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955" r:id="rId3"/>
    <p:sldId id="266" r:id="rId4"/>
    <p:sldId id="962" r:id="rId5"/>
    <p:sldId id="284" r:id="rId6"/>
    <p:sldId id="966" r:id="rId7"/>
    <p:sldId id="967" r:id="rId8"/>
    <p:sldId id="968" r:id="rId9"/>
    <p:sldId id="291" r:id="rId10"/>
    <p:sldId id="278" r:id="rId11"/>
    <p:sldId id="354" r:id="rId12"/>
    <p:sldId id="313" r:id="rId13"/>
    <p:sldId id="314" r:id="rId14"/>
    <p:sldId id="296" r:id="rId15"/>
    <p:sldId id="297" r:id="rId16"/>
    <p:sldId id="337" r:id="rId17"/>
    <p:sldId id="964" r:id="rId18"/>
    <p:sldId id="336" r:id="rId19"/>
    <p:sldId id="356" r:id="rId20"/>
    <p:sldId id="957" r:id="rId21"/>
    <p:sldId id="965" r:id="rId22"/>
    <p:sldId id="969" r:id="rId23"/>
    <p:sldId id="971" r:id="rId24"/>
    <p:sldId id="970" r:id="rId25"/>
    <p:sldId id="256" r:id="rId26"/>
    <p:sldId id="259" r:id="rId27"/>
    <p:sldId id="260" r:id="rId28"/>
    <p:sldId id="290" r:id="rId29"/>
    <p:sldId id="267" r:id="rId30"/>
    <p:sldId id="268" r:id="rId31"/>
    <p:sldId id="324" r:id="rId32"/>
    <p:sldId id="959" r:id="rId33"/>
    <p:sldId id="271" r:id="rId34"/>
    <p:sldId id="280" r:id="rId35"/>
    <p:sldId id="276" r:id="rId36"/>
    <p:sldId id="257" r:id="rId37"/>
    <p:sldId id="275" r:id="rId38"/>
    <p:sldId id="334" r:id="rId39"/>
    <p:sldId id="963" r:id="rId40"/>
    <p:sldId id="299" r:id="rId41"/>
    <p:sldId id="972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8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6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26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66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3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03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122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37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99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4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32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8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CD9DB66-6576-46D6-9A47-53DCDB7939E2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537DB1F-1FC1-4356-8C7F-09C5846E5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55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svg"/><Relationship Id="rId7" Type="http://schemas.openxmlformats.org/officeDocument/2006/relationships/image" Target="../media/image4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858837" y="371475"/>
            <a:ext cx="99250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Bradesco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Dental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SPG</a:t>
            </a:r>
          </a:p>
        </p:txBody>
      </p:sp>
      <p:pic>
        <p:nvPicPr>
          <p:cNvPr id="8" name="Imagem 1">
            <a:extLst>
              <a:ext uri="{FF2B5EF4-FFF2-40B4-BE49-F238E27FC236}">
                <a16:creationId xmlns:a16="http://schemas.microsoft.com/office/drawing/2014/main" id="{48B2E1A4-0D78-4A20-B257-FFEFD3EC0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3" y="5361798"/>
            <a:ext cx="8315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áfico 8" descr="Cidade">
            <a:extLst>
              <a:ext uri="{FF2B5EF4-FFF2-40B4-BE49-F238E27FC236}">
                <a16:creationId xmlns:a16="http://schemas.microsoft.com/office/drawing/2014/main" id="{99E781E3-8594-4416-937B-2E6ED9FC6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0176" y="3308639"/>
            <a:ext cx="1945534" cy="1945534"/>
          </a:xfrm>
          <a:prstGeom prst="rect">
            <a:avLst/>
          </a:prstGeom>
        </p:spPr>
      </p:pic>
      <p:pic>
        <p:nvPicPr>
          <p:cNvPr id="3" name="Gráfico 2" descr="Serviços Odontológicos com preenchimento sólido">
            <a:extLst>
              <a:ext uri="{FF2B5EF4-FFF2-40B4-BE49-F238E27FC236}">
                <a16:creationId xmlns:a16="http://schemas.microsoft.com/office/drawing/2014/main" id="{52DF4CE0-A6AC-46B3-902A-FE6520562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5147"/>
          <a:stretch/>
        </p:blipFill>
        <p:spPr>
          <a:xfrm>
            <a:off x="6182943" y="201580"/>
            <a:ext cx="6260746" cy="468633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B70C984-48FA-9CEF-6B88-F6855263DFAB}"/>
              </a:ext>
            </a:extLst>
          </p:cNvPr>
          <p:cNvSpPr/>
          <p:nvPr/>
        </p:nvSpPr>
        <p:spPr>
          <a:xfrm>
            <a:off x="10455431" y="4128520"/>
            <a:ext cx="1579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199 vidas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4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154825" y="920621"/>
            <a:ext cx="206280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Premium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Top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6AD60A4-C2EB-4D54-BE5A-345F513007D6}"/>
              </a:ext>
            </a:extLst>
          </p:cNvPr>
          <p:cNvSpPr/>
          <p:nvPr/>
        </p:nvSpPr>
        <p:spPr>
          <a:xfrm>
            <a:off x="3696095" y="127243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64DEE5-145D-42BD-B31A-F683F8E946D2}"/>
              </a:ext>
            </a:extLst>
          </p:cNvPr>
          <p:cNvSpPr/>
          <p:nvPr/>
        </p:nvSpPr>
        <p:spPr>
          <a:xfrm>
            <a:off x="6086291" y="1254528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DA04BD-AC04-4EE9-832C-177779D93916}"/>
              </a:ext>
            </a:extLst>
          </p:cNvPr>
          <p:cNvSpPr/>
          <p:nvPr/>
        </p:nvSpPr>
        <p:spPr>
          <a:xfrm>
            <a:off x="8403506" y="1283260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541E28-B24C-4074-B102-BE38FC73E645}"/>
              </a:ext>
            </a:extLst>
          </p:cNvPr>
          <p:cNvSpPr/>
          <p:nvPr/>
        </p:nvSpPr>
        <p:spPr>
          <a:xfrm>
            <a:off x="1470040" y="230486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385D64-1B32-435D-B34F-A2B2B2E9675A}"/>
              </a:ext>
            </a:extLst>
          </p:cNvPr>
          <p:cNvSpPr/>
          <p:nvPr/>
        </p:nvSpPr>
        <p:spPr>
          <a:xfrm>
            <a:off x="1540663" y="459203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C184A9-031C-45EB-97B0-F18C66A9CE0B}"/>
              </a:ext>
            </a:extLst>
          </p:cNvPr>
          <p:cNvSpPr txBox="1"/>
          <p:nvPr/>
        </p:nvSpPr>
        <p:spPr>
          <a:xfrm>
            <a:off x="3367985" y="2083755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110,44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3D0720-B257-471D-814D-460771D19282}"/>
              </a:ext>
            </a:extLst>
          </p:cNvPr>
          <p:cNvSpPr txBox="1"/>
          <p:nvPr/>
        </p:nvSpPr>
        <p:spPr>
          <a:xfrm>
            <a:off x="5760557" y="2060356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107,25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38ED35-C615-4885-B80D-FD8B355BF89C}"/>
              </a:ext>
            </a:extLst>
          </p:cNvPr>
          <p:cNvSpPr txBox="1"/>
          <p:nvPr/>
        </p:nvSpPr>
        <p:spPr>
          <a:xfrm>
            <a:off x="8208356" y="2028437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79,90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C63C2CF-3495-4206-974E-7EB568E753CB}"/>
              </a:ext>
            </a:extLst>
          </p:cNvPr>
          <p:cNvCxnSpPr>
            <a:cxnSpLocks/>
          </p:cNvCxnSpPr>
          <p:nvPr/>
        </p:nvCxnSpPr>
        <p:spPr>
          <a:xfrm>
            <a:off x="1453805" y="394866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96617F-848F-4AF6-97C1-D649F6725541}"/>
              </a:ext>
            </a:extLst>
          </p:cNvPr>
          <p:cNvSpPr txBox="1"/>
          <p:nvPr/>
        </p:nvSpPr>
        <p:spPr>
          <a:xfrm>
            <a:off x="3367984" y="4409306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159,67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7ED062-CC8A-49A5-B34A-15DD25FBE065}"/>
              </a:ext>
            </a:extLst>
          </p:cNvPr>
          <p:cNvSpPr txBox="1"/>
          <p:nvPr/>
        </p:nvSpPr>
        <p:spPr>
          <a:xfrm>
            <a:off x="5791466" y="4381081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155,06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DD7062-AA39-4D3D-8780-FBF257FCAF97}"/>
              </a:ext>
            </a:extLst>
          </p:cNvPr>
          <p:cNvSpPr txBox="1"/>
          <p:nvPr/>
        </p:nvSpPr>
        <p:spPr>
          <a:xfrm>
            <a:off x="8239265" y="435926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115,52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51C47FC-EE65-4435-A053-1FC19E67DCD8}"/>
              </a:ext>
            </a:extLst>
          </p:cNvPr>
          <p:cNvSpPr txBox="1"/>
          <p:nvPr/>
        </p:nvSpPr>
        <p:spPr>
          <a:xfrm>
            <a:off x="5912957" y="2768652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154,77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5D895BC-563E-4E85-A60B-79252671523E}"/>
              </a:ext>
            </a:extLst>
          </p:cNvPr>
          <p:cNvSpPr txBox="1"/>
          <p:nvPr/>
        </p:nvSpPr>
        <p:spPr>
          <a:xfrm>
            <a:off x="8408381" y="2764751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115,31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6B5CE2F-EC3E-4558-A7B8-1331C01F32A1}"/>
              </a:ext>
            </a:extLst>
          </p:cNvPr>
          <p:cNvSpPr txBox="1"/>
          <p:nvPr/>
        </p:nvSpPr>
        <p:spPr>
          <a:xfrm>
            <a:off x="5922482" y="3146270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220,02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F9D5983-6D37-4D6A-8EEB-419090714AD2}"/>
              </a:ext>
            </a:extLst>
          </p:cNvPr>
          <p:cNvSpPr txBox="1"/>
          <p:nvPr/>
        </p:nvSpPr>
        <p:spPr>
          <a:xfrm>
            <a:off x="8408381" y="3152509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163,93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77F6366-D8C0-4BB6-83B2-854115C0A397}"/>
              </a:ext>
            </a:extLst>
          </p:cNvPr>
          <p:cNvSpPr txBox="1"/>
          <p:nvPr/>
        </p:nvSpPr>
        <p:spPr>
          <a:xfrm>
            <a:off x="6550084" y="5065010"/>
            <a:ext cx="1574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234,50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4BA0194-6B6E-4051-BDEF-C89492882E28}"/>
              </a:ext>
            </a:extLst>
          </p:cNvPr>
          <p:cNvSpPr txBox="1"/>
          <p:nvPr/>
        </p:nvSpPr>
        <p:spPr>
          <a:xfrm>
            <a:off x="8506555" y="5007045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174,71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C3B2ED5-B8E6-4B23-A0E1-51D36837FD6E}"/>
              </a:ext>
            </a:extLst>
          </p:cNvPr>
          <p:cNvSpPr txBox="1"/>
          <p:nvPr/>
        </p:nvSpPr>
        <p:spPr>
          <a:xfrm>
            <a:off x="6562725" y="5451396"/>
            <a:ext cx="1562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333,38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508D08C-D21C-41DA-8F39-82A71FCF088A}"/>
              </a:ext>
            </a:extLst>
          </p:cNvPr>
          <p:cNvSpPr txBox="1"/>
          <p:nvPr/>
        </p:nvSpPr>
        <p:spPr>
          <a:xfrm>
            <a:off x="8532206" y="5402728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248,38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73D7BF-0752-4CD7-BCB1-9943352B4536}"/>
              </a:ext>
            </a:extLst>
          </p:cNvPr>
          <p:cNvSpPr/>
          <p:nvPr/>
        </p:nvSpPr>
        <p:spPr>
          <a:xfrm>
            <a:off x="6062139" y="277144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4BF2EA0-41EC-4B06-A811-41B0B10E504A}"/>
              </a:ext>
            </a:extLst>
          </p:cNvPr>
          <p:cNvSpPr/>
          <p:nvPr/>
        </p:nvSpPr>
        <p:spPr>
          <a:xfrm>
            <a:off x="6062139" y="314508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BE789D6-802F-490B-BAD6-F89AAF6BB236}"/>
              </a:ext>
            </a:extLst>
          </p:cNvPr>
          <p:cNvSpPr/>
          <p:nvPr/>
        </p:nvSpPr>
        <p:spPr>
          <a:xfrm>
            <a:off x="6160024" y="507461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AD164B0-81F2-4402-83EB-A60477F9F45A}"/>
              </a:ext>
            </a:extLst>
          </p:cNvPr>
          <p:cNvSpPr/>
          <p:nvPr/>
        </p:nvSpPr>
        <p:spPr>
          <a:xfrm>
            <a:off x="6158910" y="543218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E5DCAC7-38C3-4125-AE99-EFD26EE5B529}"/>
              </a:ext>
            </a:extLst>
          </p:cNvPr>
          <p:cNvSpPr/>
          <p:nvPr/>
        </p:nvSpPr>
        <p:spPr>
          <a:xfrm>
            <a:off x="8557689" y="275239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0F18F3B-4ACD-4EEB-A2F3-B1715E80BF42}"/>
              </a:ext>
            </a:extLst>
          </p:cNvPr>
          <p:cNvSpPr/>
          <p:nvPr/>
        </p:nvSpPr>
        <p:spPr>
          <a:xfrm>
            <a:off x="8557689" y="313555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5645D09-76A4-43BB-B720-236291C6E82F}"/>
              </a:ext>
            </a:extLst>
          </p:cNvPr>
          <p:cNvSpPr/>
          <p:nvPr/>
        </p:nvSpPr>
        <p:spPr>
          <a:xfrm>
            <a:off x="8636524" y="506509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E8B1B453-2CB1-406A-AFF2-81E545509842}"/>
              </a:ext>
            </a:extLst>
          </p:cNvPr>
          <p:cNvSpPr/>
          <p:nvPr/>
        </p:nvSpPr>
        <p:spPr>
          <a:xfrm>
            <a:off x="8635410" y="542265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A6C0908-DD99-44AC-9362-AD7950A4C1F8}"/>
              </a:ext>
            </a:extLst>
          </p:cNvPr>
          <p:cNvGrpSpPr/>
          <p:nvPr/>
        </p:nvGrpSpPr>
        <p:grpSpPr>
          <a:xfrm>
            <a:off x="4014840" y="4339835"/>
            <a:ext cx="1247186" cy="661887"/>
            <a:chOff x="4015884" y="4350000"/>
            <a:chExt cx="1247186" cy="661887"/>
          </a:xfrm>
        </p:grpSpPr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8A58E496-8877-46F0-AA32-CC267AC6EEB9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02DE0AE8-1D6F-45D7-ADAB-E753616B7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C48EA76C-DEC7-47D6-AF9E-277E5E1C8FF9}"/>
              </a:ext>
            </a:extLst>
          </p:cNvPr>
          <p:cNvGrpSpPr/>
          <p:nvPr/>
        </p:nvGrpSpPr>
        <p:grpSpPr>
          <a:xfrm>
            <a:off x="6462639" y="4387462"/>
            <a:ext cx="1247186" cy="661887"/>
            <a:chOff x="4015884" y="4350000"/>
            <a:chExt cx="1247186" cy="661887"/>
          </a:xfrm>
        </p:grpSpPr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936294CF-7C3D-4593-8132-E8361A848DF5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8F324834-15CA-4CC0-9A24-BE0026B47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E0F89645-CF89-4C5C-870D-0E02BD75C0F0}"/>
              </a:ext>
            </a:extLst>
          </p:cNvPr>
          <p:cNvGrpSpPr/>
          <p:nvPr/>
        </p:nvGrpSpPr>
        <p:grpSpPr>
          <a:xfrm>
            <a:off x="9043240" y="4319406"/>
            <a:ext cx="1247186" cy="661887"/>
            <a:chOff x="4015884" y="4350000"/>
            <a:chExt cx="1247186" cy="661887"/>
          </a:xfrm>
        </p:grpSpPr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2591D621-D1B4-49A2-B301-D763903E11BE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51175293-AA74-419A-9264-7FBE3E5C6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4213AF14-8BD7-FE70-3EB8-A99DD1978C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20" y="5387203"/>
            <a:ext cx="1402080" cy="6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32" grpId="0"/>
      <p:bldP spid="33" grpId="0"/>
      <p:bldP spid="38" grpId="0"/>
      <p:bldP spid="39" grpId="0"/>
      <p:bldP spid="46" grpId="0"/>
      <p:bldP spid="47" grpId="0"/>
      <p:bldP spid="48" grpId="0"/>
      <p:bldP spid="49" grpId="0"/>
      <p:bldP spid="34" grpId="0"/>
      <p:bldP spid="35" grpId="0"/>
      <p:bldP spid="36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BD334FBE-263F-44A6-A52D-B2D1D76A9080}"/>
              </a:ext>
            </a:extLst>
          </p:cNvPr>
          <p:cNvSpPr/>
          <p:nvPr/>
        </p:nvSpPr>
        <p:spPr>
          <a:xfrm>
            <a:off x="1154825" y="920621"/>
            <a:ext cx="206280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Premium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Top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984EA32-C99F-4E1D-841C-7207239C00F6}"/>
              </a:ext>
            </a:extLst>
          </p:cNvPr>
          <p:cNvSpPr/>
          <p:nvPr/>
        </p:nvSpPr>
        <p:spPr>
          <a:xfrm>
            <a:off x="3696095" y="127243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4AA96D4-C03E-47CF-83E9-F25BE2F755AA}"/>
              </a:ext>
            </a:extLst>
          </p:cNvPr>
          <p:cNvSpPr/>
          <p:nvPr/>
        </p:nvSpPr>
        <p:spPr>
          <a:xfrm>
            <a:off x="6086291" y="1254528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2CA01EDF-AFE2-461E-8CDE-2572AED5A5EB}"/>
              </a:ext>
            </a:extLst>
          </p:cNvPr>
          <p:cNvSpPr/>
          <p:nvPr/>
        </p:nvSpPr>
        <p:spPr>
          <a:xfrm>
            <a:off x="8403506" y="1283260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1BD09CB-A052-48B5-BD6A-8BB429987CB4}"/>
              </a:ext>
            </a:extLst>
          </p:cNvPr>
          <p:cNvSpPr/>
          <p:nvPr/>
        </p:nvSpPr>
        <p:spPr>
          <a:xfrm>
            <a:off x="1470040" y="230486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C8137088-1165-4F00-8041-3D94DE6C6658}"/>
              </a:ext>
            </a:extLst>
          </p:cNvPr>
          <p:cNvSpPr/>
          <p:nvPr/>
        </p:nvSpPr>
        <p:spPr>
          <a:xfrm>
            <a:off x="1540663" y="459203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D98B582-EAFD-4526-8EEC-8C691F7FF1C4}"/>
              </a:ext>
            </a:extLst>
          </p:cNvPr>
          <p:cNvSpPr txBox="1"/>
          <p:nvPr/>
        </p:nvSpPr>
        <p:spPr>
          <a:xfrm>
            <a:off x="3367985" y="2083755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110,44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368F839-D911-4955-98AC-FF7B86E4BBED}"/>
              </a:ext>
            </a:extLst>
          </p:cNvPr>
          <p:cNvSpPr txBox="1"/>
          <p:nvPr/>
        </p:nvSpPr>
        <p:spPr>
          <a:xfrm>
            <a:off x="5760557" y="2060356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107,25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A60B3362-B7DA-449E-9ED7-2C069495CC4A}"/>
              </a:ext>
            </a:extLst>
          </p:cNvPr>
          <p:cNvSpPr txBox="1"/>
          <p:nvPr/>
        </p:nvSpPr>
        <p:spPr>
          <a:xfrm>
            <a:off x="8208356" y="2028437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79,90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4164B6D1-C1F9-4E33-B44C-F80C8C9E3EB0}"/>
              </a:ext>
            </a:extLst>
          </p:cNvPr>
          <p:cNvCxnSpPr>
            <a:cxnSpLocks/>
          </p:cNvCxnSpPr>
          <p:nvPr/>
        </p:nvCxnSpPr>
        <p:spPr>
          <a:xfrm>
            <a:off x="1453805" y="394866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225267D-DD1A-4C56-A5FE-0A9855B7D21C}"/>
              </a:ext>
            </a:extLst>
          </p:cNvPr>
          <p:cNvSpPr txBox="1"/>
          <p:nvPr/>
        </p:nvSpPr>
        <p:spPr>
          <a:xfrm>
            <a:off x="3187590" y="441867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159,67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754184AA-BA3B-4645-A907-47F18FB1A010}"/>
              </a:ext>
            </a:extLst>
          </p:cNvPr>
          <p:cNvSpPr txBox="1"/>
          <p:nvPr/>
        </p:nvSpPr>
        <p:spPr>
          <a:xfrm>
            <a:off x="5791466" y="4381081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155,06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61800CB-6EA1-44AD-BA1F-B70EE5491972}"/>
              </a:ext>
            </a:extLst>
          </p:cNvPr>
          <p:cNvSpPr txBox="1"/>
          <p:nvPr/>
        </p:nvSpPr>
        <p:spPr>
          <a:xfrm>
            <a:off x="8239265" y="435926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115,52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8A0DD8A-C59F-4B68-8719-FA2FCF334274}"/>
              </a:ext>
            </a:extLst>
          </p:cNvPr>
          <p:cNvSpPr txBox="1"/>
          <p:nvPr/>
        </p:nvSpPr>
        <p:spPr>
          <a:xfrm>
            <a:off x="5912957" y="2768652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154,77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B95BE1A-3783-4BFD-A475-05051813D79D}"/>
              </a:ext>
            </a:extLst>
          </p:cNvPr>
          <p:cNvSpPr txBox="1"/>
          <p:nvPr/>
        </p:nvSpPr>
        <p:spPr>
          <a:xfrm>
            <a:off x="8408381" y="2764751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115,31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4C1EB7E-0011-4163-B6FF-1713F0CC9AE4}"/>
              </a:ext>
            </a:extLst>
          </p:cNvPr>
          <p:cNvSpPr txBox="1"/>
          <p:nvPr/>
        </p:nvSpPr>
        <p:spPr>
          <a:xfrm>
            <a:off x="5922482" y="3146270"/>
            <a:ext cx="2447799" cy="484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200,02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0A5C6C2-3463-4407-ADA6-2AE415B36C43}"/>
              </a:ext>
            </a:extLst>
          </p:cNvPr>
          <p:cNvSpPr txBox="1"/>
          <p:nvPr/>
        </p:nvSpPr>
        <p:spPr>
          <a:xfrm>
            <a:off x="8408381" y="3152509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163,93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A08C2BF4-0738-4CE6-9CF3-5C9F0BD21116}"/>
              </a:ext>
            </a:extLst>
          </p:cNvPr>
          <p:cNvSpPr txBox="1"/>
          <p:nvPr/>
        </p:nvSpPr>
        <p:spPr>
          <a:xfrm>
            <a:off x="6550084" y="5065010"/>
            <a:ext cx="1574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234,50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BB4E33F-331C-45AC-B991-06949D2A102B}"/>
              </a:ext>
            </a:extLst>
          </p:cNvPr>
          <p:cNvSpPr txBox="1"/>
          <p:nvPr/>
        </p:nvSpPr>
        <p:spPr>
          <a:xfrm>
            <a:off x="8506555" y="5007045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174,71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E790CE09-6D9E-46FD-B589-DAC5FD4152FD}"/>
              </a:ext>
            </a:extLst>
          </p:cNvPr>
          <p:cNvSpPr txBox="1"/>
          <p:nvPr/>
        </p:nvSpPr>
        <p:spPr>
          <a:xfrm>
            <a:off x="6562725" y="5451396"/>
            <a:ext cx="1562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303,07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6E59A19-8F5D-4D07-814F-1E3F7233E9D2}"/>
              </a:ext>
            </a:extLst>
          </p:cNvPr>
          <p:cNvSpPr txBox="1"/>
          <p:nvPr/>
        </p:nvSpPr>
        <p:spPr>
          <a:xfrm>
            <a:off x="8532206" y="5402728"/>
            <a:ext cx="2447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248,38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3A2F86D-2A3E-472D-8581-A6E0886DB0D4}"/>
              </a:ext>
            </a:extLst>
          </p:cNvPr>
          <p:cNvSpPr/>
          <p:nvPr/>
        </p:nvSpPr>
        <p:spPr>
          <a:xfrm>
            <a:off x="6062139" y="277144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866BC544-426C-40FB-9FE1-47D4A63B1C0E}"/>
              </a:ext>
            </a:extLst>
          </p:cNvPr>
          <p:cNvSpPr/>
          <p:nvPr/>
        </p:nvSpPr>
        <p:spPr>
          <a:xfrm>
            <a:off x="6062139" y="314508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AE5C78E8-BB0A-40F5-934E-5CD44B5B0DDF}"/>
              </a:ext>
            </a:extLst>
          </p:cNvPr>
          <p:cNvSpPr/>
          <p:nvPr/>
        </p:nvSpPr>
        <p:spPr>
          <a:xfrm>
            <a:off x="6160024" y="507461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41670D0-07D4-484E-B269-4EE546AFBCE2}"/>
              </a:ext>
            </a:extLst>
          </p:cNvPr>
          <p:cNvSpPr/>
          <p:nvPr/>
        </p:nvSpPr>
        <p:spPr>
          <a:xfrm>
            <a:off x="6158910" y="543218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21D7891B-8C1E-437B-9717-4C2AE7AA89B3}"/>
              </a:ext>
            </a:extLst>
          </p:cNvPr>
          <p:cNvSpPr/>
          <p:nvPr/>
        </p:nvSpPr>
        <p:spPr>
          <a:xfrm>
            <a:off x="8557689" y="2752399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8EFC3BBA-B020-4A3D-8C46-6B43791CCB97}"/>
              </a:ext>
            </a:extLst>
          </p:cNvPr>
          <p:cNvSpPr/>
          <p:nvPr/>
        </p:nvSpPr>
        <p:spPr>
          <a:xfrm>
            <a:off x="8557689" y="313555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DDEDAC52-35D1-4A49-8457-2C08E289BDC2}"/>
              </a:ext>
            </a:extLst>
          </p:cNvPr>
          <p:cNvSpPr/>
          <p:nvPr/>
        </p:nvSpPr>
        <p:spPr>
          <a:xfrm>
            <a:off x="8636524" y="506509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3x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A27BC4DC-E104-434A-89E5-BEF018C14875}"/>
              </a:ext>
            </a:extLst>
          </p:cNvPr>
          <p:cNvSpPr/>
          <p:nvPr/>
        </p:nvSpPr>
        <p:spPr>
          <a:xfrm>
            <a:off x="8635410" y="542265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4x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DA68A57-2E85-4BF1-9D5E-FA3FB6C72902}"/>
              </a:ext>
            </a:extLst>
          </p:cNvPr>
          <p:cNvSpPr/>
          <p:nvPr/>
        </p:nvSpPr>
        <p:spPr>
          <a:xfrm>
            <a:off x="8847" y="-16159"/>
            <a:ext cx="12192002" cy="6858001"/>
          </a:xfrm>
          <a:prstGeom prst="rect">
            <a:avLst/>
          </a:prstGeom>
          <a:solidFill>
            <a:schemeClr val="accent5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Balão de Fala: Oval 40">
            <a:extLst>
              <a:ext uri="{FF2B5EF4-FFF2-40B4-BE49-F238E27FC236}">
                <a16:creationId xmlns:a16="http://schemas.microsoft.com/office/drawing/2014/main" id="{A6765271-DAB3-4E2D-8C0F-D3D1A53CD5DD}"/>
              </a:ext>
            </a:extLst>
          </p:cNvPr>
          <p:cNvSpPr/>
          <p:nvPr/>
        </p:nvSpPr>
        <p:spPr>
          <a:xfrm>
            <a:off x="8044880" y="715563"/>
            <a:ext cx="3242411" cy="2639152"/>
          </a:xfrm>
          <a:prstGeom prst="wedgeEllipseCallout">
            <a:avLst>
              <a:gd name="adj1" fmla="val -51924"/>
              <a:gd name="adj2" fmla="val 4103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83E411F8-BA19-46B5-8BDE-9FB32BFB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5" b="91021" l="3226" r="95968">
                        <a14:foregroundMark x1="7661" y1="55634" x2="7661" y2="55634"/>
                        <a14:foregroundMark x1="3427" y1="58099" x2="3427" y2="58099"/>
                        <a14:foregroundMark x1="50000" y1="91725" x2="50000" y2="91725"/>
                        <a14:foregroundMark x1="92339" y1="64085" x2="92339" y2="64085"/>
                        <a14:foregroundMark x1="95968" y1="65493" x2="95968" y2="65493"/>
                        <a14:foregroundMark x1="41129" y1="16725" x2="41129" y2="16725"/>
                        <a14:foregroundMark x1="44355" y1="5106" x2="44355" y2="5106"/>
                        <a14:foregroundMark x1="45161" y1="2465" x2="45161" y2="2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71665" y="1750484"/>
            <a:ext cx="4724400" cy="5410200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D91C3582-E309-491C-88ED-5B0029A7442F}"/>
              </a:ext>
            </a:extLst>
          </p:cNvPr>
          <p:cNvSpPr txBox="1"/>
          <p:nvPr/>
        </p:nvSpPr>
        <p:spPr>
          <a:xfrm>
            <a:off x="8344062" y="1273321"/>
            <a:ext cx="25890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TEMOS UM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PRODUTO COMPLETO POR UM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ÚNICO VALOR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3CFE8F-BB6F-4640-8BDC-B9B17FFCC176}"/>
              </a:ext>
            </a:extLst>
          </p:cNvPr>
          <p:cNvSpPr txBox="1"/>
          <p:nvPr/>
        </p:nvSpPr>
        <p:spPr>
          <a:xfrm>
            <a:off x="519447" y="810664"/>
            <a:ext cx="5037040" cy="508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Premium Top Mais</a:t>
            </a:r>
          </a:p>
        </p:txBody>
      </p:sp>
      <p:pic>
        <p:nvPicPr>
          <p:cNvPr id="8" name="Gráfico 7" descr="Cidade">
            <a:extLst>
              <a:ext uri="{FF2B5EF4-FFF2-40B4-BE49-F238E27FC236}">
                <a16:creationId xmlns:a16="http://schemas.microsoft.com/office/drawing/2014/main" id="{39D26B9C-739A-45AE-ACDD-55951DC1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46" y="5124923"/>
            <a:ext cx="2116039" cy="21160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F388F3-B41D-4801-87F8-248E09BDD5D3}"/>
              </a:ext>
            </a:extLst>
          </p:cNvPr>
          <p:cNvSpPr txBox="1"/>
          <p:nvPr/>
        </p:nvSpPr>
        <p:spPr>
          <a:xfrm>
            <a:off x="6925268" y="1627657"/>
            <a:ext cx="51192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Principais Coberturas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Padrão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Premium Top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mais eventos 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Clareamento em gel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Tomografia computadorizada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Múltiplo 5X reembolso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9517E3-7B8B-4903-944B-12E9FE1DDF7D}"/>
              </a:ext>
            </a:extLst>
          </p:cNvPr>
          <p:cNvSpPr txBox="1"/>
          <p:nvPr/>
        </p:nvSpPr>
        <p:spPr>
          <a:xfrm>
            <a:off x="7033931" y="4435189"/>
            <a:ext cx="4201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303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+ 120 Extras)</a:t>
            </a:r>
          </a:p>
        </p:txBody>
      </p:sp>
      <p:pic>
        <p:nvPicPr>
          <p:cNvPr id="23" name="Gráfico 22" descr="Seta com giro para a direita">
            <a:extLst>
              <a:ext uri="{FF2B5EF4-FFF2-40B4-BE49-F238E27FC236}">
                <a16:creationId xmlns:a16="http://schemas.microsoft.com/office/drawing/2014/main" id="{82B1F79D-D736-4130-AFF8-7103CC9F9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49396">
            <a:off x="10830314" y="3815970"/>
            <a:ext cx="1115189" cy="111518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C932CDF-24F8-4DA7-BDC2-B6B48AC35407}"/>
              </a:ext>
            </a:extLst>
          </p:cNvPr>
          <p:cNvSpPr/>
          <p:nvPr/>
        </p:nvSpPr>
        <p:spPr>
          <a:xfrm>
            <a:off x="2689349" y="5509032"/>
            <a:ext cx="164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613EAD4-CA8A-4B43-8F7D-1D6F0B8996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154825" y="920621"/>
            <a:ext cx="2394951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Premium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Top Mais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DA04BD-AC04-4EE9-832C-177779D93916}"/>
              </a:ext>
            </a:extLst>
          </p:cNvPr>
          <p:cNvSpPr/>
          <p:nvPr/>
        </p:nvSpPr>
        <p:spPr>
          <a:xfrm>
            <a:off x="5608031" y="2354064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541E28-B24C-4074-B102-BE38FC73E645}"/>
              </a:ext>
            </a:extLst>
          </p:cNvPr>
          <p:cNvSpPr/>
          <p:nvPr/>
        </p:nvSpPr>
        <p:spPr>
          <a:xfrm>
            <a:off x="3651084" y="3222367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385D64-1B32-435D-B34F-A2B2B2E9675A}"/>
              </a:ext>
            </a:extLst>
          </p:cNvPr>
          <p:cNvSpPr/>
          <p:nvPr/>
        </p:nvSpPr>
        <p:spPr>
          <a:xfrm>
            <a:off x="3978401" y="457624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38ED35-C615-4885-B80D-FD8B355BF89C}"/>
              </a:ext>
            </a:extLst>
          </p:cNvPr>
          <p:cNvSpPr txBox="1"/>
          <p:nvPr/>
        </p:nvSpPr>
        <p:spPr>
          <a:xfrm>
            <a:off x="5608031" y="312372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317,17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C63C2CF-3495-4206-974E-7EB568E753CB}"/>
              </a:ext>
            </a:extLst>
          </p:cNvPr>
          <p:cNvCxnSpPr>
            <a:cxnSpLocks/>
          </p:cNvCxnSpPr>
          <p:nvPr/>
        </p:nvCxnSpPr>
        <p:spPr>
          <a:xfrm>
            <a:off x="1244009" y="408201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DD7062-AA39-4D3D-8780-FBF257FCAF97}"/>
              </a:ext>
            </a:extLst>
          </p:cNvPr>
          <p:cNvSpPr txBox="1"/>
          <p:nvPr/>
        </p:nvSpPr>
        <p:spPr>
          <a:xfrm>
            <a:off x="5608031" y="449129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426,23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A1B19B5-9410-0A9B-BE39-E31D75E8D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20" y="5387203"/>
            <a:ext cx="1402080" cy="6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383065" y="690341"/>
            <a:ext cx="4737603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Características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Gerais</a:t>
            </a:r>
          </a:p>
        </p:txBody>
      </p:sp>
      <p:pic>
        <p:nvPicPr>
          <p:cNvPr id="9" name="Picture 2" descr="Resultado de imagem">
            <a:extLst>
              <a:ext uri="{FF2B5EF4-FFF2-40B4-BE49-F238E27FC236}">
                <a16:creationId xmlns:a16="http://schemas.microsoft.com/office/drawing/2014/main" id="{43FB3BED-4162-4692-9C41-ACBAD0919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4"/>
          <a:stretch/>
        </p:blipFill>
        <p:spPr bwMode="auto">
          <a:xfrm>
            <a:off x="483663" y="5233730"/>
            <a:ext cx="3482870" cy="16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A595C9-DA2A-4E7D-9121-C37F609AC7D2}"/>
              </a:ext>
            </a:extLst>
          </p:cNvPr>
          <p:cNvSpPr/>
          <p:nvPr/>
        </p:nvSpPr>
        <p:spPr>
          <a:xfrm>
            <a:off x="1134485" y="4095750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F86E11-4114-4A7E-93A0-B92B22A09751}"/>
              </a:ext>
            </a:extLst>
          </p:cNvPr>
          <p:cNvSpPr/>
          <p:nvPr/>
        </p:nvSpPr>
        <p:spPr>
          <a:xfrm>
            <a:off x="1800225" y="4333875"/>
            <a:ext cx="828675" cy="795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2F1419-BC0C-4A25-986F-397F9D67AF91}"/>
              </a:ext>
            </a:extLst>
          </p:cNvPr>
          <p:cNvSpPr txBox="1"/>
          <p:nvPr/>
        </p:nvSpPr>
        <p:spPr>
          <a:xfrm>
            <a:off x="2014006" y="4204716"/>
            <a:ext cx="46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B8C2CF-B2DE-499A-B620-3DEE4146AEFA}"/>
              </a:ext>
            </a:extLst>
          </p:cNvPr>
          <p:cNvSpPr/>
          <p:nvPr/>
        </p:nvSpPr>
        <p:spPr>
          <a:xfrm>
            <a:off x="5594076" y="869531"/>
            <a:ext cx="28082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TITULARES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Sócios e diretores;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Funcionários;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Estagiários;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7E8475F-1739-438C-BF16-FB8D37D40D68}"/>
              </a:ext>
            </a:extLst>
          </p:cNvPr>
          <p:cNvSpPr/>
          <p:nvPr/>
        </p:nvSpPr>
        <p:spPr>
          <a:xfrm>
            <a:off x="5137708" y="388088"/>
            <a:ext cx="6587669" cy="6081823"/>
          </a:xfrm>
          <a:prstGeom prst="roundRect">
            <a:avLst>
              <a:gd name="adj" fmla="val 79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AutoShape 4" descr="Resultado de imagem para bradesco ic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AutoShape 6" descr="Resultado de imagem para bradesco ic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118DBC4-42D8-4365-B6DC-D42FDA699E18}"/>
              </a:ext>
            </a:extLst>
          </p:cNvPr>
          <p:cNvSpPr/>
          <p:nvPr/>
        </p:nvSpPr>
        <p:spPr>
          <a:xfrm>
            <a:off x="5594076" y="3003037"/>
            <a:ext cx="38892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DEPENDENTES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Cônjuge (qualquer idade);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Filhos até 29 anos;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861079F-4DE9-437E-8CF3-B81F6FF79410}"/>
              </a:ext>
            </a:extLst>
          </p:cNvPr>
          <p:cNvSpPr/>
          <p:nvPr/>
        </p:nvSpPr>
        <p:spPr>
          <a:xfrm>
            <a:off x="5621371" y="4346253"/>
            <a:ext cx="41798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AGREGADOS </a:t>
            </a: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(Padrão Doc)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 charset="0"/>
              </a:rPr>
              <a:t>Pai, mãe, avós, bisavós, netos, bisnetos, irmãos, tios, sobrinhos, sogros, nora, genro, cunhados e filhos.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62A3DE5-4E80-4059-993E-ABAA997CE55E}"/>
              </a:ext>
            </a:extLst>
          </p:cNvPr>
          <p:cNvSpPr/>
          <p:nvPr/>
        </p:nvSpPr>
        <p:spPr>
          <a:xfrm>
            <a:off x="8402330" y="1345319"/>
            <a:ext cx="3103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Menor Aprendiz;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Contratado;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rial"/>
                <a:cs typeface="Arial"/>
                <a:sym typeface="Arial"/>
              </a:rPr>
              <a:t>Adm. PJ contratante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</p:txBody>
      </p:sp>
      <p:pic>
        <p:nvPicPr>
          <p:cNvPr id="20" name="Gráfico 19" descr="Grupo">
            <a:extLst>
              <a:ext uri="{FF2B5EF4-FFF2-40B4-BE49-F238E27FC236}">
                <a16:creationId xmlns:a16="http://schemas.microsoft.com/office/drawing/2014/main" id="{AD493162-A64D-4519-8384-A0BA1EA84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8265" y="4592485"/>
            <a:ext cx="1271252" cy="1271252"/>
          </a:xfrm>
          <a:prstGeom prst="rect">
            <a:avLst/>
          </a:prstGeom>
        </p:spPr>
      </p:pic>
      <p:pic>
        <p:nvPicPr>
          <p:cNvPr id="21" name="Gráfico 20" descr="Gravata">
            <a:extLst>
              <a:ext uri="{FF2B5EF4-FFF2-40B4-BE49-F238E27FC236}">
                <a16:creationId xmlns:a16="http://schemas.microsoft.com/office/drawing/2014/main" id="{BC1DE017-D8B4-4E6A-BDA4-77F4928FD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3912" y="6190790"/>
            <a:ext cx="827862" cy="82786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59EF116-91E7-5DD7-70F1-FEE0841569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6167659"/>
            <a:ext cx="1302198" cy="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383065" y="690341"/>
            <a:ext cx="4737603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Características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78789C-212A-42F4-8D99-08E4A19B6731}"/>
              </a:ext>
            </a:extLst>
          </p:cNvPr>
          <p:cNvSpPr txBox="1"/>
          <p:nvPr/>
        </p:nvSpPr>
        <p:spPr>
          <a:xfrm>
            <a:off x="5774091" y="3927861"/>
            <a:ext cx="4086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FORMAS DE PAGAMENTO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2" descr="Resultado de imagem">
            <a:extLst>
              <a:ext uri="{FF2B5EF4-FFF2-40B4-BE49-F238E27FC236}">
                <a16:creationId xmlns:a16="http://schemas.microsoft.com/office/drawing/2014/main" id="{43FB3BED-4162-4692-9C41-ACBAD0919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4"/>
          <a:stretch/>
        </p:blipFill>
        <p:spPr bwMode="auto">
          <a:xfrm>
            <a:off x="483663" y="5233730"/>
            <a:ext cx="3482870" cy="16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A595C9-DA2A-4E7D-9121-C37F609AC7D2}"/>
              </a:ext>
            </a:extLst>
          </p:cNvPr>
          <p:cNvSpPr/>
          <p:nvPr/>
        </p:nvSpPr>
        <p:spPr>
          <a:xfrm>
            <a:off x="1134485" y="4095750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F86E11-4114-4A7E-93A0-B92B22A09751}"/>
              </a:ext>
            </a:extLst>
          </p:cNvPr>
          <p:cNvSpPr/>
          <p:nvPr/>
        </p:nvSpPr>
        <p:spPr>
          <a:xfrm>
            <a:off x="1800225" y="4333875"/>
            <a:ext cx="828675" cy="795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2F1419-BC0C-4A25-986F-397F9D67AF91}"/>
              </a:ext>
            </a:extLst>
          </p:cNvPr>
          <p:cNvSpPr txBox="1"/>
          <p:nvPr/>
        </p:nvSpPr>
        <p:spPr>
          <a:xfrm>
            <a:off x="2004481" y="4204716"/>
            <a:ext cx="46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45A71B-099A-4BC9-BA55-C206B1E9D2FB}"/>
              </a:ext>
            </a:extLst>
          </p:cNvPr>
          <p:cNvSpPr/>
          <p:nvPr/>
        </p:nvSpPr>
        <p:spPr>
          <a:xfrm>
            <a:off x="6898356" y="4673482"/>
            <a:ext cx="1071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Boleto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B8C2CF-B2DE-499A-B620-3DEE4146AEFA}"/>
              </a:ext>
            </a:extLst>
          </p:cNvPr>
          <p:cNvSpPr/>
          <p:nvPr/>
        </p:nvSpPr>
        <p:spPr>
          <a:xfrm>
            <a:off x="6898356" y="5442281"/>
            <a:ext cx="4086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Débito automático: conta PJ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7E8475F-1739-438C-BF16-FB8D37D40D68}"/>
              </a:ext>
            </a:extLst>
          </p:cNvPr>
          <p:cNvSpPr/>
          <p:nvPr/>
        </p:nvSpPr>
        <p:spPr>
          <a:xfrm>
            <a:off x="5137708" y="388088"/>
            <a:ext cx="6587669" cy="6081823"/>
          </a:xfrm>
          <a:prstGeom prst="roundRect">
            <a:avLst>
              <a:gd name="adj" fmla="val 79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Resultado de imagem para boleto ic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6109" r="7886" b="18602"/>
          <a:stretch/>
        </p:blipFill>
        <p:spPr bwMode="auto">
          <a:xfrm>
            <a:off x="6145750" y="4634988"/>
            <a:ext cx="621708" cy="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Resultado de imagem para bradesco ic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AutoShape 6" descr="Resultado de imagem para bradesco ic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14" y="5363747"/>
            <a:ext cx="557179" cy="55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áfico 17" descr="Gravata">
            <a:extLst>
              <a:ext uri="{FF2B5EF4-FFF2-40B4-BE49-F238E27FC236}">
                <a16:creationId xmlns:a16="http://schemas.microsoft.com/office/drawing/2014/main" id="{E20D20BA-E178-415F-B954-DB04E1B94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3912" y="6190790"/>
            <a:ext cx="827862" cy="82786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017E7DE1-C268-4943-B74B-DB56E810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1181" r="21271" b="-1181"/>
          <a:stretch>
            <a:fillRect/>
          </a:stretch>
        </p:blipFill>
        <p:spPr bwMode="auto">
          <a:xfrm>
            <a:off x="7044432" y="805211"/>
            <a:ext cx="2228742" cy="20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A029E38-07A0-4255-B370-BC93078168C7}"/>
              </a:ext>
            </a:extLst>
          </p:cNvPr>
          <p:cNvSpPr/>
          <p:nvPr/>
        </p:nvSpPr>
        <p:spPr>
          <a:xfrm rot="21433117">
            <a:off x="5542840" y="484325"/>
            <a:ext cx="554300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0" b="0" i="0" u="none" strike="noStrike" kern="1200" cap="none" spc="50" normalizeH="0" baseline="0" noProof="0" dirty="0">
                <a:ln w="6600">
                  <a:solidFill>
                    <a:srgbClr val="D5581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55816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\</a:t>
            </a:r>
            <a:endParaRPr kumimoji="0" lang="pt-BR" sz="15000" b="0" i="0" u="none" strike="noStrike" kern="1200" cap="none" spc="50" normalizeH="0" baseline="0" noProof="0" dirty="0">
              <a:ln w="0"/>
              <a:solidFill>
                <a:srgbClr val="E5C24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F4C916D-0E83-4052-ADDE-ED614E7C4C24}"/>
              </a:ext>
            </a:extLst>
          </p:cNvPr>
          <p:cNvSpPr/>
          <p:nvPr/>
        </p:nvSpPr>
        <p:spPr>
          <a:xfrm>
            <a:off x="5801641" y="1166659"/>
            <a:ext cx="21030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CARÊNCIA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ZERO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 charset="0"/>
              <a:sym typeface="Arial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5B8C2CF-B2DE-499A-B620-3DEE4146AEFA}"/>
              </a:ext>
            </a:extLst>
          </p:cNvPr>
          <p:cNvSpPr/>
          <p:nvPr/>
        </p:nvSpPr>
        <p:spPr>
          <a:xfrm>
            <a:off x="5861611" y="2784909"/>
            <a:ext cx="4086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180 dias: Próteses e Doc. Ortodôntica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90 dias: Demais de procedimentos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801641" y="2370355"/>
            <a:ext cx="174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*Exceto MEI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7B49ED3E-320B-1F66-13C5-A7F6F2699F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6167659"/>
            <a:ext cx="1302198" cy="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0" grpId="0"/>
      <p:bldP spid="17" grpId="0"/>
      <p:bldP spid="2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507037-6A71-4058-B4EE-0D49C9655093}"/>
              </a:ext>
            </a:extLst>
          </p:cNvPr>
          <p:cNvSpPr/>
          <p:nvPr/>
        </p:nvSpPr>
        <p:spPr>
          <a:xfrm>
            <a:off x="0" y="1901606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6630DD-E7C0-45B0-AA3B-BCFD2BAD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pic>
        <p:nvPicPr>
          <p:cNvPr id="20" name="Picture 2" descr="Resultado de imagem">
            <a:extLst>
              <a:ext uri="{FF2B5EF4-FFF2-40B4-BE49-F238E27FC236}">
                <a16:creationId xmlns:a16="http://schemas.microsoft.com/office/drawing/2014/main" id="{CB37E192-045E-4110-9AC1-D3ABDCCE1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4303155" y="3534014"/>
            <a:ext cx="3482870" cy="3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045B1A11-ADDF-48F3-927C-5BB8B7D4B8DE}"/>
              </a:ext>
            </a:extLst>
          </p:cNvPr>
          <p:cNvSpPr/>
          <p:nvPr/>
        </p:nvSpPr>
        <p:spPr>
          <a:xfrm>
            <a:off x="4953977" y="2396034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Picture 4" descr="Resultado de imagem para icone certo">
            <a:extLst>
              <a:ext uri="{FF2B5EF4-FFF2-40B4-BE49-F238E27FC236}">
                <a16:creationId xmlns:a16="http://schemas.microsoft.com/office/drawing/2014/main" id="{FE0F7798-4122-4974-A9B7-35B230E2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667" y1="37450" x2="56667" y2="37450"/>
                        <a14:foregroundMark x1="53667" y1="29084" x2="53667" y2="29084"/>
                        <a14:foregroundMark x1="52667" y1="33865" x2="38667" y2="45020"/>
                        <a14:foregroundMark x1="38667" y1="45020" x2="31667" y2="63347"/>
                        <a14:foregroundMark x1="31667" y1="63347" x2="48000" y2="70916"/>
                        <a14:foregroundMark x1="48000" y1="70916" x2="63333" y2="62550"/>
                        <a14:foregroundMark x1="63333" y1="62550" x2="66667" y2="41833"/>
                        <a14:foregroundMark x1="66667" y1="41833" x2="51667" y2="29880"/>
                        <a14:foregroundMark x1="51667" y1="29880" x2="52667" y2="60956"/>
                        <a14:foregroundMark x1="37000" y1="49801" x2="50667" y2="63347"/>
                        <a14:foregroundMark x1="50667" y1="63347" x2="59667" y2="45418"/>
                        <a14:foregroundMark x1="59667" y1="45418" x2="64333" y2="4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11" y="2396034"/>
            <a:ext cx="1524081" cy="12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D4CA02E-55AA-409F-B4DB-7FB63C445B36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Diferenciais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2B9E91D-6C5E-45A1-AA82-1CC41D29A356}"/>
              </a:ext>
            </a:extLst>
          </p:cNvPr>
          <p:cNvSpPr/>
          <p:nvPr/>
        </p:nvSpPr>
        <p:spPr>
          <a:xfrm>
            <a:off x="7776111" y="4795898"/>
            <a:ext cx="41052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POSSIBILIDADE DE CONJUGAR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 O SAÚDE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B9E91D-6C5E-45A1-AA82-1CC41D29A356}"/>
              </a:ext>
            </a:extLst>
          </p:cNvPr>
          <p:cNvSpPr/>
          <p:nvPr/>
        </p:nvSpPr>
        <p:spPr>
          <a:xfrm>
            <a:off x="7776112" y="3574332"/>
            <a:ext cx="41052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PORTE SEGURADORA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CROSS SELLING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Gráfico 4" descr="Gravata">
            <a:extLst>
              <a:ext uri="{FF2B5EF4-FFF2-40B4-BE49-F238E27FC236}">
                <a16:creationId xmlns:a16="http://schemas.microsoft.com/office/drawing/2014/main" id="{8150AC20-6682-4B3D-B13C-C0FA767E43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0734" y="4498897"/>
            <a:ext cx="827862" cy="82786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2B9E91D-6C5E-45A1-AA82-1CC41D29A356}"/>
              </a:ext>
            </a:extLst>
          </p:cNvPr>
          <p:cNvSpPr/>
          <p:nvPr/>
        </p:nvSpPr>
        <p:spPr>
          <a:xfrm>
            <a:off x="7776113" y="2286923"/>
            <a:ext cx="41052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CREDIBILIDADE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MARCA RECONHECIDA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2B9E91D-6C5E-45A1-AA82-1CC41D29A356}"/>
              </a:ext>
            </a:extLst>
          </p:cNvPr>
          <p:cNvSpPr/>
          <p:nvPr/>
        </p:nvSpPr>
        <p:spPr>
          <a:xfrm>
            <a:off x="705290" y="2286923"/>
            <a:ext cx="41052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BUROCRÁTICO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DOCUMENTAÇÃO SIMPLES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BE48F5-390D-49DF-9187-52AD6CF65EF6}"/>
              </a:ext>
            </a:extLst>
          </p:cNvPr>
          <p:cNvSpPr/>
          <p:nvPr/>
        </p:nvSpPr>
        <p:spPr>
          <a:xfrm>
            <a:off x="663599" y="4371787"/>
            <a:ext cx="4188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MUITAS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OPORTUNIDADES: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ACEITAMOS VÁRIOS TIPOS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EMPRESAS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8D92D9-2647-A42C-325A-CA5FED7ABC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69A21B2-CEE9-9E72-1864-03B95D30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396D54-A6D9-7089-1839-B7EB4C24B4D1}"/>
              </a:ext>
            </a:extLst>
          </p:cNvPr>
          <p:cNvSpPr/>
          <p:nvPr/>
        </p:nvSpPr>
        <p:spPr>
          <a:xfrm>
            <a:off x="0" y="1901606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AEF03F-3A78-98E8-F57B-58F8C3BC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pic>
        <p:nvPicPr>
          <p:cNvPr id="20" name="Picture 2" descr="Resultado de imagem">
            <a:extLst>
              <a:ext uri="{FF2B5EF4-FFF2-40B4-BE49-F238E27FC236}">
                <a16:creationId xmlns:a16="http://schemas.microsoft.com/office/drawing/2014/main" id="{E5D0212B-A0DA-08E2-6274-870DADF4C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4303155" y="3534014"/>
            <a:ext cx="3482870" cy="3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367BC869-854B-7E9B-1B80-A014E4A3D788}"/>
              </a:ext>
            </a:extLst>
          </p:cNvPr>
          <p:cNvSpPr/>
          <p:nvPr/>
        </p:nvSpPr>
        <p:spPr>
          <a:xfrm>
            <a:off x="4953977" y="2396034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4" descr="Resultado de imagem para icone certo">
            <a:extLst>
              <a:ext uri="{FF2B5EF4-FFF2-40B4-BE49-F238E27FC236}">
                <a16:creationId xmlns:a16="http://schemas.microsoft.com/office/drawing/2014/main" id="{9E2DFAA5-1C9D-0425-9921-1A7040CF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667" y1="37450" x2="56667" y2="37450"/>
                        <a14:foregroundMark x1="53667" y1="29084" x2="53667" y2="29084"/>
                        <a14:foregroundMark x1="52667" y1="33865" x2="38667" y2="45020"/>
                        <a14:foregroundMark x1="38667" y1="45020" x2="31667" y2="63347"/>
                        <a14:foregroundMark x1="31667" y1="63347" x2="48000" y2="70916"/>
                        <a14:foregroundMark x1="48000" y1="70916" x2="63333" y2="62550"/>
                        <a14:foregroundMark x1="63333" y1="62550" x2="66667" y2="41833"/>
                        <a14:foregroundMark x1="66667" y1="41833" x2="51667" y2="29880"/>
                        <a14:foregroundMark x1="51667" y1="29880" x2="52667" y2="60956"/>
                        <a14:foregroundMark x1="37000" y1="49801" x2="50667" y2="63347"/>
                        <a14:foregroundMark x1="50667" y1="63347" x2="59667" y2="45418"/>
                        <a14:foregroundMark x1="59667" y1="45418" x2="64333" y2="4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11" y="2396034"/>
            <a:ext cx="1524081" cy="12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5EB007F-6EA9-44D0-517E-A1D51DA8DB2D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</a:rPr>
              <a:t>Diferenciais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96A2974-4788-18CF-5FDA-800E155F2E25}"/>
              </a:ext>
            </a:extLst>
          </p:cNvPr>
          <p:cNvSpPr/>
          <p:nvPr/>
        </p:nvSpPr>
        <p:spPr>
          <a:xfrm>
            <a:off x="7786025" y="4468298"/>
            <a:ext cx="41052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2"/>
                </a:solidFill>
              </a:rPr>
              <a:t>POSSIBILIDADE DE CONJUGAR </a:t>
            </a:r>
          </a:p>
          <a:p>
            <a:r>
              <a:rPr lang="pt-BR" sz="2400" dirty="0">
                <a:solidFill>
                  <a:schemeClr val="bg2"/>
                </a:solidFill>
              </a:rPr>
              <a:t>COM O SAÚDE</a:t>
            </a:r>
          </a:p>
          <a:p>
            <a:endParaRPr lang="pt-BR" sz="2200" dirty="0">
              <a:solidFill>
                <a:schemeClr val="bg2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015A4E6-C869-C6AF-312D-7C6ECE62DDEA}"/>
              </a:ext>
            </a:extLst>
          </p:cNvPr>
          <p:cNvSpPr/>
          <p:nvPr/>
        </p:nvSpPr>
        <p:spPr>
          <a:xfrm>
            <a:off x="7787524" y="2903072"/>
            <a:ext cx="41052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2"/>
                </a:solidFill>
              </a:rPr>
              <a:t>PORTE SEGURADORA</a:t>
            </a:r>
          </a:p>
          <a:p>
            <a:r>
              <a:rPr lang="pt-BR" sz="2400" dirty="0">
                <a:solidFill>
                  <a:schemeClr val="bg2"/>
                </a:solidFill>
              </a:rPr>
              <a:t>CROSS SELLING</a:t>
            </a:r>
          </a:p>
          <a:p>
            <a:endParaRPr lang="pt-BR" sz="2200" dirty="0">
              <a:solidFill>
                <a:schemeClr val="bg2"/>
              </a:solidFill>
            </a:endParaRPr>
          </a:p>
        </p:txBody>
      </p:sp>
      <p:pic>
        <p:nvPicPr>
          <p:cNvPr id="5" name="Gráfico 4" descr="Gravata">
            <a:extLst>
              <a:ext uri="{FF2B5EF4-FFF2-40B4-BE49-F238E27FC236}">
                <a16:creationId xmlns:a16="http://schemas.microsoft.com/office/drawing/2014/main" id="{2C1F837F-F1C9-3D70-6067-D737C1E04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0734" y="4498897"/>
            <a:ext cx="827862" cy="82786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84F51A5-BE58-6FE8-26E4-4A77B5CD818C}"/>
              </a:ext>
            </a:extLst>
          </p:cNvPr>
          <p:cNvSpPr/>
          <p:nvPr/>
        </p:nvSpPr>
        <p:spPr>
          <a:xfrm>
            <a:off x="816657" y="2202861"/>
            <a:ext cx="41052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2"/>
                </a:solidFill>
              </a:rPr>
              <a:t>LÍDER</a:t>
            </a:r>
            <a:r>
              <a:rPr lang="pt-BR" sz="2200" dirty="0">
                <a:solidFill>
                  <a:schemeClr val="bg2"/>
                </a:solidFill>
              </a:rPr>
              <a:t> </a:t>
            </a:r>
          </a:p>
          <a:p>
            <a:r>
              <a:rPr lang="pt-BR" sz="2200" dirty="0">
                <a:solidFill>
                  <a:schemeClr val="bg2"/>
                </a:solidFill>
              </a:rPr>
              <a:t>DE MERCADO</a:t>
            </a:r>
          </a:p>
          <a:p>
            <a:endParaRPr lang="pt-BR" sz="2200" dirty="0">
              <a:solidFill>
                <a:schemeClr val="bg2"/>
              </a:solidFill>
            </a:endParaRPr>
          </a:p>
          <a:p>
            <a:r>
              <a:rPr lang="pt-BR" sz="3200" b="1" dirty="0">
                <a:solidFill>
                  <a:schemeClr val="bg2"/>
                </a:solidFill>
              </a:rPr>
              <a:t>MAIOR REDE: </a:t>
            </a:r>
          </a:p>
          <a:p>
            <a:r>
              <a:rPr lang="pt-BR" sz="2200" dirty="0">
                <a:solidFill>
                  <a:schemeClr val="bg2"/>
                </a:solidFill>
              </a:rPr>
              <a:t>+25.000 CREDENCIADOS</a:t>
            </a:r>
          </a:p>
          <a:p>
            <a:r>
              <a:rPr lang="pt-BR" sz="2200" dirty="0">
                <a:solidFill>
                  <a:schemeClr val="bg2"/>
                </a:solidFill>
              </a:rPr>
              <a:t>ATUAÇÃO NACIONAL</a:t>
            </a:r>
          </a:p>
          <a:p>
            <a:endParaRPr lang="pt-BR" sz="2200" dirty="0">
              <a:solidFill>
                <a:schemeClr val="bg2"/>
              </a:solidFill>
            </a:endParaRPr>
          </a:p>
          <a:p>
            <a:r>
              <a:rPr lang="pt-BR" sz="3200" b="1" dirty="0">
                <a:solidFill>
                  <a:schemeClr val="bg2"/>
                </a:solidFill>
              </a:rPr>
              <a:t>SERVIÇOS </a:t>
            </a:r>
          </a:p>
          <a:p>
            <a:r>
              <a:rPr lang="pt-BR" sz="2200" dirty="0">
                <a:solidFill>
                  <a:schemeClr val="bg2"/>
                </a:solidFill>
              </a:rPr>
              <a:t>DENTISTA ONLINE</a:t>
            </a:r>
          </a:p>
          <a:p>
            <a:r>
              <a:rPr lang="pt-BR" sz="2200" dirty="0">
                <a:solidFill>
                  <a:schemeClr val="bg2"/>
                </a:solidFill>
              </a:rPr>
              <a:t>DESCONTO EM FARMÁCIAS</a:t>
            </a:r>
          </a:p>
          <a:p>
            <a:r>
              <a:rPr lang="pt-BR" sz="2200" dirty="0">
                <a:solidFill>
                  <a:schemeClr val="bg2"/>
                </a:solidFill>
              </a:rPr>
              <a:t>CLUBE DE VANTAGENS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0322BC-56BF-28C3-189F-9ABBB870C265}"/>
              </a:ext>
            </a:extLst>
          </p:cNvPr>
          <p:cNvSpPr txBox="1"/>
          <p:nvPr/>
        </p:nvSpPr>
        <p:spPr>
          <a:xfrm>
            <a:off x="-579929" y="405469"/>
            <a:ext cx="383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SOMENTE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SPG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D18C6F-BA1B-6907-BC8A-39C785FDAB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72EBC6F-02F9-2C47-0602-530FF57DF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574" y="757476"/>
            <a:ext cx="10048875" cy="555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DDF9973-31D2-B6F8-47C0-762377FD35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6265" y="1771720"/>
            <a:ext cx="7699468" cy="35245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3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507037-6A71-4058-B4EE-0D49C9655093}"/>
              </a:ext>
            </a:extLst>
          </p:cNvPr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6630DD-E7C0-45B0-AA3B-BCFD2BAD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6A3B49C5-C3DE-44F7-AC9F-DFABFA8339A7}"/>
              </a:ext>
            </a:extLst>
          </p:cNvPr>
          <p:cNvSpPr/>
          <p:nvPr/>
        </p:nvSpPr>
        <p:spPr>
          <a:xfrm>
            <a:off x="1163817" y="2396034"/>
            <a:ext cx="3382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2"/>
                </a:solidFill>
              </a:rPr>
              <a:t>LIVRE ESCOLHA: </a:t>
            </a:r>
          </a:p>
          <a:p>
            <a:r>
              <a:rPr lang="pt-BR" sz="2200" dirty="0">
                <a:solidFill>
                  <a:schemeClr val="bg2"/>
                </a:solidFill>
              </a:rPr>
              <a:t>POSSIBILIDADE </a:t>
            </a:r>
          </a:p>
          <a:p>
            <a:r>
              <a:rPr lang="pt-BR" sz="2200" dirty="0">
                <a:solidFill>
                  <a:schemeClr val="bg2"/>
                </a:solidFill>
              </a:rPr>
              <a:t>DE REEMBOLSO</a:t>
            </a:r>
          </a:p>
          <a:p>
            <a:endParaRPr lang="pt-BR" sz="2400" dirty="0">
              <a:solidFill>
                <a:schemeClr val="bg2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D4CA02E-55AA-409F-B4DB-7FB63C445B36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</a:rPr>
              <a:t>Diferenciais</a:t>
            </a:r>
          </a:p>
        </p:txBody>
      </p:sp>
      <p:pic>
        <p:nvPicPr>
          <p:cNvPr id="10" name="Picture 2" descr="Resultado de imagem">
            <a:extLst>
              <a:ext uri="{FF2B5EF4-FFF2-40B4-BE49-F238E27FC236}">
                <a16:creationId xmlns:a16="http://schemas.microsoft.com/office/drawing/2014/main" id="{6DA4ABCF-3F30-48FF-AAA3-892C499DE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4303154" y="3531738"/>
            <a:ext cx="3482870" cy="3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D75858-D05A-4CBA-AAEB-783ED0E5C02A}"/>
              </a:ext>
            </a:extLst>
          </p:cNvPr>
          <p:cNvSpPr/>
          <p:nvPr/>
        </p:nvSpPr>
        <p:spPr>
          <a:xfrm>
            <a:off x="4953977" y="2396034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 descr="Resultado de imagem para icone certo">
            <a:extLst>
              <a:ext uri="{FF2B5EF4-FFF2-40B4-BE49-F238E27FC236}">
                <a16:creationId xmlns:a16="http://schemas.microsoft.com/office/drawing/2014/main" id="{41D69ABD-AB6F-4063-AAC9-E16E2F23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667" y1="37450" x2="56667" y2="37450"/>
                        <a14:foregroundMark x1="53667" y1="29084" x2="53667" y2="29084"/>
                        <a14:foregroundMark x1="52667" y1="33865" x2="38667" y2="45020"/>
                        <a14:foregroundMark x1="38667" y1="45020" x2="31667" y2="63347"/>
                        <a14:foregroundMark x1="31667" y1="63347" x2="48000" y2="70916"/>
                        <a14:foregroundMark x1="48000" y1="70916" x2="63333" y2="62550"/>
                        <a14:foregroundMark x1="63333" y1="62550" x2="66667" y2="41833"/>
                        <a14:foregroundMark x1="66667" y1="41833" x2="51667" y2="29880"/>
                        <a14:foregroundMark x1="51667" y1="29880" x2="52667" y2="60956"/>
                        <a14:foregroundMark x1="37000" y1="49801" x2="50667" y2="63347"/>
                        <a14:foregroundMark x1="50667" y1="63347" x2="59667" y2="45418"/>
                        <a14:foregroundMark x1="59667" y1="45418" x2="64333" y2="4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11" y="2396034"/>
            <a:ext cx="1524081" cy="12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Gravata">
            <a:extLst>
              <a:ext uri="{FF2B5EF4-FFF2-40B4-BE49-F238E27FC236}">
                <a16:creationId xmlns:a16="http://schemas.microsoft.com/office/drawing/2014/main" id="{1DFA38D7-3F77-4E72-9F61-42DA79DE0A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0658" y="4492656"/>
            <a:ext cx="827862" cy="82786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1080771-1791-4F27-A961-12C0875BAD8B}"/>
              </a:ext>
            </a:extLst>
          </p:cNvPr>
          <p:cNvSpPr/>
          <p:nvPr/>
        </p:nvSpPr>
        <p:spPr>
          <a:xfrm>
            <a:off x="1129558" y="3986833"/>
            <a:ext cx="3416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2"/>
                </a:solidFill>
              </a:rPr>
              <a:t>MENOS </a:t>
            </a:r>
          </a:p>
          <a:p>
            <a:r>
              <a:rPr lang="pt-BR" sz="3000" b="1" dirty="0">
                <a:solidFill>
                  <a:schemeClr val="bg2"/>
                </a:solidFill>
              </a:rPr>
              <a:t>BUROCRÁTICO</a:t>
            </a:r>
          </a:p>
          <a:p>
            <a:r>
              <a:rPr lang="pt-BR" sz="2400" dirty="0">
                <a:solidFill>
                  <a:schemeClr val="bg2"/>
                </a:solidFill>
              </a:rPr>
              <a:t>DOCUMENTAÇÃO SIMPLES</a:t>
            </a:r>
          </a:p>
          <a:p>
            <a:endParaRPr lang="pt-BR" sz="2200" dirty="0">
              <a:solidFill>
                <a:schemeClr val="bg2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690DD5C-BF58-4237-B0A5-39125409ACEE}"/>
              </a:ext>
            </a:extLst>
          </p:cNvPr>
          <p:cNvSpPr/>
          <p:nvPr/>
        </p:nvSpPr>
        <p:spPr>
          <a:xfrm>
            <a:off x="7757799" y="2396034"/>
            <a:ext cx="3811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2"/>
                </a:solidFill>
              </a:rPr>
              <a:t>MUITAS </a:t>
            </a:r>
          </a:p>
          <a:p>
            <a:r>
              <a:rPr lang="pt-BR" sz="3200" b="1" dirty="0">
                <a:solidFill>
                  <a:schemeClr val="bg2"/>
                </a:solidFill>
              </a:rPr>
              <a:t>OPORTUNIDADES: </a:t>
            </a:r>
          </a:p>
          <a:p>
            <a:r>
              <a:rPr lang="pt-BR" sz="2400" dirty="0">
                <a:solidFill>
                  <a:schemeClr val="bg2"/>
                </a:solidFill>
              </a:rPr>
              <a:t>ACEITAMOS VÁRIOS TIPOS DE EMPRESAS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EB0FE2-D427-4149-8829-6DC216213B88}"/>
              </a:ext>
            </a:extLst>
          </p:cNvPr>
          <p:cNvSpPr txBox="1"/>
          <p:nvPr/>
        </p:nvSpPr>
        <p:spPr>
          <a:xfrm>
            <a:off x="7786024" y="4657795"/>
            <a:ext cx="2577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2"/>
                </a:solidFill>
              </a:rPr>
              <a:t>APP</a:t>
            </a:r>
          </a:p>
          <a:p>
            <a:r>
              <a:rPr lang="pt-BR" sz="2400" dirty="0">
                <a:solidFill>
                  <a:schemeClr val="bg2"/>
                </a:solidFill>
              </a:rPr>
              <a:t>PRATICIDADE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55B460-C3D2-528B-B01F-D4D40A7BB0B9}"/>
              </a:ext>
            </a:extLst>
          </p:cNvPr>
          <p:cNvSpPr txBox="1"/>
          <p:nvPr/>
        </p:nvSpPr>
        <p:spPr>
          <a:xfrm>
            <a:off x="-579929" y="405469"/>
            <a:ext cx="383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SOMENTE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28BFC-105E-31F4-281D-6A0C28AA00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507037-6A71-4058-B4EE-0D49C9655093}"/>
              </a:ext>
            </a:extLst>
          </p:cNvPr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6630DD-E7C0-45B0-AA3B-BCFD2BAD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D4CA02E-55AA-409F-B4DB-7FB63C445B36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Diferenciais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B0C370B-0A41-47BE-A595-62825E93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781198"/>
            <a:ext cx="1304926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E0B8DC5-B04F-48AE-922D-B0081CAD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123" y="2562631"/>
            <a:ext cx="2786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Bradesco Seguros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Corretor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EE8593-78B9-448F-AB3F-E07E2D8A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581" y="2637819"/>
            <a:ext cx="3334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Bradesco Seguros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4ED0330-7797-42AA-9750-008DBA3956AB}"/>
              </a:ext>
            </a:extLst>
          </p:cNvPr>
          <p:cNvSpPr txBox="1"/>
          <p:nvPr/>
        </p:nvSpPr>
        <p:spPr>
          <a:xfrm>
            <a:off x="1011835" y="4124325"/>
            <a:ext cx="292642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Cotações</a:t>
            </a:r>
            <a:endParaRPr lang="pt-BR" altLang="pt-BR" sz="2000" kern="0" dirty="0">
              <a:solidFill>
                <a:srgbClr val="252525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kern="0" dirty="0">
                <a:solidFill>
                  <a:srgbClr val="252525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Download</a:t>
            </a: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da CCB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kern="0" dirty="0">
                <a:solidFill>
                  <a:srgbClr val="252525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Parcelas em atraso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Condições gerais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98BC09B-8114-4A2E-9F1C-F7B0D8F3198B}"/>
              </a:ext>
            </a:extLst>
          </p:cNvPr>
          <p:cNvCxnSpPr/>
          <p:nvPr/>
        </p:nvCxnSpPr>
        <p:spPr>
          <a:xfrm>
            <a:off x="5937359" y="2170058"/>
            <a:ext cx="0" cy="41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CF35B7DC-9281-4DBE-8E6E-84ACE592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363" y="3571100"/>
            <a:ext cx="1713871" cy="2902104"/>
          </a:xfrm>
          <a:prstGeom prst="rect">
            <a:avLst/>
          </a:prstGeom>
        </p:spPr>
      </p:pic>
      <p:pic>
        <p:nvPicPr>
          <p:cNvPr id="1028" name="Picture 4" descr="Bradesco Seguros on the App Store">
            <a:extLst>
              <a:ext uri="{FF2B5EF4-FFF2-40B4-BE49-F238E27FC236}">
                <a16:creationId xmlns:a16="http://schemas.microsoft.com/office/drawing/2014/main" id="{45A7C199-9CDC-43B9-8CDB-4B3F14038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84" b="81429" l="32250" r="66750">
                        <a14:foregroundMark x1="38417" y1="21587" x2="34750" y2="32540"/>
                        <a14:foregroundMark x1="34750" y1="32540" x2="35667" y2="61429"/>
                        <a14:foregroundMark x1="35667" y1="61429" x2="39250" y2="70635"/>
                        <a14:foregroundMark x1="39250" y1="70635" x2="46333" y2="74603"/>
                        <a14:foregroundMark x1="46333" y1="74603" x2="55250" y2="70159"/>
                        <a14:foregroundMark x1="55250" y1="70159" x2="61000" y2="60000"/>
                        <a14:foregroundMark x1="61000" y1="60000" x2="65167" y2="45714"/>
                        <a14:foregroundMark x1="65167" y1="45714" x2="64250" y2="34444"/>
                        <a14:foregroundMark x1="64250" y1="34444" x2="59917" y2="25079"/>
                        <a14:foregroundMark x1="59917" y1="25079" x2="54833" y2="21746"/>
                        <a14:foregroundMark x1="54833" y1="21746" x2="39917" y2="22063"/>
                        <a14:foregroundMark x1="36833" y1="19365" x2="36833" y2="19365"/>
                        <a14:foregroundMark x1="36000" y1="20317" x2="33083" y2="39524"/>
                        <a14:foregroundMark x1="33083" y1="39524" x2="33333" y2="72540"/>
                        <a14:foregroundMark x1="33333" y1="72540" x2="40667" y2="81905"/>
                        <a14:foregroundMark x1="40667" y1="81905" x2="62083" y2="77143"/>
                        <a14:foregroundMark x1="62083" y1="77143" x2="66083" y2="69683"/>
                        <a14:foregroundMark x1="66083" y1="69683" x2="66833" y2="63333"/>
                        <a14:foregroundMark x1="35167" y1="49524" x2="34417" y2="64444"/>
                        <a14:foregroundMark x1="34417" y1="64444" x2="35750" y2="77460"/>
                        <a14:foregroundMark x1="35750" y1="77460" x2="39833" y2="81587"/>
                        <a14:foregroundMark x1="39833" y1="81587" x2="52250" y2="79048"/>
                        <a14:foregroundMark x1="33833" y1="30952" x2="35083" y2="64921"/>
                        <a14:foregroundMark x1="36750" y1="56984" x2="41917" y2="57302"/>
                        <a14:foregroundMark x1="41917" y1="57302" x2="59500" y2="56190"/>
                        <a14:foregroundMark x1="59500" y1="56190" x2="60583" y2="56349"/>
                        <a14:foregroundMark x1="37750" y1="60476" x2="43167" y2="60794"/>
                        <a14:foregroundMark x1="43167" y1="60794" x2="54750" y2="60476"/>
                        <a14:foregroundMark x1="54750" y1="60476" x2="62500" y2="60635"/>
                        <a14:foregroundMark x1="42333" y1="70317" x2="56083" y2="70794"/>
                        <a14:foregroundMark x1="56083" y1="70794" x2="57167" y2="69841"/>
                        <a14:foregroundMark x1="47417" y1="24127" x2="44750" y2="41746"/>
                        <a14:foregroundMark x1="44750" y1="41746" x2="44750" y2="41746"/>
                        <a14:foregroundMark x1="46583" y1="25556" x2="44333" y2="34127"/>
                        <a14:foregroundMark x1="44333" y1="34127" x2="44333" y2="34921"/>
                        <a14:foregroundMark x1="48917" y1="23333" x2="48917" y2="23333"/>
                        <a14:foregroundMark x1="47583" y1="25556" x2="52250" y2="23016"/>
                        <a14:foregroundMark x1="52250" y1="23016" x2="52583" y2="23016"/>
                        <a14:foregroundMark x1="48333" y1="29206" x2="56583" y2="35873"/>
                        <a14:foregroundMark x1="52417" y1="24762" x2="54333" y2="25397"/>
                        <a14:foregroundMark x1="50417" y1="28730" x2="57583" y2="34127"/>
                        <a14:foregroundMark x1="45417" y1="38095" x2="47833" y2="43651"/>
                        <a14:foregroundMark x1="56500" y1="36825" x2="49333" y2="47460"/>
                        <a14:foregroundMark x1="50750" y1="42222" x2="50750" y2="47460"/>
                        <a14:foregroundMark x1="49083" y1="44444" x2="49250" y2="47143"/>
                        <a14:foregroundMark x1="37583" y1="53968" x2="39250" y2="61905"/>
                        <a14:foregroundMark x1="39250" y1="61905" x2="40750" y2="60159"/>
                        <a14:foregroundMark x1="43250" y1="61429" x2="45667" y2="62063"/>
                        <a14:foregroundMark x1="49250" y1="54603" x2="49833" y2="57778"/>
                        <a14:foregroundMark x1="52500" y1="62063" x2="53083" y2="57302"/>
                        <a14:foregroundMark x1="54917" y1="58413" x2="56000" y2="61270"/>
                        <a14:foregroundMark x1="58167" y1="61587" x2="55500" y2="61746"/>
                        <a14:foregroundMark x1="57583" y1="67302" x2="57917" y2="71111"/>
                        <a14:foregroundMark x1="46833" y1="67143" x2="48250" y2="70952"/>
                        <a14:foregroundMark x1="44750" y1="67778" x2="45417" y2="71587"/>
                        <a14:foregroundMark x1="32333" y1="48254" x2="32333" y2="48254"/>
                        <a14:foregroundMark x1="55750" y1="16984" x2="55750" y2="1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15714" r="32000" b="14808"/>
          <a:stretch/>
        </p:blipFill>
        <p:spPr bwMode="auto">
          <a:xfrm>
            <a:off x="6601949" y="2130633"/>
            <a:ext cx="1506870" cy="151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C6ED7BE-BA49-4C3A-98A1-F68FE2B86C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7" t="2016" b="4031"/>
          <a:stretch/>
        </p:blipFill>
        <p:spPr>
          <a:xfrm>
            <a:off x="3832377" y="3650029"/>
            <a:ext cx="1760319" cy="262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322C6C-4A8F-4C72-B446-214DDD606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65" y="2170058"/>
            <a:ext cx="1542143" cy="1542143"/>
          </a:xfrm>
          <a:prstGeom prst="roundRect">
            <a:avLst>
              <a:gd name="adj" fmla="val 196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8600" dist="38100" dir="2700000" sx="104000" sy="104000" algn="tl" rotWithShape="0">
              <a:prstClr val="black">
                <a:alpha val="48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9D6DEF2-5A4E-4AD0-F900-1E5DA82FA9AF}"/>
              </a:ext>
            </a:extLst>
          </p:cNvPr>
          <p:cNvSpPr txBox="1"/>
          <p:nvPr/>
        </p:nvSpPr>
        <p:spPr>
          <a:xfrm>
            <a:off x="-579929" y="405469"/>
            <a:ext cx="383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SOMENTE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SPG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BED588-FE80-BCCE-78F4-FFE71E4B4317}"/>
              </a:ext>
            </a:extLst>
          </p:cNvPr>
          <p:cNvSpPr txBox="1"/>
          <p:nvPr/>
        </p:nvSpPr>
        <p:spPr>
          <a:xfrm>
            <a:off x="6726856" y="4006536"/>
            <a:ext cx="2087563" cy="2126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Carteirinha virtual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Rede credenciada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Reembolso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Dentista online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Prontuário Virtual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C2E1921-1E40-956C-F22D-8E9FF22807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8FF98BA-664A-473A-8732-23361BBA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602" y="752282"/>
            <a:ext cx="75057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402" marR="4961" lvl="0" indent="0" algn="ctr" defTabSz="457200" rtl="0" eaLnBrk="1" fontAlgn="base" latinLnBrk="0" hangingPunct="1">
              <a:lnSpc>
                <a:spcPct val="100000"/>
              </a:lnSpc>
              <a:spcBef>
                <a:spcPts val="9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3200" b="1" dirty="0">
                <a:solidFill>
                  <a:srgbClr val="BB0404"/>
                </a:solidFill>
                <a:latin typeface="Century Gothic" panose="020B0502020202020204"/>
              </a:rPr>
              <a:t>Os 5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BB040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benefícios corporativos que são prioridade em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Levantamento da Consultoria Robert Half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2F8970-636F-465E-8662-410F5A6AFC7C}"/>
              </a:ext>
            </a:extLst>
          </p:cNvPr>
          <p:cNvSpPr txBox="1"/>
          <p:nvPr/>
        </p:nvSpPr>
        <p:spPr>
          <a:xfrm>
            <a:off x="229362" y="4786632"/>
            <a:ext cx="19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Fonte: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Linkedin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6924CE2-8CD9-4924-B5A0-28844452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953" y="2325011"/>
            <a:ext cx="546099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Bonus</a:t>
            </a:r>
            <a:r>
              <a:rPr kumimoji="0" lang="pt-BR" altLang="pt-BR" sz="2400" b="0" i="0" u="none" strike="noStrike" kern="1200" cap="none" spc="0" normalizeH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altLang="pt-BR" b="0" i="0" u="none" strike="noStrike" kern="1200" cap="none" spc="0" normalizeH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(anual, trimestral, mensal)</a:t>
            </a:r>
            <a:endParaRPr kumimoji="0" lang="pt-BR" altLang="pt-BR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Plano</a:t>
            </a:r>
            <a:r>
              <a:rPr kumimoji="0" lang="pt-BR" altLang="pt-BR" sz="2400" b="0" i="0" u="none" strike="noStrike" kern="1200" cap="none" spc="0" normalizeH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saúde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rgbClr val="E5C243">
                    <a:lumMod val="75000"/>
                  </a:srgbClr>
                </a:solidFill>
                <a:latin typeface="Century Gothic" panose="020B0502020202020204"/>
              </a:rPr>
              <a:t>Vale alimentação / refeição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Previdência</a:t>
            </a:r>
            <a:r>
              <a:rPr kumimoji="0" lang="pt-BR" altLang="pt-BR" sz="2400" b="0" i="0" u="none" strike="noStrike" kern="1200" cap="none" spc="0" normalizeH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Privada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Plano odontológico</a:t>
            </a:r>
          </a:p>
        </p:txBody>
      </p:sp>
    </p:spTree>
    <p:extLst>
      <p:ext uri="{BB962C8B-B14F-4D97-AF65-F5344CB8AC3E}">
        <p14:creationId xmlns:p14="http://schemas.microsoft.com/office/powerpoint/2010/main" val="111570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C89F39-ECFC-40BE-8E12-D788DCBD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347" y="1873013"/>
            <a:ext cx="3606137" cy="774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CAMPANHA</a:t>
            </a:r>
            <a:br>
              <a:rPr lang="en-US" sz="3600" dirty="0"/>
            </a:br>
            <a:r>
              <a:rPr lang="en-US" sz="3600" dirty="0"/>
              <a:t>SPG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4D35774-3F48-44A8-BFFC-BCC0C2D0F472}"/>
              </a:ext>
            </a:extLst>
          </p:cNvPr>
          <p:cNvSpPr txBox="1">
            <a:spLocks/>
          </p:cNvSpPr>
          <p:nvPr/>
        </p:nvSpPr>
        <p:spPr>
          <a:xfrm>
            <a:off x="8099347" y="3670001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FEVEREIRO 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39E7C09-5762-4BC4-B242-D744A155D4FF}"/>
              </a:ext>
            </a:extLst>
          </p:cNvPr>
          <p:cNvSpPr txBox="1"/>
          <p:nvPr/>
        </p:nvSpPr>
        <p:spPr>
          <a:xfrm>
            <a:off x="1020686" y="958564"/>
            <a:ext cx="2260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MEI ou CAEPF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958ABAE1-827C-472D-8130-B3001D7D6766}"/>
              </a:ext>
            </a:extLst>
          </p:cNvPr>
          <p:cNvSpPr/>
          <p:nvPr/>
        </p:nvSpPr>
        <p:spPr>
          <a:xfrm>
            <a:off x="897180" y="1471195"/>
            <a:ext cx="5760636" cy="1320605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REDUÇÃO DE CARÊNCIA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30d clínica geral (exceto cirurgia e endo)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A15712F-AC1E-4458-A154-3AA5535977E2}"/>
              </a:ext>
            </a:extLst>
          </p:cNvPr>
          <p:cNvSpPr txBox="1"/>
          <p:nvPr/>
        </p:nvSpPr>
        <p:spPr>
          <a:xfrm>
            <a:off x="897180" y="3476163"/>
            <a:ext cx="5701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DOC - compulsório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AE70441A-2691-469C-A8F5-6F961474A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21" y="5388852"/>
            <a:ext cx="2230587" cy="9891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DCE19F4-A4F0-3BB8-7F6D-5CF3FA879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16" y="4214827"/>
            <a:ext cx="6609985" cy="18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C89F39-ECFC-40BE-8E12-D788DCBD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347" y="1873013"/>
            <a:ext cx="3606137" cy="774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CAMPANHA</a:t>
            </a:r>
            <a:br>
              <a:rPr lang="en-US" sz="3600" dirty="0"/>
            </a:br>
            <a:r>
              <a:rPr lang="en-US" sz="3600" dirty="0"/>
              <a:t>SPG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4D35774-3F48-44A8-BFFC-BCC0C2D0F472}"/>
              </a:ext>
            </a:extLst>
          </p:cNvPr>
          <p:cNvSpPr txBox="1">
            <a:spLocks/>
          </p:cNvSpPr>
          <p:nvPr/>
        </p:nvSpPr>
        <p:spPr>
          <a:xfrm>
            <a:off x="8054736" y="3295308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Junho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9E076B3-0CD8-42C2-AD77-8F44B51E571C}"/>
              </a:ext>
            </a:extLst>
          </p:cNvPr>
          <p:cNvSpPr/>
          <p:nvPr/>
        </p:nvSpPr>
        <p:spPr>
          <a:xfrm>
            <a:off x="4785608" y="3180076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B3AFC06-57F2-48F6-BEBB-F22384EC61F1}"/>
              </a:ext>
            </a:extLst>
          </p:cNvPr>
          <p:cNvSpPr/>
          <p:nvPr/>
        </p:nvSpPr>
        <p:spPr>
          <a:xfrm>
            <a:off x="897180" y="1279658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DC8B613-3BD9-4561-887D-84ED06541706}"/>
              </a:ext>
            </a:extLst>
          </p:cNvPr>
          <p:cNvSpPr txBox="1"/>
          <p:nvPr/>
        </p:nvSpPr>
        <p:spPr>
          <a:xfrm>
            <a:off x="1017676" y="1424577"/>
            <a:ext cx="1696105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Segmentação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BB83A35-59FF-4B36-A216-62A51DA4BE55}"/>
              </a:ext>
            </a:extLst>
          </p:cNvPr>
          <p:cNvSpPr/>
          <p:nvPr/>
        </p:nvSpPr>
        <p:spPr>
          <a:xfrm>
            <a:off x="2841396" y="1279658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94EE375-5A71-4D6F-94C8-EFA00CDDCC1E}"/>
              </a:ext>
            </a:extLst>
          </p:cNvPr>
          <p:cNvSpPr/>
          <p:nvPr/>
        </p:nvSpPr>
        <p:spPr>
          <a:xfrm>
            <a:off x="4785612" y="1279658"/>
            <a:ext cx="1872204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C74F917-C4C3-4A02-89AD-2486BE845958}"/>
              </a:ext>
            </a:extLst>
          </p:cNvPr>
          <p:cNvSpPr txBox="1"/>
          <p:nvPr/>
        </p:nvSpPr>
        <p:spPr>
          <a:xfrm>
            <a:off x="3278403" y="144390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(R$)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ACE8AB9-DD6F-4F4A-A398-646B19319C14}"/>
              </a:ext>
            </a:extLst>
          </p:cNvPr>
          <p:cNvSpPr txBox="1"/>
          <p:nvPr/>
        </p:nvSpPr>
        <p:spPr>
          <a:xfrm>
            <a:off x="4938522" y="1332969"/>
            <a:ext cx="156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na Campanha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A9B51C5-10FA-483A-8C6E-44AD4ABCDBD6}"/>
              </a:ext>
            </a:extLst>
          </p:cNvPr>
          <p:cNvSpPr txBox="1"/>
          <p:nvPr/>
        </p:nvSpPr>
        <p:spPr>
          <a:xfrm>
            <a:off x="1426793" y="2287770"/>
            <a:ext cx="88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D8F656B-9673-4DF1-9B5A-A9F37F84C179}"/>
              </a:ext>
            </a:extLst>
          </p:cNvPr>
          <p:cNvSpPr/>
          <p:nvPr/>
        </p:nvSpPr>
        <p:spPr>
          <a:xfrm>
            <a:off x="897180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901FA94-A4B0-4C61-9E7D-CB0AA4810186}"/>
              </a:ext>
            </a:extLst>
          </p:cNvPr>
          <p:cNvSpPr txBox="1"/>
          <p:nvPr/>
        </p:nvSpPr>
        <p:spPr>
          <a:xfrm>
            <a:off x="1113203" y="207174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358F1FB4-78A9-42F6-9DB7-7413DA2F4D10}"/>
              </a:ext>
            </a:extLst>
          </p:cNvPr>
          <p:cNvSpPr/>
          <p:nvPr/>
        </p:nvSpPr>
        <p:spPr>
          <a:xfrm>
            <a:off x="897180" y="2575802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00C47E98-94A0-44CF-9C99-7D7F91DFB732}"/>
              </a:ext>
            </a:extLst>
          </p:cNvPr>
          <p:cNvSpPr/>
          <p:nvPr/>
        </p:nvSpPr>
        <p:spPr>
          <a:xfrm>
            <a:off x="897180" y="318969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50370F3-8EC8-40FE-8AD7-2109F63E571E}"/>
              </a:ext>
            </a:extLst>
          </p:cNvPr>
          <p:cNvSpPr txBox="1"/>
          <p:nvPr/>
        </p:nvSpPr>
        <p:spPr>
          <a:xfrm>
            <a:off x="1113204" y="271178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1F38789-37F8-4EB8-86EF-C81FA216E901}"/>
              </a:ext>
            </a:extLst>
          </p:cNvPr>
          <p:cNvSpPr txBox="1"/>
          <p:nvPr/>
        </p:nvSpPr>
        <p:spPr>
          <a:xfrm>
            <a:off x="1128578" y="329595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BAF2A08-8F08-4678-9AAE-41A6DB7FE766}"/>
              </a:ext>
            </a:extLst>
          </p:cNvPr>
          <p:cNvSpPr/>
          <p:nvPr/>
        </p:nvSpPr>
        <p:spPr>
          <a:xfrm>
            <a:off x="2841394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7FE39D0-3882-40F3-841D-84F4B00304B0}"/>
              </a:ext>
            </a:extLst>
          </p:cNvPr>
          <p:cNvSpPr txBox="1"/>
          <p:nvPr/>
        </p:nvSpPr>
        <p:spPr>
          <a:xfrm>
            <a:off x="3021414" y="207174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27,42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48AC96D-53BA-45E7-BD81-1AA6873F6162}"/>
              </a:ext>
            </a:extLst>
          </p:cNvPr>
          <p:cNvSpPr/>
          <p:nvPr/>
        </p:nvSpPr>
        <p:spPr>
          <a:xfrm>
            <a:off x="2841394" y="257928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C58E780-FF67-4B68-9AF8-0DF1A066BF5B}"/>
              </a:ext>
            </a:extLst>
          </p:cNvPr>
          <p:cNvSpPr txBox="1"/>
          <p:nvPr/>
        </p:nvSpPr>
        <p:spPr>
          <a:xfrm>
            <a:off x="3021414" y="26910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24,19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3B6172C1-E340-4072-BD0A-5CF346F1AA6A}"/>
              </a:ext>
            </a:extLst>
          </p:cNvPr>
          <p:cNvSpPr/>
          <p:nvPr/>
        </p:nvSpPr>
        <p:spPr>
          <a:xfrm>
            <a:off x="2841394" y="3183557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E5B8977-F2EE-4AC5-B6A7-8A553577ED82}"/>
              </a:ext>
            </a:extLst>
          </p:cNvPr>
          <p:cNvSpPr txBox="1"/>
          <p:nvPr/>
        </p:nvSpPr>
        <p:spPr>
          <a:xfrm>
            <a:off x="3021414" y="32953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18,15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2C7581D-54A3-4751-9CDE-EC094845B432}"/>
              </a:ext>
            </a:extLst>
          </p:cNvPr>
          <p:cNvSpPr/>
          <p:nvPr/>
        </p:nvSpPr>
        <p:spPr>
          <a:xfrm>
            <a:off x="4785608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25F980D7-344E-4201-BCAC-819D2454FF15}"/>
              </a:ext>
            </a:extLst>
          </p:cNvPr>
          <p:cNvSpPr/>
          <p:nvPr/>
        </p:nvSpPr>
        <p:spPr>
          <a:xfrm>
            <a:off x="4785608" y="257928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45621AC-9313-4B4F-ABEE-1F122FC308EC}"/>
              </a:ext>
            </a:extLst>
          </p:cNvPr>
          <p:cNvSpPr txBox="1"/>
          <p:nvPr/>
        </p:nvSpPr>
        <p:spPr>
          <a:xfrm>
            <a:off x="4965628" y="263057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21,90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26A7B161-88E4-427E-88FB-22C5C6DF7521}"/>
              </a:ext>
            </a:extLst>
          </p:cNvPr>
          <p:cNvSpPr txBox="1"/>
          <p:nvPr/>
        </p:nvSpPr>
        <p:spPr>
          <a:xfrm>
            <a:off x="4965628" y="324382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16,90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7BCAA772-4F7A-44E4-AF02-0A833F8F56CE}"/>
              </a:ext>
            </a:extLst>
          </p:cNvPr>
          <p:cNvCxnSpPr/>
          <p:nvPr/>
        </p:nvCxnSpPr>
        <p:spPr>
          <a:xfrm>
            <a:off x="3410553" y="2681036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6BF5F869-65A1-4FBC-A7D5-B91ECD7D7B19}"/>
              </a:ext>
            </a:extLst>
          </p:cNvPr>
          <p:cNvCxnSpPr>
            <a:cxnSpLocks/>
          </p:cNvCxnSpPr>
          <p:nvPr/>
        </p:nvCxnSpPr>
        <p:spPr>
          <a:xfrm flipH="1">
            <a:off x="3421802" y="2664962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9FB97228-DFAA-46DE-A164-E670EDDB68F3}"/>
              </a:ext>
            </a:extLst>
          </p:cNvPr>
          <p:cNvCxnSpPr/>
          <p:nvPr/>
        </p:nvCxnSpPr>
        <p:spPr>
          <a:xfrm>
            <a:off x="3410553" y="3276567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7EFDD485-0541-4A89-A38F-DDD2EB85EA9B}"/>
              </a:ext>
            </a:extLst>
          </p:cNvPr>
          <p:cNvCxnSpPr>
            <a:cxnSpLocks/>
          </p:cNvCxnSpPr>
          <p:nvPr/>
        </p:nvCxnSpPr>
        <p:spPr>
          <a:xfrm flipH="1">
            <a:off x="3421802" y="3260493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A15712F-AC1E-4458-A154-3AA5535977E2}"/>
              </a:ext>
            </a:extLst>
          </p:cNvPr>
          <p:cNvSpPr txBox="1"/>
          <p:nvPr/>
        </p:nvSpPr>
        <p:spPr>
          <a:xfrm>
            <a:off x="953773" y="467559"/>
            <a:ext cx="5701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DOC - compulsório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AE70441A-2691-469C-A8F5-6F961474A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21" y="5388852"/>
            <a:ext cx="2230587" cy="98916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D83444D-A4FE-2B76-6F25-BFD69E32DBA7}"/>
              </a:ext>
            </a:extLst>
          </p:cNvPr>
          <p:cNvSpPr/>
          <p:nvPr/>
        </p:nvSpPr>
        <p:spPr>
          <a:xfrm>
            <a:off x="873707" y="4713273"/>
            <a:ext cx="5760636" cy="852609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R$ 37,00 POR VIDA*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7C30BD-08E7-797A-63AB-6D7495B13D52}"/>
              </a:ext>
            </a:extLst>
          </p:cNvPr>
          <p:cNvSpPr txBox="1"/>
          <p:nvPr/>
        </p:nvSpPr>
        <p:spPr>
          <a:xfrm>
            <a:off x="863525" y="4261108"/>
            <a:ext cx="5607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BONIFICAÇÃO!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A100EB-43E6-F899-8788-39949F0C20F0}"/>
              </a:ext>
            </a:extLst>
          </p:cNvPr>
          <p:cNvSpPr txBox="1"/>
          <p:nvPr/>
        </p:nvSpPr>
        <p:spPr>
          <a:xfrm>
            <a:off x="826761" y="5579637"/>
            <a:ext cx="370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*Mínimo de trinta vidas no mês.</a:t>
            </a:r>
          </a:p>
        </p:txBody>
      </p:sp>
    </p:spTree>
    <p:extLst>
      <p:ext uri="{BB962C8B-B14F-4D97-AF65-F5344CB8AC3E}">
        <p14:creationId xmlns:p14="http://schemas.microsoft.com/office/powerpoint/2010/main" val="221714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2" grpId="0"/>
      <p:bldP spid="53" grpId="0" animBg="1"/>
      <p:bldP spid="54" grpId="0"/>
      <p:bldP spid="57" grpId="0" animBg="1"/>
      <p:bldP spid="58" grpId="0"/>
      <p:bldP spid="59" grpId="0"/>
      <p:bldP spid="3" grpId="0" animBg="1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70FE4-372B-98D1-D138-DEBF2BA08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1D5561A1-2F78-37A2-D79F-82FDE9085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54EEEFD7-F708-061E-9BBC-B7308935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0F8D7346-685E-2A78-401F-045BFA4D3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4A593-066D-8C15-8878-48595D45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347" y="1873013"/>
            <a:ext cx="3606137" cy="774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CAMPANHA</a:t>
            </a:r>
            <a:br>
              <a:rPr lang="en-US" sz="3600" dirty="0"/>
            </a:br>
            <a:r>
              <a:rPr lang="en-US" sz="3600" dirty="0"/>
              <a:t>SPG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8B9900E-0334-8DE6-D130-E3C91B2BA0B1}"/>
              </a:ext>
            </a:extLst>
          </p:cNvPr>
          <p:cNvSpPr txBox="1">
            <a:spLocks/>
          </p:cNvSpPr>
          <p:nvPr/>
        </p:nvSpPr>
        <p:spPr>
          <a:xfrm>
            <a:off x="8054736" y="3295308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Agosto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48FB7D2-8FB5-3EE0-82C3-E183955B3A90}"/>
              </a:ext>
            </a:extLst>
          </p:cNvPr>
          <p:cNvSpPr/>
          <p:nvPr/>
        </p:nvSpPr>
        <p:spPr>
          <a:xfrm>
            <a:off x="4785608" y="4104560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CA4A6BE-B466-5F22-FB2C-DF4759A7729B}"/>
              </a:ext>
            </a:extLst>
          </p:cNvPr>
          <p:cNvSpPr/>
          <p:nvPr/>
        </p:nvSpPr>
        <p:spPr>
          <a:xfrm>
            <a:off x="897180" y="2204142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AE81F4E-DDFC-304E-0C71-982201FF12B5}"/>
              </a:ext>
            </a:extLst>
          </p:cNvPr>
          <p:cNvSpPr txBox="1"/>
          <p:nvPr/>
        </p:nvSpPr>
        <p:spPr>
          <a:xfrm>
            <a:off x="1017676" y="2349061"/>
            <a:ext cx="1696105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Segmentação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91E72FE-D30C-CCE7-C951-D0CC1FD8F698}"/>
              </a:ext>
            </a:extLst>
          </p:cNvPr>
          <p:cNvSpPr/>
          <p:nvPr/>
        </p:nvSpPr>
        <p:spPr>
          <a:xfrm>
            <a:off x="2841396" y="2204142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1349CFA-2E22-0EE3-C1B1-ED1E7C26ADD5}"/>
              </a:ext>
            </a:extLst>
          </p:cNvPr>
          <p:cNvSpPr/>
          <p:nvPr/>
        </p:nvSpPr>
        <p:spPr>
          <a:xfrm>
            <a:off x="4785612" y="2204142"/>
            <a:ext cx="1872204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FE94982-6AD4-6386-3118-9F5E08DDF1BF}"/>
              </a:ext>
            </a:extLst>
          </p:cNvPr>
          <p:cNvSpPr txBox="1"/>
          <p:nvPr/>
        </p:nvSpPr>
        <p:spPr>
          <a:xfrm>
            <a:off x="3278403" y="236839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(R$)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C77F8FE-7B11-DE41-3D4D-4921F01761EA}"/>
              </a:ext>
            </a:extLst>
          </p:cNvPr>
          <p:cNvSpPr txBox="1"/>
          <p:nvPr/>
        </p:nvSpPr>
        <p:spPr>
          <a:xfrm>
            <a:off x="4938522" y="2257453"/>
            <a:ext cx="156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na Campanha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CE74FC7-93D9-0D06-1514-7983B19121A8}"/>
              </a:ext>
            </a:extLst>
          </p:cNvPr>
          <p:cNvSpPr txBox="1"/>
          <p:nvPr/>
        </p:nvSpPr>
        <p:spPr>
          <a:xfrm>
            <a:off x="1426793" y="3212254"/>
            <a:ext cx="88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34DED1A7-37A6-6434-0C59-5FB979604539}"/>
              </a:ext>
            </a:extLst>
          </p:cNvPr>
          <p:cNvSpPr/>
          <p:nvPr/>
        </p:nvSpPr>
        <p:spPr>
          <a:xfrm>
            <a:off x="897180" y="2890039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5588997-886D-FFF6-0D4C-9A5D2FEC72E5}"/>
              </a:ext>
            </a:extLst>
          </p:cNvPr>
          <p:cNvSpPr txBox="1"/>
          <p:nvPr/>
        </p:nvSpPr>
        <p:spPr>
          <a:xfrm>
            <a:off x="1113203" y="299623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B4933C37-E847-5C0F-71EB-940CAE580D66}"/>
              </a:ext>
            </a:extLst>
          </p:cNvPr>
          <p:cNvSpPr/>
          <p:nvPr/>
        </p:nvSpPr>
        <p:spPr>
          <a:xfrm>
            <a:off x="897180" y="3500286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49E3CE6-58B5-AAC6-FAA1-D45E06ED5A4A}"/>
              </a:ext>
            </a:extLst>
          </p:cNvPr>
          <p:cNvSpPr/>
          <p:nvPr/>
        </p:nvSpPr>
        <p:spPr>
          <a:xfrm>
            <a:off x="897180" y="411417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82DC228-FB47-E9E0-7D4E-E1E8E2DD225B}"/>
              </a:ext>
            </a:extLst>
          </p:cNvPr>
          <p:cNvSpPr txBox="1"/>
          <p:nvPr/>
        </p:nvSpPr>
        <p:spPr>
          <a:xfrm>
            <a:off x="1113204" y="363627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68D8DCF-1C1A-6DA2-6B31-62DC463C8E77}"/>
              </a:ext>
            </a:extLst>
          </p:cNvPr>
          <p:cNvSpPr txBox="1"/>
          <p:nvPr/>
        </p:nvSpPr>
        <p:spPr>
          <a:xfrm>
            <a:off x="1128578" y="422044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D7179514-F2A3-F979-067F-02AA1A6F1676}"/>
              </a:ext>
            </a:extLst>
          </p:cNvPr>
          <p:cNvSpPr/>
          <p:nvPr/>
        </p:nvSpPr>
        <p:spPr>
          <a:xfrm>
            <a:off x="2841394" y="2890039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78E20FA-C8A2-40C4-3204-60169E330BE5}"/>
              </a:ext>
            </a:extLst>
          </p:cNvPr>
          <p:cNvSpPr txBox="1"/>
          <p:nvPr/>
        </p:nvSpPr>
        <p:spPr>
          <a:xfrm>
            <a:off x="3021414" y="299623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27,42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C688D567-B98C-9777-C1BD-E159A1147FE6}"/>
              </a:ext>
            </a:extLst>
          </p:cNvPr>
          <p:cNvSpPr/>
          <p:nvPr/>
        </p:nvSpPr>
        <p:spPr>
          <a:xfrm>
            <a:off x="2841394" y="350376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2438045-9F3B-B05D-A203-5C5280513792}"/>
              </a:ext>
            </a:extLst>
          </p:cNvPr>
          <p:cNvSpPr txBox="1"/>
          <p:nvPr/>
        </p:nvSpPr>
        <p:spPr>
          <a:xfrm>
            <a:off x="3021414" y="36155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24,19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175CD80-E588-F7F6-2250-8ECB70ABC6D2}"/>
              </a:ext>
            </a:extLst>
          </p:cNvPr>
          <p:cNvSpPr/>
          <p:nvPr/>
        </p:nvSpPr>
        <p:spPr>
          <a:xfrm>
            <a:off x="2841394" y="410804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0383360-CCC1-96AD-CA80-74FB5052BCAE}"/>
              </a:ext>
            </a:extLst>
          </p:cNvPr>
          <p:cNvSpPr txBox="1"/>
          <p:nvPr/>
        </p:nvSpPr>
        <p:spPr>
          <a:xfrm>
            <a:off x="3021414" y="421979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18,15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C8DF004-01C9-75A2-E957-46032A2D3453}"/>
              </a:ext>
            </a:extLst>
          </p:cNvPr>
          <p:cNvSpPr/>
          <p:nvPr/>
        </p:nvSpPr>
        <p:spPr>
          <a:xfrm>
            <a:off x="4785608" y="2890039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294DAC2B-0F3E-DE0F-9C6A-C4B6D65F890B}"/>
              </a:ext>
            </a:extLst>
          </p:cNvPr>
          <p:cNvSpPr/>
          <p:nvPr/>
        </p:nvSpPr>
        <p:spPr>
          <a:xfrm>
            <a:off x="4785608" y="350376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70F34DE-3625-E289-30A2-D38DBB1BF0F5}"/>
              </a:ext>
            </a:extLst>
          </p:cNvPr>
          <p:cNvSpPr txBox="1"/>
          <p:nvPr/>
        </p:nvSpPr>
        <p:spPr>
          <a:xfrm>
            <a:off x="4965628" y="35550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21,90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34590D25-1D11-B42C-E384-DF7FF34B110C}"/>
              </a:ext>
            </a:extLst>
          </p:cNvPr>
          <p:cNvSpPr txBox="1"/>
          <p:nvPr/>
        </p:nvSpPr>
        <p:spPr>
          <a:xfrm>
            <a:off x="4965628" y="416830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16,90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41EC646E-61E3-0057-185B-3D75F8CDC116}"/>
              </a:ext>
            </a:extLst>
          </p:cNvPr>
          <p:cNvCxnSpPr/>
          <p:nvPr/>
        </p:nvCxnSpPr>
        <p:spPr>
          <a:xfrm>
            <a:off x="3410553" y="3605520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DB6CEFC-99B7-BDF5-A031-4FF7D0D7CFBE}"/>
              </a:ext>
            </a:extLst>
          </p:cNvPr>
          <p:cNvCxnSpPr>
            <a:cxnSpLocks/>
          </p:cNvCxnSpPr>
          <p:nvPr/>
        </p:nvCxnSpPr>
        <p:spPr>
          <a:xfrm flipH="1">
            <a:off x="3421802" y="3589446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2D18DBD3-0698-B7D2-200C-9E66B651A92B}"/>
              </a:ext>
            </a:extLst>
          </p:cNvPr>
          <p:cNvCxnSpPr/>
          <p:nvPr/>
        </p:nvCxnSpPr>
        <p:spPr>
          <a:xfrm>
            <a:off x="3410553" y="4201051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468078F-C569-E2E1-8525-45D6DEC96E22}"/>
              </a:ext>
            </a:extLst>
          </p:cNvPr>
          <p:cNvCxnSpPr>
            <a:cxnSpLocks/>
          </p:cNvCxnSpPr>
          <p:nvPr/>
        </p:nvCxnSpPr>
        <p:spPr>
          <a:xfrm flipH="1">
            <a:off x="3421802" y="4184977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DF4D349-7D41-45E5-F63B-DDAEE142E8DA}"/>
              </a:ext>
            </a:extLst>
          </p:cNvPr>
          <p:cNvSpPr txBox="1"/>
          <p:nvPr/>
        </p:nvSpPr>
        <p:spPr>
          <a:xfrm>
            <a:off x="953773" y="1392043"/>
            <a:ext cx="5701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DOC - compulsório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07D6381B-6E95-663C-7D89-4BDDEA67D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21" y="5388852"/>
            <a:ext cx="2230587" cy="9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2" grpId="0"/>
      <p:bldP spid="53" grpId="0" animBg="1"/>
      <p:bldP spid="54" grpId="0"/>
      <p:bldP spid="57" grpId="0" animBg="1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088F6-B9CF-602D-F19B-B3F200AF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A5DE784C-05CF-772D-3853-82110F34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1692B23-171B-A245-D75B-1701C6E19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EBF430B-0692-16B8-4C79-EEE6ED710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AE3AAB-13D8-83BB-D1DF-D7438489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347" y="1873013"/>
            <a:ext cx="3606137" cy="774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CAMPANHA</a:t>
            </a:r>
            <a:br>
              <a:rPr lang="en-US" sz="3600" dirty="0"/>
            </a:br>
            <a:r>
              <a:rPr lang="en-US" sz="3600" dirty="0"/>
              <a:t>SPG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4D8B058-FF83-0928-9801-FF2DF520D134}"/>
              </a:ext>
            </a:extLst>
          </p:cNvPr>
          <p:cNvSpPr txBox="1">
            <a:spLocks/>
          </p:cNvSpPr>
          <p:nvPr/>
        </p:nvSpPr>
        <p:spPr>
          <a:xfrm>
            <a:off x="8439857" y="3822731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MÊS DO CLIENTE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E2F5FAC-1745-36A6-4362-618D56022E86}"/>
              </a:ext>
            </a:extLst>
          </p:cNvPr>
          <p:cNvSpPr/>
          <p:nvPr/>
        </p:nvSpPr>
        <p:spPr>
          <a:xfrm>
            <a:off x="4766833" y="3820708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251F912-6FAE-98C4-0D24-5B83879779AB}"/>
              </a:ext>
            </a:extLst>
          </p:cNvPr>
          <p:cNvSpPr/>
          <p:nvPr/>
        </p:nvSpPr>
        <p:spPr>
          <a:xfrm>
            <a:off x="878405" y="1920290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3E1750D-696E-DA19-47F1-8DD64281B56E}"/>
              </a:ext>
            </a:extLst>
          </p:cNvPr>
          <p:cNvSpPr txBox="1"/>
          <p:nvPr/>
        </p:nvSpPr>
        <p:spPr>
          <a:xfrm>
            <a:off x="998901" y="2065209"/>
            <a:ext cx="1696105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Segmentação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5572A6A-DE53-A8B7-CAF0-C12837C4ED06}"/>
              </a:ext>
            </a:extLst>
          </p:cNvPr>
          <p:cNvSpPr/>
          <p:nvPr/>
        </p:nvSpPr>
        <p:spPr>
          <a:xfrm>
            <a:off x="2822621" y="1920290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EA3414F-F439-7333-388D-8C64BE8E2A94}"/>
              </a:ext>
            </a:extLst>
          </p:cNvPr>
          <p:cNvSpPr/>
          <p:nvPr/>
        </p:nvSpPr>
        <p:spPr>
          <a:xfrm>
            <a:off x="4766837" y="1920290"/>
            <a:ext cx="1872204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79067F7-2987-484B-2B07-58ABC8E66004}"/>
              </a:ext>
            </a:extLst>
          </p:cNvPr>
          <p:cNvSpPr txBox="1"/>
          <p:nvPr/>
        </p:nvSpPr>
        <p:spPr>
          <a:xfrm>
            <a:off x="3259628" y="208453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(R$)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31A8D22-0878-1E33-84D2-B6474F6C4FC8}"/>
              </a:ext>
            </a:extLst>
          </p:cNvPr>
          <p:cNvSpPr txBox="1"/>
          <p:nvPr/>
        </p:nvSpPr>
        <p:spPr>
          <a:xfrm>
            <a:off x="4919747" y="1973601"/>
            <a:ext cx="156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na Campanha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3127F5E-6AC8-BA7E-08F3-ED72496C15A1}"/>
              </a:ext>
            </a:extLst>
          </p:cNvPr>
          <p:cNvSpPr txBox="1"/>
          <p:nvPr/>
        </p:nvSpPr>
        <p:spPr>
          <a:xfrm>
            <a:off x="1408018" y="2928402"/>
            <a:ext cx="88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957B148-CC15-B77B-8010-8D5235AB3D42}"/>
              </a:ext>
            </a:extLst>
          </p:cNvPr>
          <p:cNvSpPr/>
          <p:nvPr/>
        </p:nvSpPr>
        <p:spPr>
          <a:xfrm>
            <a:off x="878405" y="2606187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83A2174-91BC-A1C8-9628-743885B80C60}"/>
              </a:ext>
            </a:extLst>
          </p:cNvPr>
          <p:cNvSpPr txBox="1"/>
          <p:nvPr/>
        </p:nvSpPr>
        <p:spPr>
          <a:xfrm>
            <a:off x="1094428" y="271237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3F146D4E-3BCB-CFBE-5A1C-9DEDCB9271A0}"/>
              </a:ext>
            </a:extLst>
          </p:cNvPr>
          <p:cNvSpPr/>
          <p:nvPr/>
        </p:nvSpPr>
        <p:spPr>
          <a:xfrm>
            <a:off x="878405" y="3216434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D96013FD-8798-D61D-EB69-147749571380}"/>
              </a:ext>
            </a:extLst>
          </p:cNvPr>
          <p:cNvSpPr/>
          <p:nvPr/>
        </p:nvSpPr>
        <p:spPr>
          <a:xfrm>
            <a:off x="878405" y="3830323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EC069DC-A832-B677-C915-28B50FA3BA77}"/>
              </a:ext>
            </a:extLst>
          </p:cNvPr>
          <p:cNvSpPr txBox="1"/>
          <p:nvPr/>
        </p:nvSpPr>
        <p:spPr>
          <a:xfrm>
            <a:off x="1094429" y="335242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47AA803-5D8F-03D6-883F-05C2F389BCC3}"/>
              </a:ext>
            </a:extLst>
          </p:cNvPr>
          <p:cNvSpPr txBox="1"/>
          <p:nvPr/>
        </p:nvSpPr>
        <p:spPr>
          <a:xfrm>
            <a:off x="1109803" y="393659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6047E7BA-18F5-7F17-CB43-6CBE3730C3D2}"/>
              </a:ext>
            </a:extLst>
          </p:cNvPr>
          <p:cNvSpPr/>
          <p:nvPr/>
        </p:nvSpPr>
        <p:spPr>
          <a:xfrm>
            <a:off x="2822619" y="2606187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91BEABF-57F9-2690-4971-D6DAE38978DA}"/>
              </a:ext>
            </a:extLst>
          </p:cNvPr>
          <p:cNvSpPr txBox="1"/>
          <p:nvPr/>
        </p:nvSpPr>
        <p:spPr>
          <a:xfrm>
            <a:off x="3002639" y="271237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27,42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0277EDA-19DB-4C8D-49C4-D3A604933E9B}"/>
              </a:ext>
            </a:extLst>
          </p:cNvPr>
          <p:cNvSpPr/>
          <p:nvPr/>
        </p:nvSpPr>
        <p:spPr>
          <a:xfrm>
            <a:off x="2822619" y="3219913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02354D0-7500-9CC1-5E2A-483B4E7D3020}"/>
              </a:ext>
            </a:extLst>
          </p:cNvPr>
          <p:cNvSpPr txBox="1"/>
          <p:nvPr/>
        </p:nvSpPr>
        <p:spPr>
          <a:xfrm>
            <a:off x="3002639" y="33316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24,19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CB9A063-DDF3-1C0A-4188-57392EE7F4EE}"/>
              </a:ext>
            </a:extLst>
          </p:cNvPr>
          <p:cNvSpPr/>
          <p:nvPr/>
        </p:nvSpPr>
        <p:spPr>
          <a:xfrm>
            <a:off x="2822619" y="3824189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BB033B8-EFA2-56E3-C332-D22D517BEE77}"/>
              </a:ext>
            </a:extLst>
          </p:cNvPr>
          <p:cNvSpPr txBox="1"/>
          <p:nvPr/>
        </p:nvSpPr>
        <p:spPr>
          <a:xfrm>
            <a:off x="3002639" y="393594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18,15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D88D3BBE-1860-AA4A-3258-70D07B5DF118}"/>
              </a:ext>
            </a:extLst>
          </p:cNvPr>
          <p:cNvSpPr/>
          <p:nvPr/>
        </p:nvSpPr>
        <p:spPr>
          <a:xfrm>
            <a:off x="4766833" y="2606187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B01EE5F5-B7A5-CC53-E698-254A66166EEE}"/>
              </a:ext>
            </a:extLst>
          </p:cNvPr>
          <p:cNvSpPr/>
          <p:nvPr/>
        </p:nvSpPr>
        <p:spPr>
          <a:xfrm>
            <a:off x="4766833" y="3219913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809936-77CC-9ACF-0C48-1ADB97F446E5}"/>
              </a:ext>
            </a:extLst>
          </p:cNvPr>
          <p:cNvSpPr txBox="1"/>
          <p:nvPr/>
        </p:nvSpPr>
        <p:spPr>
          <a:xfrm>
            <a:off x="4946853" y="327120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21,90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55D1ED03-3E24-CC4B-A325-F96B4731D735}"/>
              </a:ext>
            </a:extLst>
          </p:cNvPr>
          <p:cNvSpPr txBox="1"/>
          <p:nvPr/>
        </p:nvSpPr>
        <p:spPr>
          <a:xfrm>
            <a:off x="4946853" y="38844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16,90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4C75C1E9-8922-E656-3031-85C650DFE05B}"/>
              </a:ext>
            </a:extLst>
          </p:cNvPr>
          <p:cNvCxnSpPr/>
          <p:nvPr/>
        </p:nvCxnSpPr>
        <p:spPr>
          <a:xfrm>
            <a:off x="3391778" y="3321668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2525C80D-AA94-5635-DCF7-3F36735F126C}"/>
              </a:ext>
            </a:extLst>
          </p:cNvPr>
          <p:cNvCxnSpPr>
            <a:cxnSpLocks/>
          </p:cNvCxnSpPr>
          <p:nvPr/>
        </p:nvCxnSpPr>
        <p:spPr>
          <a:xfrm flipH="1">
            <a:off x="3403027" y="3305594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A1EE3C8-1C37-06B4-882C-601DF786F982}"/>
              </a:ext>
            </a:extLst>
          </p:cNvPr>
          <p:cNvCxnSpPr/>
          <p:nvPr/>
        </p:nvCxnSpPr>
        <p:spPr>
          <a:xfrm>
            <a:off x="3391778" y="3917199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4C8F6FE-5FBC-51F4-E158-E05A8B09AE95}"/>
              </a:ext>
            </a:extLst>
          </p:cNvPr>
          <p:cNvCxnSpPr>
            <a:cxnSpLocks/>
          </p:cNvCxnSpPr>
          <p:nvPr/>
        </p:nvCxnSpPr>
        <p:spPr>
          <a:xfrm flipH="1">
            <a:off x="3403027" y="3901125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A63943-38A0-B244-281F-8059313B51FF}"/>
              </a:ext>
            </a:extLst>
          </p:cNvPr>
          <p:cNvSpPr txBox="1"/>
          <p:nvPr/>
        </p:nvSpPr>
        <p:spPr>
          <a:xfrm>
            <a:off x="934998" y="1108191"/>
            <a:ext cx="5701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DOC - compulsório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C063E81-066C-BDFF-6583-F818CB1D6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21" y="5388852"/>
            <a:ext cx="2230587" cy="9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2" grpId="0"/>
      <p:bldP spid="53" grpId="0" animBg="1"/>
      <p:bldP spid="54" grpId="0"/>
      <p:bldP spid="57" grpId="0" animBg="1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5505B8-10C7-C09B-A86B-FC0A221E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892B705-FE95-1E56-B28E-10055A1E46BB}"/>
              </a:ext>
            </a:extLst>
          </p:cNvPr>
          <p:cNvSpPr txBox="1"/>
          <p:nvPr/>
        </p:nvSpPr>
        <p:spPr>
          <a:xfrm>
            <a:off x="923065" y="2071800"/>
            <a:ext cx="664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#boasvendas</a:t>
            </a: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060E49AF-355E-4C70-A659-AA0C1DA09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3" y="5361798"/>
            <a:ext cx="8315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6" descr="Serviços Odontológicos com preenchimento sólido">
            <a:extLst>
              <a:ext uri="{FF2B5EF4-FFF2-40B4-BE49-F238E27FC236}">
                <a16:creationId xmlns:a16="http://schemas.microsoft.com/office/drawing/2014/main" id="{0D8FDAF0-5EA2-4998-CE04-7109483C1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5147"/>
          <a:stretch/>
        </p:blipFill>
        <p:spPr>
          <a:xfrm>
            <a:off x="6809022" y="882501"/>
            <a:ext cx="5379471" cy="4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3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858837" y="371475"/>
            <a:ext cx="99250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Bradesco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Dental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PF</a:t>
            </a: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1A7DB5E3-B7FD-4004-8A5B-1956575AC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3" y="5361798"/>
            <a:ext cx="8315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 descr="Dente">
            <a:extLst>
              <a:ext uri="{FF2B5EF4-FFF2-40B4-BE49-F238E27FC236}">
                <a16:creationId xmlns:a16="http://schemas.microsoft.com/office/drawing/2014/main" id="{FD2E9986-16EB-45AD-AE0E-9B22F8FF1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3108"/>
          <a:stretch/>
        </p:blipFill>
        <p:spPr>
          <a:xfrm>
            <a:off x="5821362" y="205412"/>
            <a:ext cx="6097736" cy="4688701"/>
          </a:xfrm>
          <a:prstGeom prst="rect">
            <a:avLst/>
          </a:prstGeom>
        </p:spPr>
      </p:pic>
      <p:pic>
        <p:nvPicPr>
          <p:cNvPr id="5" name="Gráfico 4" descr="Família com duas crianças">
            <a:extLst>
              <a:ext uri="{FF2B5EF4-FFF2-40B4-BE49-F238E27FC236}">
                <a16:creationId xmlns:a16="http://schemas.microsoft.com/office/drawing/2014/main" id="{28E4A6FB-B4FC-4960-B1A3-643C1D741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6956" y="3242489"/>
            <a:ext cx="2066260" cy="20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áfico 15" descr="Homem">
            <a:extLst>
              <a:ext uri="{FF2B5EF4-FFF2-40B4-BE49-F238E27FC236}">
                <a16:creationId xmlns:a16="http://schemas.microsoft.com/office/drawing/2014/main" id="{34BF86EB-C83B-4D4C-B21B-E14223A3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016" y="5199321"/>
            <a:ext cx="1710501" cy="171050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696431" y="1853518"/>
            <a:ext cx="5452831" cy="2814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Todas as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idades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IDEAL DOC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B71F5A-26F4-426A-AF2B-9AE4B55AADD5}"/>
              </a:ext>
            </a:extLst>
          </p:cNvPr>
          <p:cNvSpPr txBox="1"/>
          <p:nvPr/>
        </p:nvSpPr>
        <p:spPr>
          <a:xfrm>
            <a:off x="6914950" y="377488"/>
            <a:ext cx="4334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Principais Coberturas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Consultas, limpeza,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raio-x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próteses unitárias, restauração em resina, tratamento e retratamento de canal, cirurgias em consultório.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B083DC-2B53-49AC-8AFC-BC313E4B0BB7}"/>
              </a:ext>
            </a:extLst>
          </p:cNvPr>
          <p:cNvSpPr txBox="1"/>
          <p:nvPr/>
        </p:nvSpPr>
        <p:spPr>
          <a:xfrm>
            <a:off x="7225056" y="2814626"/>
            <a:ext cx="4201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210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+ 31Extras)</a:t>
            </a:r>
          </a:p>
        </p:txBody>
      </p:sp>
      <p:pic>
        <p:nvPicPr>
          <p:cNvPr id="10" name="Gráfico 9" descr="Seta com giro para a esquerda">
            <a:extLst>
              <a:ext uri="{FF2B5EF4-FFF2-40B4-BE49-F238E27FC236}">
                <a16:creationId xmlns:a16="http://schemas.microsoft.com/office/drawing/2014/main" id="{AF69F8E2-BED5-40E9-8979-9E5F354F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8282">
            <a:off x="7353570" y="3657106"/>
            <a:ext cx="740065" cy="74006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6507B3-8D81-42E5-8AB5-F81B76A2DA98}"/>
              </a:ext>
            </a:extLst>
          </p:cNvPr>
          <p:cNvSpPr txBox="1"/>
          <p:nvPr/>
        </p:nvSpPr>
        <p:spPr>
          <a:xfrm>
            <a:off x="7542822" y="4066871"/>
            <a:ext cx="4201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Extra 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Documentação ortodôntica completa; 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Enxerto conjuntivo </a:t>
            </a:r>
            <a:r>
              <a:rPr kumimoji="0" lang="pt-BR" alt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subepitelial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Clareamento de dente desvitalizado; Panorâmica Especial para ATM; </a:t>
            </a:r>
            <a:r>
              <a:rPr kumimoji="0" lang="pt-BR" alt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Telerradiografia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...</a:t>
            </a:r>
          </a:p>
        </p:txBody>
      </p:sp>
      <p:pic>
        <p:nvPicPr>
          <p:cNvPr id="12" name="Gráfico 11" descr="Seta com giro para a direita">
            <a:extLst>
              <a:ext uri="{FF2B5EF4-FFF2-40B4-BE49-F238E27FC236}">
                <a16:creationId xmlns:a16="http://schemas.microsoft.com/office/drawing/2014/main" id="{7D5FB667-E0D2-4378-B7AA-6A22FF577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49396">
            <a:off x="10715423" y="1932741"/>
            <a:ext cx="833941" cy="83394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CF30F06-C9D5-3AB5-D988-3660C97257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1280559" y="1286935"/>
            <a:ext cx="9638153" cy="266837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C0BA41-C517-4C13-B5C9-4A9CC7D6A63F}"/>
              </a:ext>
            </a:extLst>
          </p:cNvPr>
          <p:cNvSpPr txBox="1"/>
          <p:nvPr/>
        </p:nvSpPr>
        <p:spPr>
          <a:xfrm>
            <a:off x="8290477" y="1227265"/>
            <a:ext cx="25261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54,99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6A37C9-F148-4E85-A160-38978A701160}"/>
              </a:ext>
            </a:extLst>
          </p:cNvPr>
          <p:cNvSpPr txBox="1"/>
          <p:nvPr/>
        </p:nvSpPr>
        <p:spPr>
          <a:xfrm>
            <a:off x="8053801" y="3576817"/>
            <a:ext cx="315676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549,90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3F55003-490D-4312-80BC-BE4E3B3F3B6C}"/>
              </a:ext>
            </a:extLst>
          </p:cNvPr>
          <p:cNvCxnSpPr>
            <a:cxnSpLocks/>
          </p:cNvCxnSpPr>
          <p:nvPr/>
        </p:nvCxnSpPr>
        <p:spPr>
          <a:xfrm flipH="1">
            <a:off x="8286496" y="3178495"/>
            <a:ext cx="2699566" cy="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77BFD6-C75B-4F74-B8CC-DA0C876B1B48}"/>
              </a:ext>
            </a:extLst>
          </p:cNvPr>
          <p:cNvSpPr txBox="1"/>
          <p:nvPr/>
        </p:nvSpPr>
        <p:spPr>
          <a:xfrm>
            <a:off x="1162050" y="2354669"/>
            <a:ext cx="478155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PARTICULAR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R$ 100,60 – Consulta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R$ 105,20 – Limpeza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R$ 67,26 – Radiografia panorâmica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R$ 17,66 – Radiografia periapical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R$ 800,00 – Extração  de dois sisos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R$ 201,20 – Restauração resina 2 faces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R$ 700,00 – Canal 3 raízes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-----------------------------------------------------------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R$ 1939,72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EC123C0-A240-45D9-A679-D2F6D5030FB2}"/>
              </a:ext>
            </a:extLst>
          </p:cNvPr>
          <p:cNvSpPr txBox="1"/>
          <p:nvPr/>
        </p:nvSpPr>
        <p:spPr>
          <a:xfrm>
            <a:off x="7216683" y="920621"/>
            <a:ext cx="400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162050" y="1183662"/>
            <a:ext cx="1745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IDEAL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06C6A5-8B68-4195-901B-66492E5433E0}"/>
              </a:ext>
            </a:extLst>
          </p:cNvPr>
          <p:cNvSpPr txBox="1"/>
          <p:nvPr/>
        </p:nvSpPr>
        <p:spPr>
          <a:xfrm>
            <a:off x="8716344" y="5107515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duas parcelas </a:t>
            </a:r>
          </a:p>
        </p:txBody>
      </p:sp>
    </p:spTree>
    <p:extLst>
      <p:ext uri="{BB962C8B-B14F-4D97-AF65-F5344CB8AC3E}">
        <p14:creationId xmlns:p14="http://schemas.microsoft.com/office/powerpoint/2010/main" val="40552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1276923" y="1346387"/>
            <a:ext cx="9638153" cy="266837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86909" y="1769962"/>
            <a:ext cx="6393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Sorteios para o cliente e para o corretor!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477637" y="3609444"/>
            <a:ext cx="1786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IDEAL =</a:t>
            </a:r>
          </a:p>
        </p:txBody>
      </p:sp>
      <p:sp>
        <p:nvSpPr>
          <p:cNvPr id="15" name="CaixaDeTexto 13"/>
          <p:cNvSpPr txBox="1"/>
          <p:nvPr/>
        </p:nvSpPr>
        <p:spPr>
          <a:xfrm>
            <a:off x="7881397" y="2950584"/>
            <a:ext cx="2901568" cy="95410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Titular</a:t>
            </a:r>
          </a:p>
        </p:txBody>
      </p:sp>
      <p:sp>
        <p:nvSpPr>
          <p:cNvPr id="16" name="CaixaDeTexto 13"/>
          <p:cNvSpPr txBox="1"/>
          <p:nvPr/>
        </p:nvSpPr>
        <p:spPr>
          <a:xfrm>
            <a:off x="7881397" y="4177424"/>
            <a:ext cx="2901568" cy="95410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Corretor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713319" y="3559314"/>
            <a:ext cx="2573181" cy="830997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NÚMERO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 SORTE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59445" y="5677334"/>
            <a:ext cx="988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SORTEIOS MENSAIS PELA LOTERIA FEDERAL. NECESSÁRIO QUE O  PLANO ESTEJA ATIVO E ADIMPLENTE.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9EDD62-3566-4041-8329-3C44DCE3D97A}"/>
              </a:ext>
            </a:extLst>
          </p:cNvPr>
          <p:cNvSpPr/>
          <p:nvPr/>
        </p:nvSpPr>
        <p:spPr>
          <a:xfrm>
            <a:off x="6641016" y="3131424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45573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809719" y="1684524"/>
            <a:ext cx="3360690" cy="94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B71F5A-26F4-426A-AF2B-9AE4B55AADD5}"/>
              </a:ext>
            </a:extLst>
          </p:cNvPr>
          <p:cNvSpPr txBox="1"/>
          <p:nvPr/>
        </p:nvSpPr>
        <p:spPr>
          <a:xfrm>
            <a:off x="6546857" y="279734"/>
            <a:ext cx="33844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IDEAL mais </a:t>
            </a: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Clareamento em gel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4F6F74-893B-41D1-B874-E0E0240A640C}"/>
              </a:ext>
            </a:extLst>
          </p:cNvPr>
          <p:cNvSpPr txBox="1"/>
          <p:nvPr/>
        </p:nvSpPr>
        <p:spPr>
          <a:xfrm>
            <a:off x="7706381" y="1825048"/>
            <a:ext cx="37005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Orto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IDEAL mais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eventos de </a:t>
            </a: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Ortodontia</a:t>
            </a:r>
          </a:p>
        </p:txBody>
      </p:sp>
      <p:pic>
        <p:nvPicPr>
          <p:cNvPr id="16" name="Gráfico 15" descr="Seta com giro para a direita">
            <a:extLst>
              <a:ext uri="{FF2B5EF4-FFF2-40B4-BE49-F238E27FC236}">
                <a16:creationId xmlns:a16="http://schemas.microsoft.com/office/drawing/2014/main" id="{9A9CF6B8-74D4-4136-B951-74E361C4A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8021">
            <a:off x="7098089" y="378190"/>
            <a:ext cx="591409" cy="591409"/>
          </a:xfrm>
          <a:prstGeom prst="rect">
            <a:avLst/>
          </a:prstGeom>
        </p:spPr>
      </p:pic>
      <p:pic>
        <p:nvPicPr>
          <p:cNvPr id="6" name="Gráfico 5" descr="Homem">
            <a:extLst>
              <a:ext uri="{FF2B5EF4-FFF2-40B4-BE49-F238E27FC236}">
                <a16:creationId xmlns:a16="http://schemas.microsoft.com/office/drawing/2014/main" id="{F9BDDDDD-C463-4494-904D-3F36D2910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52" y="5392648"/>
            <a:ext cx="1506533" cy="15065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FD3791-7ECB-4033-8009-11F19F903CEB}"/>
              </a:ext>
            </a:extLst>
          </p:cNvPr>
          <p:cNvSpPr txBox="1"/>
          <p:nvPr/>
        </p:nvSpPr>
        <p:spPr>
          <a:xfrm>
            <a:off x="1938952" y="2541913"/>
            <a:ext cx="1893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2584DA-FD5A-484A-95BF-904F948F0261}"/>
              </a:ext>
            </a:extLst>
          </p:cNvPr>
          <p:cNvSpPr txBox="1"/>
          <p:nvPr/>
        </p:nvSpPr>
        <p:spPr>
          <a:xfrm>
            <a:off x="1604287" y="3340267"/>
            <a:ext cx="3045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Orto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A9A8EE-E3AA-4857-9108-1F534462DA53}"/>
              </a:ext>
            </a:extLst>
          </p:cNvPr>
          <p:cNvSpPr txBox="1"/>
          <p:nvPr/>
        </p:nvSpPr>
        <p:spPr>
          <a:xfrm>
            <a:off x="996161" y="4168050"/>
            <a:ext cx="3302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Estética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EF43E6-577E-4021-B334-92C7C62401A0}"/>
              </a:ext>
            </a:extLst>
          </p:cNvPr>
          <p:cNvSpPr txBox="1"/>
          <p:nvPr/>
        </p:nvSpPr>
        <p:spPr>
          <a:xfrm>
            <a:off x="6970947" y="3375694"/>
            <a:ext cx="51713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Estética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IDEAL mais eventos de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Ortodontia e Clareamento em gel</a:t>
            </a:r>
          </a:p>
        </p:txBody>
      </p:sp>
      <p:pic>
        <p:nvPicPr>
          <p:cNvPr id="17" name="Gráfico 16" descr="Seta com giro para a direita">
            <a:extLst>
              <a:ext uri="{FF2B5EF4-FFF2-40B4-BE49-F238E27FC236}">
                <a16:creationId xmlns:a16="http://schemas.microsoft.com/office/drawing/2014/main" id="{5E05C133-BACD-4B93-8B7A-E6D92CB84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8021">
            <a:off x="8752331" y="1896759"/>
            <a:ext cx="591409" cy="591409"/>
          </a:xfrm>
          <a:prstGeom prst="rect">
            <a:avLst/>
          </a:prstGeom>
        </p:spPr>
      </p:pic>
      <p:pic>
        <p:nvPicPr>
          <p:cNvPr id="23" name="Gráfico 22" descr="Seta com giro para a direita">
            <a:extLst>
              <a:ext uri="{FF2B5EF4-FFF2-40B4-BE49-F238E27FC236}">
                <a16:creationId xmlns:a16="http://schemas.microsoft.com/office/drawing/2014/main" id="{4C7D0F86-EEB7-409A-8170-3E14F7371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8021">
            <a:off x="8655821" y="3488084"/>
            <a:ext cx="591409" cy="59140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11C0F02-AFBA-4EF1-B763-6478BE5FC9A0}"/>
              </a:ext>
            </a:extLst>
          </p:cNvPr>
          <p:cNvSpPr txBox="1"/>
          <p:nvPr/>
        </p:nvSpPr>
        <p:spPr>
          <a:xfrm>
            <a:off x="6308346" y="5025807"/>
            <a:ext cx="55058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IDEAL mais  alguns eventos de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Próteses (total e parcial)</a:t>
            </a:r>
          </a:p>
        </p:txBody>
      </p:sp>
      <p:pic>
        <p:nvPicPr>
          <p:cNvPr id="25" name="Gráfico 24" descr="Seta com giro para a direita">
            <a:extLst>
              <a:ext uri="{FF2B5EF4-FFF2-40B4-BE49-F238E27FC236}">
                <a16:creationId xmlns:a16="http://schemas.microsoft.com/office/drawing/2014/main" id="{1F6050BD-C855-45CD-ACCF-516696DE7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8021">
            <a:off x="7111341" y="5168408"/>
            <a:ext cx="591409" cy="59140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AAF15E-E2F6-4624-A8BE-A7DF869BDC1D}"/>
              </a:ext>
            </a:extLst>
          </p:cNvPr>
          <p:cNvSpPr txBox="1"/>
          <p:nvPr/>
        </p:nvSpPr>
        <p:spPr>
          <a:xfrm>
            <a:off x="867414" y="4956280"/>
            <a:ext cx="3302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Pró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C519C9-F2A4-D8AF-ADFC-FA6642D748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áfico 7" descr="Cidade">
            <a:extLst>
              <a:ext uri="{FF2B5EF4-FFF2-40B4-BE49-F238E27FC236}">
                <a16:creationId xmlns:a16="http://schemas.microsoft.com/office/drawing/2014/main" id="{39D26B9C-739A-45AE-ACDD-55951DC1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46" y="5124923"/>
            <a:ext cx="2116039" cy="21160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F388F3-B41D-4801-87F8-248E09BDD5D3}"/>
              </a:ext>
            </a:extLst>
          </p:cNvPr>
          <p:cNvSpPr txBox="1"/>
          <p:nvPr/>
        </p:nvSpPr>
        <p:spPr>
          <a:xfrm>
            <a:off x="6914950" y="377488"/>
            <a:ext cx="4334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Principais Coberturas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Consultas, limpeza,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raio-x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próteses unitárias, restauração em resina, tratamento e retratamento de canal, cirurgias em consultório.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9517E3-7B8B-4903-944B-12E9FE1DDF7D}"/>
              </a:ext>
            </a:extLst>
          </p:cNvPr>
          <p:cNvSpPr txBox="1"/>
          <p:nvPr/>
        </p:nvSpPr>
        <p:spPr>
          <a:xfrm>
            <a:off x="7225056" y="2814626"/>
            <a:ext cx="4201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211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+ 26 Extras)</a:t>
            </a:r>
          </a:p>
        </p:txBody>
      </p:sp>
      <p:pic>
        <p:nvPicPr>
          <p:cNvPr id="21" name="Gráfico 20" descr="Seta com giro para a esquerda">
            <a:extLst>
              <a:ext uri="{FF2B5EF4-FFF2-40B4-BE49-F238E27FC236}">
                <a16:creationId xmlns:a16="http://schemas.microsoft.com/office/drawing/2014/main" id="{C922CE77-CEEC-4FDB-B906-4E0DF328F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8282">
            <a:off x="7353570" y="3657106"/>
            <a:ext cx="740065" cy="74006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2EDF135-3A44-4991-B5D8-9833A1E78C25}"/>
              </a:ext>
            </a:extLst>
          </p:cNvPr>
          <p:cNvSpPr txBox="1"/>
          <p:nvPr/>
        </p:nvSpPr>
        <p:spPr>
          <a:xfrm>
            <a:off x="7492198" y="4195686"/>
            <a:ext cx="4201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Extra 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Documentação ortodôntica completa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Enxerto conjuntivo </a:t>
            </a:r>
            <a:r>
              <a:rPr kumimoji="0" lang="pt-BR" alt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subepitelial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Clareamento de dente desvitalizado; Panorâmica Especial para ATM; </a:t>
            </a:r>
            <a:r>
              <a:rPr kumimoji="0" lang="pt-BR" alt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Telerradiografia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...</a:t>
            </a:r>
          </a:p>
        </p:txBody>
      </p:sp>
      <p:pic>
        <p:nvPicPr>
          <p:cNvPr id="23" name="Gráfico 22" descr="Seta com giro para a direita">
            <a:extLst>
              <a:ext uri="{FF2B5EF4-FFF2-40B4-BE49-F238E27FC236}">
                <a16:creationId xmlns:a16="http://schemas.microsoft.com/office/drawing/2014/main" id="{82B1F79D-D736-4130-AFF8-7103CC9F9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49396">
            <a:off x="10715423" y="1932741"/>
            <a:ext cx="833941" cy="83394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BD688B8-2908-46B1-8949-6D6A35D46465}"/>
              </a:ext>
            </a:extLst>
          </p:cNvPr>
          <p:cNvSpPr/>
          <p:nvPr/>
        </p:nvSpPr>
        <p:spPr>
          <a:xfrm>
            <a:off x="2689349" y="5509032"/>
            <a:ext cx="164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C507D9-958D-85BA-A33A-AEA8E005E038}"/>
              </a:ext>
            </a:extLst>
          </p:cNvPr>
          <p:cNvSpPr txBox="1"/>
          <p:nvPr/>
        </p:nvSpPr>
        <p:spPr>
          <a:xfrm>
            <a:off x="428523" y="673908"/>
            <a:ext cx="5987881" cy="550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</a:t>
            </a: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Doc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2764E-1937-6043-6D21-7B35EA90D4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C0BA41-C517-4C13-B5C9-4A9CC7D6A63F}"/>
              </a:ext>
            </a:extLst>
          </p:cNvPr>
          <p:cNvSpPr txBox="1"/>
          <p:nvPr/>
        </p:nvSpPr>
        <p:spPr>
          <a:xfrm>
            <a:off x="1166283" y="4220673"/>
            <a:ext cx="26273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899,00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3F55003-490D-4312-80BC-BE4E3B3F3B6C}"/>
              </a:ext>
            </a:extLst>
          </p:cNvPr>
          <p:cNvCxnSpPr>
            <a:cxnSpLocks/>
          </p:cNvCxnSpPr>
          <p:nvPr/>
        </p:nvCxnSpPr>
        <p:spPr>
          <a:xfrm flipH="1">
            <a:off x="1575461" y="2605133"/>
            <a:ext cx="1860324" cy="1688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853639" y="1225971"/>
            <a:ext cx="122180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B18C9E-228A-4035-8F35-DBC187BF866C}"/>
              </a:ext>
            </a:extLst>
          </p:cNvPr>
          <p:cNvSpPr txBox="1"/>
          <p:nvPr/>
        </p:nvSpPr>
        <p:spPr>
          <a:xfrm>
            <a:off x="1268986" y="2933360"/>
            <a:ext cx="2447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89,90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7EB536E-E39E-4F5B-9847-344EBA72FBD6}"/>
              </a:ext>
            </a:extLst>
          </p:cNvPr>
          <p:cNvCxnSpPr>
            <a:cxnSpLocks/>
          </p:cNvCxnSpPr>
          <p:nvPr/>
        </p:nvCxnSpPr>
        <p:spPr>
          <a:xfrm>
            <a:off x="1995165" y="4067445"/>
            <a:ext cx="1119001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FD0E18-21AB-4E09-931F-052CC954F259}"/>
              </a:ext>
            </a:extLst>
          </p:cNvPr>
          <p:cNvSpPr txBox="1"/>
          <p:nvPr/>
        </p:nvSpPr>
        <p:spPr>
          <a:xfrm>
            <a:off x="3682567" y="4206760"/>
            <a:ext cx="26273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1.399,00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2480E6-A7B3-4617-865C-5F0DD1E8CEA2}"/>
              </a:ext>
            </a:extLst>
          </p:cNvPr>
          <p:cNvSpPr txBox="1"/>
          <p:nvPr/>
        </p:nvSpPr>
        <p:spPr>
          <a:xfrm>
            <a:off x="3722645" y="2979526"/>
            <a:ext cx="24477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139,90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772C9D6-74FE-4E3A-A3A1-1045BE3CFD70}"/>
              </a:ext>
            </a:extLst>
          </p:cNvPr>
          <p:cNvCxnSpPr>
            <a:cxnSpLocks/>
          </p:cNvCxnSpPr>
          <p:nvPr/>
        </p:nvCxnSpPr>
        <p:spPr>
          <a:xfrm>
            <a:off x="3697739" y="2148487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84C4794-2FDC-42B4-B7C1-15150903C1BB}"/>
              </a:ext>
            </a:extLst>
          </p:cNvPr>
          <p:cNvSpPr txBox="1"/>
          <p:nvPr/>
        </p:nvSpPr>
        <p:spPr>
          <a:xfrm>
            <a:off x="4048502" y="5121913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duas parcelas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BF56FA5-8398-455E-9731-71B4C78D081C}"/>
              </a:ext>
            </a:extLst>
          </p:cNvPr>
          <p:cNvSpPr txBox="1"/>
          <p:nvPr/>
        </p:nvSpPr>
        <p:spPr>
          <a:xfrm>
            <a:off x="1606927" y="5141150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duas parcelas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719DC9C-5013-4C22-947D-1FC749FFC20D}"/>
              </a:ext>
            </a:extLst>
          </p:cNvPr>
          <p:cNvSpPr/>
          <p:nvPr/>
        </p:nvSpPr>
        <p:spPr>
          <a:xfrm>
            <a:off x="4317495" y="1190396"/>
            <a:ext cx="122180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Orto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4A4512A-E42D-4426-BDCA-93E5CDDC31A4}"/>
              </a:ext>
            </a:extLst>
          </p:cNvPr>
          <p:cNvCxnSpPr>
            <a:cxnSpLocks/>
          </p:cNvCxnSpPr>
          <p:nvPr/>
        </p:nvCxnSpPr>
        <p:spPr>
          <a:xfrm flipH="1">
            <a:off x="4009806" y="2596294"/>
            <a:ext cx="1916444" cy="723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7DA99AB-4451-435D-AC1B-10810932CDCE}"/>
              </a:ext>
            </a:extLst>
          </p:cNvPr>
          <p:cNvCxnSpPr>
            <a:cxnSpLocks/>
          </p:cNvCxnSpPr>
          <p:nvPr/>
        </p:nvCxnSpPr>
        <p:spPr>
          <a:xfrm>
            <a:off x="4436741" y="4015963"/>
            <a:ext cx="1119001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238C7A6-6B79-461F-A769-D5B5396F08F8}"/>
              </a:ext>
            </a:extLst>
          </p:cNvPr>
          <p:cNvCxnSpPr>
            <a:cxnSpLocks/>
          </p:cNvCxnSpPr>
          <p:nvPr/>
        </p:nvCxnSpPr>
        <p:spPr>
          <a:xfrm>
            <a:off x="6243585" y="2108224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2A1E465-F093-4C19-98D0-0EACFF14C8BD}"/>
              </a:ext>
            </a:extLst>
          </p:cNvPr>
          <p:cNvSpPr txBox="1"/>
          <p:nvPr/>
        </p:nvSpPr>
        <p:spPr>
          <a:xfrm>
            <a:off x="6277341" y="4206760"/>
            <a:ext cx="26273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1.599,00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005BD97-C47B-40C6-95B2-2575166D566C}"/>
              </a:ext>
            </a:extLst>
          </p:cNvPr>
          <p:cNvSpPr txBox="1"/>
          <p:nvPr/>
        </p:nvSpPr>
        <p:spPr>
          <a:xfrm>
            <a:off x="6282267" y="2935855"/>
            <a:ext cx="2447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159,90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7AF6FF6-1018-434F-A6FA-60B0A82279E1}"/>
              </a:ext>
            </a:extLst>
          </p:cNvPr>
          <p:cNvSpPr txBox="1"/>
          <p:nvPr/>
        </p:nvSpPr>
        <p:spPr>
          <a:xfrm>
            <a:off x="6614701" y="5121913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duas parcelas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F631C7-CD2C-41A0-9330-2F07DF913ABE}"/>
              </a:ext>
            </a:extLst>
          </p:cNvPr>
          <p:cNvSpPr/>
          <p:nvPr/>
        </p:nvSpPr>
        <p:spPr>
          <a:xfrm>
            <a:off x="6639676" y="1199921"/>
            <a:ext cx="1713931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Estética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85F1096-F62D-497F-9F6D-1F6455F3522E}"/>
              </a:ext>
            </a:extLst>
          </p:cNvPr>
          <p:cNvCxnSpPr>
            <a:cxnSpLocks/>
          </p:cNvCxnSpPr>
          <p:nvPr/>
        </p:nvCxnSpPr>
        <p:spPr>
          <a:xfrm flipH="1" flipV="1">
            <a:off x="6576005" y="2603528"/>
            <a:ext cx="1934171" cy="10047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BDCF9D0-3F62-41B7-BC7E-17009083296E}"/>
              </a:ext>
            </a:extLst>
          </p:cNvPr>
          <p:cNvCxnSpPr>
            <a:cxnSpLocks/>
          </p:cNvCxnSpPr>
          <p:nvPr/>
        </p:nvCxnSpPr>
        <p:spPr>
          <a:xfrm>
            <a:off x="7002940" y="4015963"/>
            <a:ext cx="1119001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30590C3-ECDA-4A3F-B250-3C3ECA34E550}"/>
              </a:ext>
            </a:extLst>
          </p:cNvPr>
          <p:cNvCxnSpPr>
            <a:cxnSpLocks/>
          </p:cNvCxnSpPr>
          <p:nvPr/>
        </p:nvCxnSpPr>
        <p:spPr>
          <a:xfrm>
            <a:off x="3679019" y="4076166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2221812-5C05-4943-9646-A056FCD56347}"/>
              </a:ext>
            </a:extLst>
          </p:cNvPr>
          <p:cNvCxnSpPr>
            <a:cxnSpLocks/>
          </p:cNvCxnSpPr>
          <p:nvPr/>
        </p:nvCxnSpPr>
        <p:spPr>
          <a:xfrm>
            <a:off x="6250492" y="4016049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70541BC-6B13-4896-8F37-521581B46E1D}"/>
              </a:ext>
            </a:extLst>
          </p:cNvPr>
          <p:cNvSpPr txBox="1"/>
          <p:nvPr/>
        </p:nvSpPr>
        <p:spPr>
          <a:xfrm>
            <a:off x="817899" y="1065910"/>
            <a:ext cx="400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F0F0B63-0625-4AAA-A650-589023C86EF2}"/>
              </a:ext>
            </a:extLst>
          </p:cNvPr>
          <p:cNvCxnSpPr>
            <a:cxnSpLocks/>
          </p:cNvCxnSpPr>
          <p:nvPr/>
        </p:nvCxnSpPr>
        <p:spPr>
          <a:xfrm>
            <a:off x="8768125" y="2167860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33E71A2-A79D-40F6-BB88-A5F2D7E08677}"/>
              </a:ext>
            </a:extLst>
          </p:cNvPr>
          <p:cNvSpPr txBox="1"/>
          <p:nvPr/>
        </p:nvSpPr>
        <p:spPr>
          <a:xfrm>
            <a:off x="8801881" y="4266396"/>
            <a:ext cx="26273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999,00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DAF5340-C63C-4F62-A9F2-3E8055FD0872}"/>
              </a:ext>
            </a:extLst>
          </p:cNvPr>
          <p:cNvSpPr txBox="1"/>
          <p:nvPr/>
        </p:nvSpPr>
        <p:spPr>
          <a:xfrm>
            <a:off x="8806807" y="2995491"/>
            <a:ext cx="24477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99,90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A3A50B3-0FC6-45F3-9B26-E1D591188BEA}"/>
              </a:ext>
            </a:extLst>
          </p:cNvPr>
          <p:cNvSpPr txBox="1"/>
          <p:nvPr/>
        </p:nvSpPr>
        <p:spPr>
          <a:xfrm>
            <a:off x="9139241" y="5181549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duas parcelas 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EF34E67-7927-4B2B-B33B-A41E5F4A3DAB}"/>
              </a:ext>
            </a:extLst>
          </p:cNvPr>
          <p:cNvSpPr/>
          <p:nvPr/>
        </p:nvSpPr>
        <p:spPr>
          <a:xfrm>
            <a:off x="9410277" y="1259557"/>
            <a:ext cx="122180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Pró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3DF06199-5A11-4841-8AAA-0D79C98960A4}"/>
              </a:ext>
            </a:extLst>
          </p:cNvPr>
          <p:cNvCxnSpPr>
            <a:cxnSpLocks/>
          </p:cNvCxnSpPr>
          <p:nvPr/>
        </p:nvCxnSpPr>
        <p:spPr>
          <a:xfrm flipH="1" flipV="1">
            <a:off x="9100545" y="2663164"/>
            <a:ext cx="1934171" cy="10047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CAA985B-E048-4126-8D79-7947DE63F2E8}"/>
              </a:ext>
            </a:extLst>
          </p:cNvPr>
          <p:cNvCxnSpPr>
            <a:cxnSpLocks/>
          </p:cNvCxnSpPr>
          <p:nvPr/>
        </p:nvCxnSpPr>
        <p:spPr>
          <a:xfrm>
            <a:off x="9527480" y="4075599"/>
            <a:ext cx="1119001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75061793-9258-48E6-8136-1E5D1C9FF500}"/>
              </a:ext>
            </a:extLst>
          </p:cNvPr>
          <p:cNvCxnSpPr>
            <a:cxnSpLocks/>
          </p:cNvCxnSpPr>
          <p:nvPr/>
        </p:nvCxnSpPr>
        <p:spPr>
          <a:xfrm>
            <a:off x="8775032" y="4075685"/>
            <a:ext cx="15988" cy="122524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5" grpId="0"/>
      <p:bldP spid="16" grpId="0"/>
      <p:bldP spid="27" grpId="0"/>
      <p:bldP spid="28" grpId="0"/>
      <p:bldP spid="20" grpId="0"/>
      <p:bldP spid="24" grpId="0"/>
      <p:bldP spid="25" grpId="0"/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1276923" y="1346387"/>
            <a:ext cx="9638153" cy="266837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2393965" y="2009428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FIT =</a:t>
            </a:r>
          </a:p>
        </p:txBody>
      </p:sp>
      <p:sp>
        <p:nvSpPr>
          <p:cNvPr id="15" name="CaixaDeTexto 13"/>
          <p:cNvSpPr txBox="1"/>
          <p:nvPr/>
        </p:nvSpPr>
        <p:spPr>
          <a:xfrm>
            <a:off x="6096000" y="1921776"/>
            <a:ext cx="2311402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Titular</a:t>
            </a:r>
          </a:p>
        </p:txBody>
      </p:sp>
      <p:sp>
        <p:nvSpPr>
          <p:cNvPr id="16" name="CaixaDeTexto 13"/>
          <p:cNvSpPr txBox="1"/>
          <p:nvPr/>
        </p:nvSpPr>
        <p:spPr>
          <a:xfrm>
            <a:off x="8674496" y="1917900"/>
            <a:ext cx="2134265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Corretor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42179" y="2009428"/>
            <a:ext cx="1824798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NÚMERO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 SORTE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59445" y="5677334"/>
            <a:ext cx="988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SORTEIOS MENSAIS PELA LOTERIA FEDERAL. NECESSÁRIO QUE O  PLANO ESTEJA ATIVO E ADIMPLENTE.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9EDD62-3566-4041-8329-3C44DCE3D97A}"/>
              </a:ext>
            </a:extLst>
          </p:cNvPr>
          <p:cNvSpPr/>
          <p:nvPr/>
        </p:nvSpPr>
        <p:spPr>
          <a:xfrm>
            <a:off x="1120421" y="657152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B6B647-8F8D-4F45-B28D-951A6595B90A}"/>
              </a:ext>
            </a:extLst>
          </p:cNvPr>
          <p:cNvSpPr/>
          <p:nvPr/>
        </p:nvSpPr>
        <p:spPr>
          <a:xfrm>
            <a:off x="2007074" y="3121794"/>
            <a:ext cx="1702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ORTO =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9F0D78-0567-4962-84A0-D92CD992DF39}"/>
              </a:ext>
            </a:extLst>
          </p:cNvPr>
          <p:cNvSpPr/>
          <p:nvPr/>
        </p:nvSpPr>
        <p:spPr>
          <a:xfrm>
            <a:off x="1120421" y="4215480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ESTÉTICA =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E8E9D22-90A5-4AE2-9739-7A111DA61953}"/>
              </a:ext>
            </a:extLst>
          </p:cNvPr>
          <p:cNvSpPr/>
          <p:nvPr/>
        </p:nvSpPr>
        <p:spPr>
          <a:xfrm>
            <a:off x="3982819" y="3095351"/>
            <a:ext cx="1824798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NÚMERO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 SORTE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DA76AA1-00C2-42E7-8BBC-100DCBD9628F}"/>
              </a:ext>
            </a:extLst>
          </p:cNvPr>
          <p:cNvSpPr/>
          <p:nvPr/>
        </p:nvSpPr>
        <p:spPr>
          <a:xfrm>
            <a:off x="3982819" y="4181635"/>
            <a:ext cx="1824798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7F5F52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 NÚMEROS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7F5F52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DA SORTE</a:t>
            </a:r>
          </a:p>
        </p:txBody>
      </p:sp>
      <p:sp>
        <p:nvSpPr>
          <p:cNvPr id="22" name="CaixaDeTexto 13">
            <a:extLst>
              <a:ext uri="{FF2B5EF4-FFF2-40B4-BE49-F238E27FC236}">
                <a16:creationId xmlns:a16="http://schemas.microsoft.com/office/drawing/2014/main" id="{A2A10944-DB26-473B-9255-6E3B58C4D359}"/>
              </a:ext>
            </a:extLst>
          </p:cNvPr>
          <p:cNvSpPr txBox="1"/>
          <p:nvPr/>
        </p:nvSpPr>
        <p:spPr>
          <a:xfrm>
            <a:off x="6096374" y="3018406"/>
            <a:ext cx="2311402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Titular</a:t>
            </a:r>
          </a:p>
        </p:txBody>
      </p:sp>
      <p:sp>
        <p:nvSpPr>
          <p:cNvPr id="23" name="CaixaDeTexto 13">
            <a:extLst>
              <a:ext uri="{FF2B5EF4-FFF2-40B4-BE49-F238E27FC236}">
                <a16:creationId xmlns:a16="http://schemas.microsoft.com/office/drawing/2014/main" id="{CC85ADDB-89D5-4AE1-96B5-DC5AED007D90}"/>
              </a:ext>
            </a:extLst>
          </p:cNvPr>
          <p:cNvSpPr txBox="1"/>
          <p:nvPr/>
        </p:nvSpPr>
        <p:spPr>
          <a:xfrm>
            <a:off x="8680798" y="3018406"/>
            <a:ext cx="2134265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Corretor</a:t>
            </a:r>
          </a:p>
        </p:txBody>
      </p:sp>
      <p:sp>
        <p:nvSpPr>
          <p:cNvPr id="24" name="CaixaDeTexto 13">
            <a:extLst>
              <a:ext uri="{FF2B5EF4-FFF2-40B4-BE49-F238E27FC236}">
                <a16:creationId xmlns:a16="http://schemas.microsoft.com/office/drawing/2014/main" id="{C0E418DF-4012-4DB5-AB63-68B202A24EF5}"/>
              </a:ext>
            </a:extLst>
          </p:cNvPr>
          <p:cNvSpPr txBox="1"/>
          <p:nvPr/>
        </p:nvSpPr>
        <p:spPr>
          <a:xfrm>
            <a:off x="6110267" y="4115036"/>
            <a:ext cx="2311402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Titular</a:t>
            </a:r>
          </a:p>
        </p:txBody>
      </p:sp>
      <p:sp>
        <p:nvSpPr>
          <p:cNvPr id="25" name="CaixaDeTexto 13">
            <a:extLst>
              <a:ext uri="{FF2B5EF4-FFF2-40B4-BE49-F238E27FC236}">
                <a16:creationId xmlns:a16="http://schemas.microsoft.com/office/drawing/2014/main" id="{B58E53A1-B4B4-46F6-BA97-1A197586F83F}"/>
              </a:ext>
            </a:extLst>
          </p:cNvPr>
          <p:cNvSpPr txBox="1"/>
          <p:nvPr/>
        </p:nvSpPr>
        <p:spPr>
          <a:xfrm>
            <a:off x="8674496" y="4104318"/>
            <a:ext cx="2134265" cy="8002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10.000,00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Corretor</a:t>
            </a:r>
          </a:p>
        </p:txBody>
      </p:sp>
    </p:spTree>
    <p:extLst>
      <p:ext uri="{BB962C8B-B14F-4D97-AF65-F5344CB8AC3E}">
        <p14:creationId xmlns:p14="http://schemas.microsoft.com/office/powerpoint/2010/main" val="38226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2" grpId="0"/>
      <p:bldP spid="18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ED1265-1A70-47C0-A28E-A223084F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-13067"/>
            <a:ext cx="12192000" cy="687106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DA8670-2BEB-4C2E-AAB9-D88DD5043459}"/>
              </a:ext>
            </a:extLst>
          </p:cNvPr>
          <p:cNvSpPr txBox="1"/>
          <p:nvPr/>
        </p:nvSpPr>
        <p:spPr>
          <a:xfrm>
            <a:off x="6908545" y="3428999"/>
            <a:ext cx="4779422" cy="314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75E38B-ABDE-477E-9AE3-1BECE4B9BFBF}"/>
              </a:ext>
            </a:extLst>
          </p:cNvPr>
          <p:cNvSpPr/>
          <p:nvPr/>
        </p:nvSpPr>
        <p:spPr>
          <a:xfrm>
            <a:off x="707331" y="1102037"/>
            <a:ext cx="45961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Atende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necessidades infantis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37A5135-25E2-46B7-BAD9-3B5CA1E34720}"/>
              </a:ext>
            </a:extLst>
          </p:cNvPr>
          <p:cNvSpPr/>
          <p:nvPr/>
        </p:nvSpPr>
        <p:spPr>
          <a:xfrm>
            <a:off x="653747" y="2222492"/>
            <a:ext cx="4347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Consultas, prevenção, flúor, selante, extração de dente, tratamento de canal, atendimento infantil especializado,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raio-x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próteses unitária.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A2D0AC-0925-4FAC-B3E1-1029839DD477}"/>
              </a:ext>
            </a:extLst>
          </p:cNvPr>
          <p:cNvSpPr txBox="1"/>
          <p:nvPr/>
        </p:nvSpPr>
        <p:spPr>
          <a:xfrm>
            <a:off x="949766" y="4432524"/>
            <a:ext cx="4051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183/184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+ 14 Extras)</a:t>
            </a:r>
          </a:p>
        </p:txBody>
      </p:sp>
      <p:pic>
        <p:nvPicPr>
          <p:cNvPr id="18" name="Gráfico 17" descr="Seta com giro para a esquerda">
            <a:extLst>
              <a:ext uri="{FF2B5EF4-FFF2-40B4-BE49-F238E27FC236}">
                <a16:creationId xmlns:a16="http://schemas.microsoft.com/office/drawing/2014/main" id="{0B0D69EB-7B6D-4B60-ADDB-4176082CF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01846">
            <a:off x="1207861" y="3812076"/>
            <a:ext cx="756092" cy="756092"/>
          </a:xfrm>
          <a:prstGeom prst="rect">
            <a:avLst/>
          </a:prstGeom>
        </p:spPr>
      </p:pic>
      <p:pic>
        <p:nvPicPr>
          <p:cNvPr id="3" name="Gráfico 2" descr="Controlador de jogo">
            <a:extLst>
              <a:ext uri="{FF2B5EF4-FFF2-40B4-BE49-F238E27FC236}">
                <a16:creationId xmlns:a16="http://schemas.microsoft.com/office/drawing/2014/main" id="{C7DCAC34-A8CD-4FE5-B1DB-B8716DB03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7883" y="5000701"/>
            <a:ext cx="1523494" cy="152349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2847AB4-4A26-439B-B44C-0292169F8E0D}"/>
              </a:ext>
            </a:extLst>
          </p:cNvPr>
          <p:cNvSpPr txBox="1"/>
          <p:nvPr/>
        </p:nvSpPr>
        <p:spPr>
          <a:xfrm>
            <a:off x="7127470" y="2047851"/>
            <a:ext cx="432390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Infantil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esco Sans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EF6AF2-1454-4385-A4D7-33500A0A88F2}"/>
              </a:ext>
            </a:extLst>
          </p:cNvPr>
          <p:cNvSpPr txBox="1"/>
          <p:nvPr/>
        </p:nvSpPr>
        <p:spPr>
          <a:xfrm>
            <a:off x="7945756" y="2762529"/>
            <a:ext cx="363633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JÚNIOR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0 a 17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6762832-E38B-3F1A-406D-15C9ED0147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429" y="333805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EC123C0-A240-45D9-A679-D2F6D5030FB2}"/>
              </a:ext>
            </a:extLst>
          </p:cNvPr>
          <p:cNvSpPr txBox="1"/>
          <p:nvPr/>
        </p:nvSpPr>
        <p:spPr>
          <a:xfrm>
            <a:off x="5888886" y="1110557"/>
            <a:ext cx="400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8E65266-131F-43CB-9D58-389D48177CF2}"/>
              </a:ext>
            </a:extLst>
          </p:cNvPr>
          <p:cNvSpPr/>
          <p:nvPr/>
        </p:nvSpPr>
        <p:spPr>
          <a:xfrm>
            <a:off x="1504703" y="2851919"/>
            <a:ext cx="2595582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JÚNIOR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0 a 17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anos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0F7F512-CC66-460B-A5DA-C5BF577AA553}"/>
              </a:ext>
            </a:extLst>
          </p:cNvPr>
          <p:cNvSpPr txBox="1"/>
          <p:nvPr/>
        </p:nvSpPr>
        <p:spPr>
          <a:xfrm>
            <a:off x="7609482" y="1530012"/>
            <a:ext cx="24477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27,99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39853B-9BAE-492D-8B39-FC6DC8133BC4}"/>
              </a:ext>
            </a:extLst>
          </p:cNvPr>
          <p:cNvSpPr txBox="1"/>
          <p:nvPr/>
        </p:nvSpPr>
        <p:spPr>
          <a:xfrm>
            <a:off x="7312364" y="3751877"/>
            <a:ext cx="30583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279,90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1462220-A854-4993-AC1B-C2D66F5894D7}"/>
              </a:ext>
            </a:extLst>
          </p:cNvPr>
          <p:cNvCxnSpPr>
            <a:cxnSpLocks/>
          </p:cNvCxnSpPr>
          <p:nvPr/>
        </p:nvCxnSpPr>
        <p:spPr>
          <a:xfrm flipH="1" flipV="1">
            <a:off x="6979001" y="3499785"/>
            <a:ext cx="3855509" cy="2534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19D51B-40AE-48F6-BFBF-DB1DE75583B0}"/>
              </a:ext>
            </a:extLst>
          </p:cNvPr>
          <p:cNvSpPr txBox="1"/>
          <p:nvPr/>
        </p:nvSpPr>
        <p:spPr>
          <a:xfrm>
            <a:off x="7959017" y="5013761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duas parcelas </a:t>
            </a:r>
          </a:p>
        </p:txBody>
      </p:sp>
    </p:spTree>
    <p:extLst>
      <p:ext uri="{BB962C8B-B14F-4D97-AF65-F5344CB8AC3E}">
        <p14:creationId xmlns:p14="http://schemas.microsoft.com/office/powerpoint/2010/main" val="10259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4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7BD95F-6E90-4A8C-8A1D-DEA1D0306540}"/>
              </a:ext>
            </a:extLst>
          </p:cNvPr>
          <p:cNvSpPr txBox="1"/>
          <p:nvPr/>
        </p:nvSpPr>
        <p:spPr>
          <a:xfrm>
            <a:off x="5888886" y="1110557"/>
            <a:ext cx="400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FFF1C9-93ED-45EA-811D-1C491E852439}"/>
              </a:ext>
            </a:extLst>
          </p:cNvPr>
          <p:cNvSpPr/>
          <p:nvPr/>
        </p:nvSpPr>
        <p:spPr>
          <a:xfrm>
            <a:off x="1504703" y="2851919"/>
            <a:ext cx="2595582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JÚNIOR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0 a 17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anos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C243">
                  <a:lumMod val="20000"/>
                  <a:lumOff val="8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35C2743-E5DF-4FCE-A626-CDD5E3FF1F6C}"/>
              </a:ext>
            </a:extLst>
          </p:cNvPr>
          <p:cNvSpPr txBox="1"/>
          <p:nvPr/>
        </p:nvSpPr>
        <p:spPr>
          <a:xfrm>
            <a:off x="7609482" y="1530012"/>
            <a:ext cx="24477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27,99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5E0ADE4-96E7-4235-9BCD-8F7C2FED9B69}"/>
              </a:ext>
            </a:extLst>
          </p:cNvPr>
          <p:cNvSpPr txBox="1"/>
          <p:nvPr/>
        </p:nvSpPr>
        <p:spPr>
          <a:xfrm>
            <a:off x="7312364" y="3751877"/>
            <a:ext cx="30583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52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279,90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67EDA9F-73B8-4214-A616-6386A0E027C6}"/>
              </a:ext>
            </a:extLst>
          </p:cNvPr>
          <p:cNvCxnSpPr>
            <a:cxnSpLocks/>
          </p:cNvCxnSpPr>
          <p:nvPr/>
        </p:nvCxnSpPr>
        <p:spPr>
          <a:xfrm flipH="1" flipV="1">
            <a:off x="6979001" y="3499785"/>
            <a:ext cx="3855509" cy="2534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064FF87-225C-456C-972C-1E7ED0F72A5A}"/>
              </a:ext>
            </a:extLst>
          </p:cNvPr>
          <p:cNvSpPr txBox="1"/>
          <p:nvPr/>
        </p:nvSpPr>
        <p:spPr>
          <a:xfrm>
            <a:off x="7959017" y="5013761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duas parcelas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BE598D5-BF96-4E65-8596-8F1CF69599E3}"/>
              </a:ext>
            </a:extLst>
          </p:cNvPr>
          <p:cNvSpPr/>
          <p:nvPr/>
        </p:nvSpPr>
        <p:spPr>
          <a:xfrm>
            <a:off x="0" y="-1"/>
            <a:ext cx="12192002" cy="6858001"/>
          </a:xfrm>
          <a:prstGeom prst="rect">
            <a:avLst/>
          </a:prstGeom>
          <a:solidFill>
            <a:schemeClr val="accent5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id="{50E39E9B-7B5B-4793-9E50-FF556B16960A}"/>
              </a:ext>
            </a:extLst>
          </p:cNvPr>
          <p:cNvSpPr/>
          <p:nvPr/>
        </p:nvSpPr>
        <p:spPr>
          <a:xfrm>
            <a:off x="3357723" y="252382"/>
            <a:ext cx="3172398" cy="2922687"/>
          </a:xfrm>
          <a:prstGeom prst="wedgeEllipseCallout">
            <a:avLst>
              <a:gd name="adj1" fmla="val -65120"/>
              <a:gd name="adj2" fmla="val 1295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MELHOR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CUSTO BENEFÍCIO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 MERCADO, 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FAIXA ETÁRIA ESTENDIDA</a:t>
            </a:r>
          </a:p>
        </p:txBody>
      </p:sp>
      <p:pic>
        <p:nvPicPr>
          <p:cNvPr id="5" name="Gráfico 4" descr="Mulher com criança">
            <a:extLst>
              <a:ext uri="{FF2B5EF4-FFF2-40B4-BE49-F238E27FC236}">
                <a16:creationId xmlns:a16="http://schemas.microsoft.com/office/drawing/2014/main" id="{4A6CC28E-24CD-4929-914B-DF40CB45E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44" t="2842" r="18698" b="4867"/>
          <a:stretch/>
        </p:blipFill>
        <p:spPr>
          <a:xfrm>
            <a:off x="435935" y="1068026"/>
            <a:ext cx="4306212" cy="59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383065" y="690341"/>
            <a:ext cx="4737603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Características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Gerais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6A5B0C9-6D25-499E-9AA8-10F42AB43046}"/>
              </a:ext>
            </a:extLst>
          </p:cNvPr>
          <p:cNvSpPr/>
          <p:nvPr/>
        </p:nvSpPr>
        <p:spPr>
          <a:xfrm>
            <a:off x="5137708" y="388088"/>
            <a:ext cx="6587669" cy="6081823"/>
          </a:xfrm>
          <a:prstGeom prst="roundRect">
            <a:avLst>
              <a:gd name="adj" fmla="val 792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78789C-212A-42F4-8D99-08E4A19B6731}"/>
              </a:ext>
            </a:extLst>
          </p:cNvPr>
          <p:cNvSpPr txBox="1"/>
          <p:nvPr/>
        </p:nvSpPr>
        <p:spPr>
          <a:xfrm>
            <a:off x="5727191" y="2643584"/>
            <a:ext cx="54332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Carência: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24h – urgência e emergência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180d – próteses e ortodontia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90d – demais procedimentos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Anual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24h – urgência e emergência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90d – próteses e ortodontia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60d – demais procedimentos</a:t>
            </a:r>
          </a:p>
        </p:txBody>
      </p:sp>
      <p:pic>
        <p:nvPicPr>
          <p:cNvPr id="9" name="Picture 2" descr="Resultado de imagem">
            <a:extLst>
              <a:ext uri="{FF2B5EF4-FFF2-40B4-BE49-F238E27FC236}">
                <a16:creationId xmlns:a16="http://schemas.microsoft.com/office/drawing/2014/main" id="{43FB3BED-4162-4692-9C41-ACBAD0919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4"/>
          <a:stretch/>
        </p:blipFill>
        <p:spPr bwMode="auto">
          <a:xfrm>
            <a:off x="483663" y="5233730"/>
            <a:ext cx="3482870" cy="16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A595C9-DA2A-4E7D-9121-C37F609AC7D2}"/>
              </a:ext>
            </a:extLst>
          </p:cNvPr>
          <p:cNvSpPr/>
          <p:nvPr/>
        </p:nvSpPr>
        <p:spPr>
          <a:xfrm>
            <a:off x="1134485" y="4095750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F86E11-4114-4A7E-93A0-B92B22A09751}"/>
              </a:ext>
            </a:extLst>
          </p:cNvPr>
          <p:cNvSpPr/>
          <p:nvPr/>
        </p:nvSpPr>
        <p:spPr>
          <a:xfrm>
            <a:off x="1800225" y="4333875"/>
            <a:ext cx="828675" cy="795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2F1419-BC0C-4A25-986F-397F9D67AF91}"/>
              </a:ext>
            </a:extLst>
          </p:cNvPr>
          <p:cNvSpPr txBox="1"/>
          <p:nvPr/>
        </p:nvSpPr>
        <p:spPr>
          <a:xfrm>
            <a:off x="2014006" y="4204716"/>
            <a:ext cx="46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14" name="Gráfico 13" descr="Cronômetro">
            <a:extLst>
              <a:ext uri="{FF2B5EF4-FFF2-40B4-BE49-F238E27FC236}">
                <a16:creationId xmlns:a16="http://schemas.microsoft.com/office/drawing/2014/main" id="{C0DD7E95-9ABA-4531-9FC3-915AA200A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035" y="4928476"/>
            <a:ext cx="1162206" cy="11622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C25BB9-EC2E-436E-9F96-0A8815C59568}"/>
              </a:ext>
            </a:extLst>
          </p:cNvPr>
          <p:cNvSpPr txBox="1"/>
          <p:nvPr/>
        </p:nvSpPr>
        <p:spPr>
          <a:xfrm>
            <a:off x="5705041" y="753575"/>
            <a:ext cx="54332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Relação Titular Pagante com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Titular Beneficiário: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1º grau.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Dependentes: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cônjuges e filhos.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CD1E27-69C8-452B-B35A-B0AF219C3860}"/>
              </a:ext>
            </a:extLst>
          </p:cNvPr>
          <p:cNvSpPr/>
          <p:nvPr/>
        </p:nvSpPr>
        <p:spPr>
          <a:xfrm>
            <a:off x="5736226" y="2043756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Vigência 12 meses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 renovação automática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CCF16872-555B-4713-A273-E4355ACE49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6167659"/>
            <a:ext cx="1302198" cy="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383065" y="690341"/>
            <a:ext cx="4737603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Características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78789C-212A-42F4-8D99-08E4A19B6731}"/>
              </a:ext>
            </a:extLst>
          </p:cNvPr>
          <p:cNvSpPr txBox="1"/>
          <p:nvPr/>
        </p:nvSpPr>
        <p:spPr>
          <a:xfrm>
            <a:off x="5829350" y="878592"/>
            <a:ext cx="40862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Formas de pagamento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1ª boleto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demais parcelas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em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débito automático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1ª boleto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demais parcelas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em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cartão de crédito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Cartão de crédito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desde a primeira parcela.</a:t>
            </a:r>
          </a:p>
        </p:txBody>
      </p:sp>
      <p:pic>
        <p:nvPicPr>
          <p:cNvPr id="9" name="Picture 2" descr="Resultado de imagem">
            <a:extLst>
              <a:ext uri="{FF2B5EF4-FFF2-40B4-BE49-F238E27FC236}">
                <a16:creationId xmlns:a16="http://schemas.microsoft.com/office/drawing/2014/main" id="{43FB3BED-4162-4692-9C41-ACBAD0919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4"/>
          <a:stretch/>
        </p:blipFill>
        <p:spPr bwMode="auto">
          <a:xfrm>
            <a:off x="483663" y="5233730"/>
            <a:ext cx="3482870" cy="16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A595C9-DA2A-4E7D-9121-C37F609AC7D2}"/>
              </a:ext>
            </a:extLst>
          </p:cNvPr>
          <p:cNvSpPr/>
          <p:nvPr/>
        </p:nvSpPr>
        <p:spPr>
          <a:xfrm>
            <a:off x="1134485" y="4095750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F86E11-4114-4A7E-93A0-B92B22A09751}"/>
              </a:ext>
            </a:extLst>
          </p:cNvPr>
          <p:cNvSpPr/>
          <p:nvPr/>
        </p:nvSpPr>
        <p:spPr>
          <a:xfrm>
            <a:off x="1800225" y="4333875"/>
            <a:ext cx="828675" cy="795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2F1419-BC0C-4A25-986F-397F9D67AF91}"/>
              </a:ext>
            </a:extLst>
          </p:cNvPr>
          <p:cNvSpPr txBox="1"/>
          <p:nvPr/>
        </p:nvSpPr>
        <p:spPr>
          <a:xfrm>
            <a:off x="2004481" y="4204716"/>
            <a:ext cx="46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45A71B-099A-4BC9-BA55-C206B1E9D2FB}"/>
              </a:ext>
            </a:extLst>
          </p:cNvPr>
          <p:cNvSpPr/>
          <p:nvPr/>
        </p:nvSpPr>
        <p:spPr>
          <a:xfrm>
            <a:off x="7360016" y="4184220"/>
            <a:ext cx="37697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Débito automático: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Bradesco, Itaú, Santander e Banco do Brasil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B8C2CF-B2DE-499A-B620-3DEE4146AEFA}"/>
              </a:ext>
            </a:extLst>
          </p:cNvPr>
          <p:cNvSpPr/>
          <p:nvPr/>
        </p:nvSpPr>
        <p:spPr>
          <a:xfrm>
            <a:off x="7360016" y="5290721"/>
            <a:ext cx="40862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Cartão de Crédito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/>
              </a:rPr>
              <a:t>Principais Bandeiras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7E8475F-1739-438C-BF16-FB8D37D40D68}"/>
              </a:ext>
            </a:extLst>
          </p:cNvPr>
          <p:cNvSpPr/>
          <p:nvPr/>
        </p:nvSpPr>
        <p:spPr>
          <a:xfrm>
            <a:off x="5137708" y="388088"/>
            <a:ext cx="6587669" cy="6081823"/>
          </a:xfrm>
          <a:prstGeom prst="roundRect">
            <a:avLst>
              <a:gd name="adj" fmla="val 79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áfico 15" descr="Cartão de crédito">
            <a:extLst>
              <a:ext uri="{FF2B5EF4-FFF2-40B4-BE49-F238E27FC236}">
                <a16:creationId xmlns:a16="http://schemas.microsoft.com/office/drawing/2014/main" id="{A3475FFA-5AF6-456D-80A2-E732EC803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886" y="5238815"/>
            <a:ext cx="729014" cy="7290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2F148C-D2A9-40D2-BD56-BDC4B923A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t="4587" r="30296" b="6817"/>
          <a:stretch/>
        </p:blipFill>
        <p:spPr bwMode="auto">
          <a:xfrm>
            <a:off x="6453963" y="4135061"/>
            <a:ext cx="786350" cy="7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22A7668-8445-2FE8-DCB9-26BD2721AC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6167659"/>
            <a:ext cx="1302198" cy="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507037-6A71-4058-B4EE-0D49C9655093}"/>
              </a:ext>
            </a:extLst>
          </p:cNvPr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6630DD-E7C0-45B0-AA3B-BCFD2BAD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pic>
        <p:nvPicPr>
          <p:cNvPr id="20" name="Picture 2" descr="Resultado de imagem">
            <a:extLst>
              <a:ext uri="{FF2B5EF4-FFF2-40B4-BE49-F238E27FC236}">
                <a16:creationId xmlns:a16="http://schemas.microsoft.com/office/drawing/2014/main" id="{CB37E192-045E-4110-9AC1-D3ABDCCE1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4260268" y="3534014"/>
            <a:ext cx="3482870" cy="3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045B1A11-ADDF-48F3-927C-5BB8B7D4B8DE}"/>
              </a:ext>
            </a:extLst>
          </p:cNvPr>
          <p:cNvSpPr/>
          <p:nvPr/>
        </p:nvSpPr>
        <p:spPr>
          <a:xfrm>
            <a:off x="4911090" y="2396034"/>
            <a:ext cx="2181225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Picture 4" descr="Resultado de imagem para icone certo">
            <a:extLst>
              <a:ext uri="{FF2B5EF4-FFF2-40B4-BE49-F238E27FC236}">
                <a16:creationId xmlns:a16="http://schemas.microsoft.com/office/drawing/2014/main" id="{FE0F7798-4122-4974-A9B7-35B230E2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667" y1="37450" x2="56667" y2="37450"/>
                        <a14:foregroundMark x1="53667" y1="29084" x2="53667" y2="29084"/>
                        <a14:foregroundMark x1="52667" y1="33865" x2="38667" y2="45020"/>
                        <a14:foregroundMark x1="38667" y1="45020" x2="31667" y2="63347"/>
                        <a14:foregroundMark x1="31667" y1="63347" x2="48000" y2="70916"/>
                        <a14:foregroundMark x1="48000" y1="70916" x2="63333" y2="62550"/>
                        <a14:foregroundMark x1="63333" y1="62550" x2="66667" y2="41833"/>
                        <a14:foregroundMark x1="66667" y1="41833" x2="51667" y2="29880"/>
                        <a14:foregroundMark x1="51667" y1="29880" x2="52667" y2="60956"/>
                        <a14:foregroundMark x1="37000" y1="49801" x2="50667" y2="63347"/>
                        <a14:foregroundMark x1="50667" y1="63347" x2="59667" y2="45418"/>
                        <a14:foregroundMark x1="59667" y1="45418" x2="64333" y2="4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4" y="2396034"/>
            <a:ext cx="1524081" cy="12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2B9E91D-6C5E-45A1-AA82-1CC41D29A356}"/>
              </a:ext>
            </a:extLst>
          </p:cNvPr>
          <p:cNvSpPr/>
          <p:nvPr/>
        </p:nvSpPr>
        <p:spPr>
          <a:xfrm>
            <a:off x="873551" y="2165232"/>
            <a:ext cx="41052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LÍDER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MERCADO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MAIOR REDE: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+27.000 CREDENCIADOS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ATUAÇÃO NACIONAL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SERVIÇOS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CONSULTORIA, AUDITORIA CLÍNICA,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 EM FARMÁCIAS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A3B49C5-C3DE-44F7-AC9F-DFABFA8339A7}"/>
              </a:ext>
            </a:extLst>
          </p:cNvPr>
          <p:cNvSpPr/>
          <p:nvPr/>
        </p:nvSpPr>
        <p:spPr>
          <a:xfrm>
            <a:off x="7531340" y="2165232"/>
            <a:ext cx="38116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LIVRE ESCOLHA: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POSSIBILIDADE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REEMBOLSO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DUAS PARCELAS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ANUAL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FACILIDADE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 IMPLANTAÇÃO (APP)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D4CA02E-55AA-409F-B4DB-7FB63C445B36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Diferenciais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37806-2A2B-7E72-2FA0-CC436254AA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F496944-EACB-4D7A-AE38-B7E13E313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574" y="757476"/>
            <a:ext cx="10048875" cy="555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F46D61-0F0D-4BAB-BC57-D26A7033F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265" y="1771720"/>
            <a:ext cx="7699468" cy="35245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3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507037-6A71-4058-B4EE-0D49C9655093}"/>
              </a:ext>
            </a:extLst>
          </p:cNvPr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6630DD-E7C0-45B0-AA3B-BCFD2BAD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2425"/>
            <a:ext cx="12192000" cy="2257425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D4CA02E-55AA-409F-B4DB-7FB63C445B36}"/>
              </a:ext>
            </a:extLst>
          </p:cNvPr>
          <p:cNvSpPr/>
          <p:nvPr/>
        </p:nvSpPr>
        <p:spPr>
          <a:xfrm>
            <a:off x="794139" y="263869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Diferenciais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B0C370B-0A41-47BE-A595-62825E93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781198"/>
            <a:ext cx="1304926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E0B8DC5-B04F-48AE-922D-B0081CAD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123" y="2562631"/>
            <a:ext cx="2786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Bradesco Seguros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Corretor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EE8593-78B9-448F-AB3F-E07E2D8A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581" y="2637819"/>
            <a:ext cx="3334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Bradesco Seguros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BB5D7DA-EB7D-4076-9605-58D9DF1CE2AB}"/>
              </a:ext>
            </a:extLst>
          </p:cNvPr>
          <p:cNvSpPr txBox="1"/>
          <p:nvPr/>
        </p:nvSpPr>
        <p:spPr>
          <a:xfrm>
            <a:off x="6601949" y="3885918"/>
            <a:ext cx="2087563" cy="254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Carteirinha virtual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Rede credenciada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Reembolso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Dentista online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Prontuário Virtual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Pagamentos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4ED0330-7797-42AA-9750-008DBA3956AB}"/>
              </a:ext>
            </a:extLst>
          </p:cNvPr>
          <p:cNvSpPr txBox="1"/>
          <p:nvPr/>
        </p:nvSpPr>
        <p:spPr>
          <a:xfrm>
            <a:off x="571160" y="3930546"/>
            <a:ext cx="3172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Digitação e acompanhamento das propostas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Aceite 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Tag</a:t>
            </a: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(Link)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Carteirinha virtual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98BC09B-8114-4A2E-9F1C-F7B0D8F3198B}"/>
              </a:ext>
            </a:extLst>
          </p:cNvPr>
          <p:cNvCxnSpPr/>
          <p:nvPr/>
        </p:nvCxnSpPr>
        <p:spPr>
          <a:xfrm>
            <a:off x="5937359" y="2170058"/>
            <a:ext cx="0" cy="41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CF35B7DC-9281-4DBE-8E6E-84ACE592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363" y="3571100"/>
            <a:ext cx="1713871" cy="2902104"/>
          </a:xfrm>
          <a:prstGeom prst="rect">
            <a:avLst/>
          </a:prstGeom>
        </p:spPr>
      </p:pic>
      <p:pic>
        <p:nvPicPr>
          <p:cNvPr id="1028" name="Picture 4" descr="Bradesco Seguros on the App Store">
            <a:extLst>
              <a:ext uri="{FF2B5EF4-FFF2-40B4-BE49-F238E27FC236}">
                <a16:creationId xmlns:a16="http://schemas.microsoft.com/office/drawing/2014/main" id="{45A7C199-9CDC-43B9-8CDB-4B3F14038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84" b="81429" l="32250" r="66750">
                        <a14:foregroundMark x1="38417" y1="21587" x2="34750" y2="32540"/>
                        <a14:foregroundMark x1="34750" y1="32540" x2="35667" y2="61429"/>
                        <a14:foregroundMark x1="35667" y1="61429" x2="39250" y2="70635"/>
                        <a14:foregroundMark x1="39250" y1="70635" x2="46333" y2="74603"/>
                        <a14:foregroundMark x1="46333" y1="74603" x2="55250" y2="70159"/>
                        <a14:foregroundMark x1="55250" y1="70159" x2="61000" y2="60000"/>
                        <a14:foregroundMark x1="61000" y1="60000" x2="65167" y2="45714"/>
                        <a14:foregroundMark x1="65167" y1="45714" x2="64250" y2="34444"/>
                        <a14:foregroundMark x1="64250" y1="34444" x2="59917" y2="25079"/>
                        <a14:foregroundMark x1="59917" y1="25079" x2="54833" y2="21746"/>
                        <a14:foregroundMark x1="54833" y1="21746" x2="39917" y2="22063"/>
                        <a14:foregroundMark x1="36833" y1="19365" x2="36833" y2="19365"/>
                        <a14:foregroundMark x1="36000" y1="20317" x2="33083" y2="39524"/>
                        <a14:foregroundMark x1="33083" y1="39524" x2="33333" y2="72540"/>
                        <a14:foregroundMark x1="33333" y1="72540" x2="40667" y2="81905"/>
                        <a14:foregroundMark x1="40667" y1="81905" x2="62083" y2="77143"/>
                        <a14:foregroundMark x1="62083" y1="77143" x2="66083" y2="69683"/>
                        <a14:foregroundMark x1="66083" y1="69683" x2="66833" y2="63333"/>
                        <a14:foregroundMark x1="35167" y1="49524" x2="34417" y2="64444"/>
                        <a14:foregroundMark x1="34417" y1="64444" x2="35750" y2="77460"/>
                        <a14:foregroundMark x1="35750" y1="77460" x2="39833" y2="81587"/>
                        <a14:foregroundMark x1="39833" y1="81587" x2="52250" y2="79048"/>
                        <a14:foregroundMark x1="33833" y1="30952" x2="35083" y2="64921"/>
                        <a14:foregroundMark x1="36750" y1="56984" x2="41917" y2="57302"/>
                        <a14:foregroundMark x1="41917" y1="57302" x2="59500" y2="56190"/>
                        <a14:foregroundMark x1="59500" y1="56190" x2="60583" y2="56349"/>
                        <a14:foregroundMark x1="37750" y1="60476" x2="43167" y2="60794"/>
                        <a14:foregroundMark x1="43167" y1="60794" x2="54750" y2="60476"/>
                        <a14:foregroundMark x1="54750" y1="60476" x2="62500" y2="60635"/>
                        <a14:foregroundMark x1="42333" y1="70317" x2="56083" y2="70794"/>
                        <a14:foregroundMark x1="56083" y1="70794" x2="57167" y2="69841"/>
                        <a14:foregroundMark x1="47417" y1="24127" x2="44750" y2="41746"/>
                        <a14:foregroundMark x1="44750" y1="41746" x2="44750" y2="41746"/>
                        <a14:foregroundMark x1="46583" y1="25556" x2="44333" y2="34127"/>
                        <a14:foregroundMark x1="44333" y1="34127" x2="44333" y2="34921"/>
                        <a14:foregroundMark x1="48917" y1="23333" x2="48917" y2="23333"/>
                        <a14:foregroundMark x1="47583" y1="25556" x2="52250" y2="23016"/>
                        <a14:foregroundMark x1="52250" y1="23016" x2="52583" y2="23016"/>
                        <a14:foregroundMark x1="48333" y1="29206" x2="56583" y2="35873"/>
                        <a14:foregroundMark x1="52417" y1="24762" x2="54333" y2="25397"/>
                        <a14:foregroundMark x1="50417" y1="28730" x2="57583" y2="34127"/>
                        <a14:foregroundMark x1="45417" y1="38095" x2="47833" y2="43651"/>
                        <a14:foregroundMark x1="56500" y1="36825" x2="49333" y2="47460"/>
                        <a14:foregroundMark x1="50750" y1="42222" x2="50750" y2="47460"/>
                        <a14:foregroundMark x1="49083" y1="44444" x2="49250" y2="47143"/>
                        <a14:foregroundMark x1="37583" y1="53968" x2="39250" y2="61905"/>
                        <a14:foregroundMark x1="39250" y1="61905" x2="40750" y2="60159"/>
                        <a14:foregroundMark x1="43250" y1="61429" x2="45667" y2="62063"/>
                        <a14:foregroundMark x1="49250" y1="54603" x2="49833" y2="57778"/>
                        <a14:foregroundMark x1="52500" y1="62063" x2="53083" y2="57302"/>
                        <a14:foregroundMark x1="54917" y1="58413" x2="56000" y2="61270"/>
                        <a14:foregroundMark x1="58167" y1="61587" x2="55500" y2="61746"/>
                        <a14:foregroundMark x1="57583" y1="67302" x2="57917" y2="71111"/>
                        <a14:foregroundMark x1="46833" y1="67143" x2="48250" y2="70952"/>
                        <a14:foregroundMark x1="44750" y1="67778" x2="45417" y2="71587"/>
                        <a14:foregroundMark x1="32333" y1="48254" x2="32333" y2="48254"/>
                        <a14:foregroundMark x1="55750" y1="16984" x2="55750" y2="1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15714" r="32000" b="14808"/>
          <a:stretch/>
        </p:blipFill>
        <p:spPr bwMode="auto">
          <a:xfrm>
            <a:off x="6601949" y="2130633"/>
            <a:ext cx="1506870" cy="151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C6ED7BE-BA49-4C3A-98A1-F68FE2B86C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7" t="2016" b="4031"/>
          <a:stretch/>
        </p:blipFill>
        <p:spPr>
          <a:xfrm>
            <a:off x="3832377" y="3650029"/>
            <a:ext cx="1760319" cy="262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55423E6-F7D8-47D8-9EA2-61A9FA346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61" y="2129846"/>
            <a:ext cx="1434987" cy="1434987"/>
          </a:xfrm>
          <a:prstGeom prst="roundRect">
            <a:avLst>
              <a:gd name="adj" fmla="val 197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302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39B3C65-BAAB-D1BB-4877-FF9296FDF7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05" y="263868"/>
            <a:ext cx="173558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922F9-F3BE-5621-8723-428FC23E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1A91BBD3-1CDC-5E4B-103B-71A38013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15CB51BE-E8C1-4260-B801-1CFA8CB6D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817FD094-6620-3E4F-15F1-37AF48F80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AB40A0-E4F1-1B67-B315-0DEA0A0A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23899"/>
            <a:ext cx="3606137" cy="774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CAMPANHA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1FCA171-5185-6F2F-B634-48ED3BA6E51F}"/>
              </a:ext>
            </a:extLst>
          </p:cNvPr>
          <p:cNvSpPr txBox="1">
            <a:spLocks/>
          </p:cNvSpPr>
          <p:nvPr/>
        </p:nvSpPr>
        <p:spPr>
          <a:xfrm>
            <a:off x="8070428" y="3113290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Setembro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230810F-1CEC-0BFB-2D30-47E9971C5CE9}"/>
              </a:ext>
            </a:extLst>
          </p:cNvPr>
          <p:cNvSpPr txBox="1"/>
          <p:nvPr/>
        </p:nvSpPr>
        <p:spPr>
          <a:xfrm>
            <a:off x="897177" y="973073"/>
            <a:ext cx="396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Bradesco Dental PF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A92236-F33B-6048-D739-E311678C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4" y="1760513"/>
            <a:ext cx="6812132" cy="24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154825" y="920621"/>
            <a:ext cx="209993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6AD60A4-C2EB-4D54-BE5A-345F513007D6}"/>
              </a:ext>
            </a:extLst>
          </p:cNvPr>
          <p:cNvSpPr/>
          <p:nvPr/>
        </p:nvSpPr>
        <p:spPr>
          <a:xfrm>
            <a:off x="3645904" y="220996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64DEE5-145D-42BD-B31A-F683F8E946D2}"/>
              </a:ext>
            </a:extLst>
          </p:cNvPr>
          <p:cNvSpPr/>
          <p:nvPr/>
        </p:nvSpPr>
        <p:spPr>
          <a:xfrm>
            <a:off x="5978875" y="2209964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DA04BD-AC04-4EE9-832C-177779D93916}"/>
              </a:ext>
            </a:extLst>
          </p:cNvPr>
          <p:cNvSpPr/>
          <p:nvPr/>
        </p:nvSpPr>
        <p:spPr>
          <a:xfrm>
            <a:off x="8331622" y="2199454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541E28-B24C-4074-B102-BE38FC73E645}"/>
              </a:ext>
            </a:extLst>
          </p:cNvPr>
          <p:cNvSpPr/>
          <p:nvPr/>
        </p:nvSpPr>
        <p:spPr>
          <a:xfrm>
            <a:off x="1403184" y="307155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385D64-1B32-435D-B34F-A2B2B2E9675A}"/>
              </a:ext>
            </a:extLst>
          </p:cNvPr>
          <p:cNvSpPr/>
          <p:nvPr/>
        </p:nvSpPr>
        <p:spPr>
          <a:xfrm>
            <a:off x="1377058" y="456224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C184A9-031C-45EB-97B0-F18C66A9CE0B}"/>
              </a:ext>
            </a:extLst>
          </p:cNvPr>
          <p:cNvSpPr txBox="1"/>
          <p:nvPr/>
        </p:nvSpPr>
        <p:spPr>
          <a:xfrm>
            <a:off x="3286354" y="295971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27,42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3D0720-B257-471D-814D-460771D19282}"/>
              </a:ext>
            </a:extLst>
          </p:cNvPr>
          <p:cNvSpPr txBox="1"/>
          <p:nvPr/>
        </p:nvSpPr>
        <p:spPr>
          <a:xfrm>
            <a:off x="5734153" y="292035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24,19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38ED35-C615-4885-B80D-FD8B355BF89C}"/>
              </a:ext>
            </a:extLst>
          </p:cNvPr>
          <p:cNvSpPr txBox="1"/>
          <p:nvPr/>
        </p:nvSpPr>
        <p:spPr>
          <a:xfrm>
            <a:off x="8195154" y="288718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18,15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C63C2CF-3495-4206-974E-7EB568E753CB}"/>
              </a:ext>
            </a:extLst>
          </p:cNvPr>
          <p:cNvCxnSpPr>
            <a:cxnSpLocks/>
          </p:cNvCxnSpPr>
          <p:nvPr/>
        </p:nvCxnSpPr>
        <p:spPr>
          <a:xfrm>
            <a:off x="1244009" y="389151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96617F-848F-4AF6-97C1-D649F6725541}"/>
              </a:ext>
            </a:extLst>
          </p:cNvPr>
          <p:cNvSpPr txBox="1"/>
          <p:nvPr/>
        </p:nvSpPr>
        <p:spPr>
          <a:xfrm>
            <a:off x="32995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41,60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7ED062-CC8A-49A5-B34A-15DD25FBE065}"/>
              </a:ext>
            </a:extLst>
          </p:cNvPr>
          <p:cNvSpPr txBox="1"/>
          <p:nvPr/>
        </p:nvSpPr>
        <p:spPr>
          <a:xfrm>
            <a:off x="5760557" y="434214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33,69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DD7062-AA39-4D3D-8780-FBF257FCAF97}"/>
              </a:ext>
            </a:extLst>
          </p:cNvPr>
          <p:cNvSpPr txBox="1"/>
          <p:nvPr/>
        </p:nvSpPr>
        <p:spPr>
          <a:xfrm>
            <a:off x="82083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29,40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432E808-146F-480F-8F24-B6623EE11348}"/>
              </a:ext>
            </a:extLst>
          </p:cNvPr>
          <p:cNvGrpSpPr/>
          <p:nvPr/>
        </p:nvGrpSpPr>
        <p:grpSpPr>
          <a:xfrm>
            <a:off x="4015884" y="4350000"/>
            <a:ext cx="1247186" cy="661887"/>
            <a:chOff x="4015884" y="4350000"/>
            <a:chExt cx="1247186" cy="661887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FB668F4C-7D4A-4CEB-B67D-8C9C3784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9045D495-BC63-4E3D-AA93-8320E9507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8896B79-1781-4E88-AF32-BDE725AB6939}"/>
              </a:ext>
            </a:extLst>
          </p:cNvPr>
          <p:cNvGrpSpPr/>
          <p:nvPr/>
        </p:nvGrpSpPr>
        <p:grpSpPr>
          <a:xfrm>
            <a:off x="6476885" y="4342149"/>
            <a:ext cx="1247186" cy="661887"/>
            <a:chOff x="4015884" y="4350000"/>
            <a:chExt cx="1247186" cy="661887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1BB380B3-4C3B-4200-8985-96326F34D8E2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CAE5B317-E912-45CB-87AE-8A1FD908A8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5BF8630-FBF3-47A2-98DD-6ACD25CCE6A2}"/>
              </a:ext>
            </a:extLst>
          </p:cNvPr>
          <p:cNvGrpSpPr/>
          <p:nvPr/>
        </p:nvGrpSpPr>
        <p:grpSpPr>
          <a:xfrm>
            <a:off x="8968465" y="4325234"/>
            <a:ext cx="1247186" cy="661887"/>
            <a:chOff x="4015884" y="4350000"/>
            <a:chExt cx="1247186" cy="661887"/>
          </a:xfrm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064309E-1B02-4B2E-9DFD-B821AA592912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108A2007-12C2-4D2B-846F-84B538E45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1628DE23-A55F-D336-5966-8EB07AC9F9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20" y="5387203"/>
            <a:ext cx="1402080" cy="6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/>
      <p:bldP spid="12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BB1490-DFE1-4EBC-B0DD-C3AC3243AF79}"/>
              </a:ext>
            </a:extLst>
          </p:cNvPr>
          <p:cNvSpPr txBox="1"/>
          <p:nvPr/>
        </p:nvSpPr>
        <p:spPr>
          <a:xfrm>
            <a:off x="923065" y="2071800"/>
            <a:ext cx="664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#boasvendas</a:t>
            </a: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1A7DB5E3-B7FD-4004-8A5B-1956575AC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3" y="5361798"/>
            <a:ext cx="8315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6" descr="Serviços Odontológicos com preenchimento sólido">
            <a:extLst>
              <a:ext uri="{FF2B5EF4-FFF2-40B4-BE49-F238E27FC236}">
                <a16:creationId xmlns:a16="http://schemas.microsoft.com/office/drawing/2014/main" id="{47CA06A1-6982-4C25-9876-5C84D3B3D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5147"/>
          <a:stretch/>
        </p:blipFill>
        <p:spPr>
          <a:xfrm>
            <a:off x="6809022" y="882501"/>
            <a:ext cx="5379471" cy="4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6ABA2-52BB-4199-A1E4-5402C0C9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0BE641C6-C03D-E773-777E-6EF439CA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CE63D3FD-6807-380C-2437-EA753F2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3BE8B71-02EC-974E-9432-95ED5AD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3A4E3-25E1-1B5F-F510-5D8FCBF5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347" y="1873013"/>
            <a:ext cx="3606137" cy="774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CAMPANHA</a:t>
            </a:r>
            <a:br>
              <a:rPr lang="en-US" sz="3600" dirty="0"/>
            </a:br>
            <a:r>
              <a:rPr lang="en-US" sz="3600" dirty="0"/>
              <a:t>SPG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49327CF-5030-EEF4-D226-40DB901FBBCA}"/>
              </a:ext>
            </a:extLst>
          </p:cNvPr>
          <p:cNvSpPr txBox="1">
            <a:spLocks/>
          </p:cNvSpPr>
          <p:nvPr/>
        </p:nvSpPr>
        <p:spPr>
          <a:xfrm>
            <a:off x="8439857" y="3822731"/>
            <a:ext cx="3606137" cy="774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MÊS DO CLIENTE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D27835A-F3D8-AAF0-F2C4-585F91B4C704}"/>
              </a:ext>
            </a:extLst>
          </p:cNvPr>
          <p:cNvSpPr/>
          <p:nvPr/>
        </p:nvSpPr>
        <p:spPr>
          <a:xfrm>
            <a:off x="4785608" y="3180076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01A8E1F-57CA-8482-964E-7377D5B76204}"/>
              </a:ext>
            </a:extLst>
          </p:cNvPr>
          <p:cNvSpPr/>
          <p:nvPr/>
        </p:nvSpPr>
        <p:spPr>
          <a:xfrm>
            <a:off x="897180" y="1279658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BCD1BF1-0327-1C58-8CCF-55CA5AE7FCCC}"/>
              </a:ext>
            </a:extLst>
          </p:cNvPr>
          <p:cNvSpPr txBox="1"/>
          <p:nvPr/>
        </p:nvSpPr>
        <p:spPr>
          <a:xfrm>
            <a:off x="1017676" y="1424577"/>
            <a:ext cx="1696105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Segmentação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0D61CA0-51F0-C5D9-5763-BAF14AEB46C0}"/>
              </a:ext>
            </a:extLst>
          </p:cNvPr>
          <p:cNvSpPr/>
          <p:nvPr/>
        </p:nvSpPr>
        <p:spPr>
          <a:xfrm>
            <a:off x="2841396" y="1279658"/>
            <a:ext cx="1872208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A507B33-BF03-0EEC-8EE6-95931E954461}"/>
              </a:ext>
            </a:extLst>
          </p:cNvPr>
          <p:cNvSpPr/>
          <p:nvPr/>
        </p:nvSpPr>
        <p:spPr>
          <a:xfrm>
            <a:off x="4785612" y="1279658"/>
            <a:ext cx="1872204" cy="648072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557A632-BBB2-2DFD-8E03-D6EA4C36B086}"/>
              </a:ext>
            </a:extLst>
          </p:cNvPr>
          <p:cNvSpPr txBox="1"/>
          <p:nvPr/>
        </p:nvSpPr>
        <p:spPr>
          <a:xfrm>
            <a:off x="3278403" y="144390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(R$)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5A5070C-919C-7D63-44A5-BBB6FE1045DC}"/>
              </a:ext>
            </a:extLst>
          </p:cNvPr>
          <p:cNvSpPr txBox="1"/>
          <p:nvPr/>
        </p:nvSpPr>
        <p:spPr>
          <a:xfrm>
            <a:off x="4938522" y="1332969"/>
            <a:ext cx="156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Valor na Campanha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2484F0B-D24F-4F03-681E-E19D93BA42B9}"/>
              </a:ext>
            </a:extLst>
          </p:cNvPr>
          <p:cNvSpPr txBox="1"/>
          <p:nvPr/>
        </p:nvSpPr>
        <p:spPr>
          <a:xfrm>
            <a:off x="1426793" y="2287770"/>
            <a:ext cx="88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Mensal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52CC155-2EF3-4BF9-6D21-7AE4908FA7C5}"/>
              </a:ext>
            </a:extLst>
          </p:cNvPr>
          <p:cNvSpPr/>
          <p:nvPr/>
        </p:nvSpPr>
        <p:spPr>
          <a:xfrm>
            <a:off x="897180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B9DDC3B-6BCE-95D0-5B9A-E7E8C1F1369B}"/>
              </a:ext>
            </a:extLst>
          </p:cNvPr>
          <p:cNvSpPr txBox="1"/>
          <p:nvPr/>
        </p:nvSpPr>
        <p:spPr>
          <a:xfrm>
            <a:off x="1113203" y="207174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27E4A032-46C0-2A64-5455-4CF28795AB01}"/>
              </a:ext>
            </a:extLst>
          </p:cNvPr>
          <p:cNvSpPr/>
          <p:nvPr/>
        </p:nvSpPr>
        <p:spPr>
          <a:xfrm>
            <a:off x="897180" y="2575802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2828F2F-88A7-C0CB-FF2F-FE180909190A}"/>
              </a:ext>
            </a:extLst>
          </p:cNvPr>
          <p:cNvSpPr/>
          <p:nvPr/>
        </p:nvSpPr>
        <p:spPr>
          <a:xfrm>
            <a:off x="897180" y="318969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1F9FD7-9236-447C-E84B-1FE1EA28A47E}"/>
              </a:ext>
            </a:extLst>
          </p:cNvPr>
          <p:cNvSpPr txBox="1"/>
          <p:nvPr/>
        </p:nvSpPr>
        <p:spPr>
          <a:xfrm>
            <a:off x="1113204" y="271178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87F6464-A0C6-A49B-9929-FD802F402843}"/>
              </a:ext>
            </a:extLst>
          </p:cNvPr>
          <p:cNvSpPr txBox="1"/>
          <p:nvPr/>
        </p:nvSpPr>
        <p:spPr>
          <a:xfrm>
            <a:off x="1128578" y="329595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C3223E5-F54F-971D-2399-0D15E6D52486}"/>
              </a:ext>
            </a:extLst>
          </p:cNvPr>
          <p:cNvSpPr/>
          <p:nvPr/>
        </p:nvSpPr>
        <p:spPr>
          <a:xfrm>
            <a:off x="2841394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388C51E-E420-C6CC-9D94-877BA7221AA8}"/>
              </a:ext>
            </a:extLst>
          </p:cNvPr>
          <p:cNvSpPr txBox="1"/>
          <p:nvPr/>
        </p:nvSpPr>
        <p:spPr>
          <a:xfrm>
            <a:off x="3021414" y="207174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27,42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292B92D6-8C11-C17F-9CBE-EC0FAB4FE3FE}"/>
              </a:ext>
            </a:extLst>
          </p:cNvPr>
          <p:cNvSpPr/>
          <p:nvPr/>
        </p:nvSpPr>
        <p:spPr>
          <a:xfrm>
            <a:off x="2841394" y="257928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A53CA6F-0A59-873E-FBF1-18540022C941}"/>
              </a:ext>
            </a:extLst>
          </p:cNvPr>
          <p:cNvSpPr txBox="1"/>
          <p:nvPr/>
        </p:nvSpPr>
        <p:spPr>
          <a:xfrm>
            <a:off x="3021414" y="26910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24,19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0EDC583B-FD40-B6F0-E166-36660300A2DF}"/>
              </a:ext>
            </a:extLst>
          </p:cNvPr>
          <p:cNvSpPr/>
          <p:nvPr/>
        </p:nvSpPr>
        <p:spPr>
          <a:xfrm>
            <a:off x="2841394" y="3183557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3A68E78-BAAE-A42B-A0C3-685A7DF7BF14}"/>
              </a:ext>
            </a:extLst>
          </p:cNvPr>
          <p:cNvSpPr txBox="1"/>
          <p:nvPr/>
        </p:nvSpPr>
        <p:spPr>
          <a:xfrm>
            <a:off x="3021414" y="32953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18,15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B94DB3C-A823-9567-833C-0B84E21B4502}"/>
              </a:ext>
            </a:extLst>
          </p:cNvPr>
          <p:cNvSpPr/>
          <p:nvPr/>
        </p:nvSpPr>
        <p:spPr>
          <a:xfrm>
            <a:off x="4785608" y="1965555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04895CA-0C5F-E4BB-6FFB-05B8E3EB1BEA}"/>
              </a:ext>
            </a:extLst>
          </p:cNvPr>
          <p:cNvSpPr/>
          <p:nvPr/>
        </p:nvSpPr>
        <p:spPr>
          <a:xfrm>
            <a:off x="4785608" y="2579281"/>
            <a:ext cx="1872208" cy="53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06D1BAB-A4AA-E3CA-BD62-ED36F224F440}"/>
              </a:ext>
            </a:extLst>
          </p:cNvPr>
          <p:cNvSpPr txBox="1"/>
          <p:nvPr/>
        </p:nvSpPr>
        <p:spPr>
          <a:xfrm>
            <a:off x="4965628" y="263057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21,90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DBE36D7-3C56-3628-4945-8FA3EEB1DE64}"/>
              </a:ext>
            </a:extLst>
          </p:cNvPr>
          <p:cNvSpPr txBox="1"/>
          <p:nvPr/>
        </p:nvSpPr>
        <p:spPr>
          <a:xfrm>
            <a:off x="4965628" y="324382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16,90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C4C00F03-A0AB-C8AE-3FBF-69086DE9EF51}"/>
              </a:ext>
            </a:extLst>
          </p:cNvPr>
          <p:cNvCxnSpPr/>
          <p:nvPr/>
        </p:nvCxnSpPr>
        <p:spPr>
          <a:xfrm>
            <a:off x="3410553" y="2681036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5D270116-52C3-649C-8851-86A6391E9DCB}"/>
              </a:ext>
            </a:extLst>
          </p:cNvPr>
          <p:cNvCxnSpPr>
            <a:cxnSpLocks/>
          </p:cNvCxnSpPr>
          <p:nvPr/>
        </p:nvCxnSpPr>
        <p:spPr>
          <a:xfrm flipH="1">
            <a:off x="3421802" y="2664962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CFB3107-ABB5-2CB6-CF66-CC66A52131A3}"/>
              </a:ext>
            </a:extLst>
          </p:cNvPr>
          <p:cNvCxnSpPr/>
          <p:nvPr/>
        </p:nvCxnSpPr>
        <p:spPr>
          <a:xfrm>
            <a:off x="3410553" y="3276567"/>
            <a:ext cx="695325" cy="34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93C59233-FBAB-92E7-3AF4-57701B6CCDA0}"/>
              </a:ext>
            </a:extLst>
          </p:cNvPr>
          <p:cNvCxnSpPr>
            <a:cxnSpLocks/>
          </p:cNvCxnSpPr>
          <p:nvPr/>
        </p:nvCxnSpPr>
        <p:spPr>
          <a:xfrm flipH="1">
            <a:off x="3421802" y="3260493"/>
            <a:ext cx="731756" cy="364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8FB8AB8-1BF6-5E96-DFCE-677DB2BDDB56}"/>
              </a:ext>
            </a:extLst>
          </p:cNvPr>
          <p:cNvSpPr txBox="1"/>
          <p:nvPr/>
        </p:nvSpPr>
        <p:spPr>
          <a:xfrm>
            <a:off x="953773" y="467559"/>
            <a:ext cx="5701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DESCONTO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DOC - compulsório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A6CBCDF-BD6B-58E7-031D-26C8BDCDBA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21" y="5388852"/>
            <a:ext cx="2230587" cy="98916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70F145D-E476-EE46-D26C-62DB90554D72}"/>
              </a:ext>
            </a:extLst>
          </p:cNvPr>
          <p:cNvSpPr/>
          <p:nvPr/>
        </p:nvSpPr>
        <p:spPr>
          <a:xfrm>
            <a:off x="4259164" y="4987788"/>
            <a:ext cx="2675036" cy="852609"/>
          </a:xfrm>
          <a:prstGeom prst="rect">
            <a:avLst/>
          </a:prstGeom>
          <a:solidFill>
            <a:srgbClr val="C3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R$ 37,00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 VIDA*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372FAA-CC7B-A4BB-DC0F-8F15106038D0}"/>
              </a:ext>
            </a:extLst>
          </p:cNvPr>
          <p:cNvSpPr txBox="1"/>
          <p:nvPr/>
        </p:nvSpPr>
        <p:spPr>
          <a:xfrm>
            <a:off x="4375923" y="4468606"/>
            <a:ext cx="2558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BONIFICAÇÃO!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A7303C-5DF5-D81F-9A6C-63C4EAFD6168}"/>
              </a:ext>
            </a:extLst>
          </p:cNvPr>
          <p:cNvSpPr txBox="1"/>
          <p:nvPr/>
        </p:nvSpPr>
        <p:spPr>
          <a:xfrm>
            <a:off x="4153558" y="6000335"/>
            <a:ext cx="370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*Mínimo de trinta vidas no mês.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6C276C-07AF-4FA6-1642-9CCCFF229DF8}"/>
              </a:ext>
            </a:extLst>
          </p:cNvPr>
          <p:cNvSpPr txBox="1"/>
          <p:nvPr/>
        </p:nvSpPr>
        <p:spPr>
          <a:xfrm>
            <a:off x="1095973" y="4592204"/>
            <a:ext cx="25582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</a:rPr>
              <a:t>50%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</a:rPr>
              <a:t> de desconto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Century Gothic" panose="020B0502020202020204"/>
              </a:rPr>
              <a:t>na segunda fatura</a:t>
            </a:r>
            <a:endParaRPr kumimoji="0" lang="pt-BR" sz="2400" b="1" i="0" u="none" strike="noStrike" kern="1200" cap="none" spc="0" normalizeH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2" grpId="0"/>
      <p:bldP spid="53" grpId="0" animBg="1"/>
      <p:bldP spid="54" grpId="0"/>
      <p:bldP spid="57" grpId="0" animBg="1"/>
      <p:bldP spid="58" grpId="0"/>
      <p:bldP spid="59" grpId="0"/>
      <p:bldP spid="3" grpId="0" animBg="1"/>
      <p:bldP spid="5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608B29-80BE-4F8F-BECF-5353F3E565E9}"/>
              </a:ext>
            </a:extLst>
          </p:cNvPr>
          <p:cNvSpPr/>
          <p:nvPr/>
        </p:nvSpPr>
        <p:spPr>
          <a:xfrm>
            <a:off x="1154825" y="920621"/>
            <a:ext cx="209993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6AD60A4-C2EB-4D54-BE5A-345F513007D6}"/>
              </a:ext>
            </a:extLst>
          </p:cNvPr>
          <p:cNvSpPr/>
          <p:nvPr/>
        </p:nvSpPr>
        <p:spPr>
          <a:xfrm>
            <a:off x="3645904" y="220996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64DEE5-145D-42BD-B31A-F683F8E946D2}"/>
              </a:ext>
            </a:extLst>
          </p:cNvPr>
          <p:cNvSpPr/>
          <p:nvPr/>
        </p:nvSpPr>
        <p:spPr>
          <a:xfrm>
            <a:off x="5978875" y="2209964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DA04BD-AC04-4EE9-832C-177779D93916}"/>
              </a:ext>
            </a:extLst>
          </p:cNvPr>
          <p:cNvSpPr/>
          <p:nvPr/>
        </p:nvSpPr>
        <p:spPr>
          <a:xfrm>
            <a:off x="8331622" y="2199454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541E28-B24C-4074-B102-BE38FC73E645}"/>
              </a:ext>
            </a:extLst>
          </p:cNvPr>
          <p:cNvSpPr/>
          <p:nvPr/>
        </p:nvSpPr>
        <p:spPr>
          <a:xfrm>
            <a:off x="1403184" y="307155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385D64-1B32-435D-B34F-A2B2B2E9675A}"/>
              </a:ext>
            </a:extLst>
          </p:cNvPr>
          <p:cNvSpPr/>
          <p:nvPr/>
        </p:nvSpPr>
        <p:spPr>
          <a:xfrm>
            <a:off x="1376257" y="4565306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C184A9-031C-45EB-97B0-F18C66A9CE0B}"/>
              </a:ext>
            </a:extLst>
          </p:cNvPr>
          <p:cNvSpPr txBox="1"/>
          <p:nvPr/>
        </p:nvSpPr>
        <p:spPr>
          <a:xfrm>
            <a:off x="3286354" y="295971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24,93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3D0720-B257-471D-814D-460771D19282}"/>
              </a:ext>
            </a:extLst>
          </p:cNvPr>
          <p:cNvSpPr txBox="1"/>
          <p:nvPr/>
        </p:nvSpPr>
        <p:spPr>
          <a:xfrm>
            <a:off x="5734153" y="292035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21,90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38ED35-C615-4885-B80D-FD8B355BF89C}"/>
              </a:ext>
            </a:extLst>
          </p:cNvPr>
          <p:cNvSpPr txBox="1"/>
          <p:nvPr/>
        </p:nvSpPr>
        <p:spPr>
          <a:xfrm>
            <a:off x="8195154" y="288718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16,50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C63C2CF-3495-4206-974E-7EB568E753CB}"/>
              </a:ext>
            </a:extLst>
          </p:cNvPr>
          <p:cNvCxnSpPr>
            <a:cxnSpLocks/>
          </p:cNvCxnSpPr>
          <p:nvPr/>
        </p:nvCxnSpPr>
        <p:spPr>
          <a:xfrm>
            <a:off x="1244009" y="389151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96617F-848F-4AF6-97C1-D649F6725541}"/>
              </a:ext>
            </a:extLst>
          </p:cNvPr>
          <p:cNvSpPr txBox="1"/>
          <p:nvPr/>
        </p:nvSpPr>
        <p:spPr>
          <a:xfrm>
            <a:off x="32995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37,82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7ED062-CC8A-49A5-B34A-15DD25FBE065}"/>
              </a:ext>
            </a:extLst>
          </p:cNvPr>
          <p:cNvSpPr txBox="1"/>
          <p:nvPr/>
        </p:nvSpPr>
        <p:spPr>
          <a:xfrm>
            <a:off x="5760557" y="434214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30,63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DD7062-AA39-4D3D-8780-FBF257FCAF97}"/>
              </a:ext>
            </a:extLst>
          </p:cNvPr>
          <p:cNvSpPr txBox="1"/>
          <p:nvPr/>
        </p:nvSpPr>
        <p:spPr>
          <a:xfrm>
            <a:off x="82083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26,73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907B61B-7959-4239-BB64-A50A145175F0}"/>
              </a:ext>
            </a:extLst>
          </p:cNvPr>
          <p:cNvSpPr/>
          <p:nvPr/>
        </p:nvSpPr>
        <p:spPr>
          <a:xfrm>
            <a:off x="0" y="-1"/>
            <a:ext cx="12192002" cy="6858001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E587C0E-B078-45B6-9804-A8B802AB860E}"/>
              </a:ext>
            </a:extLst>
          </p:cNvPr>
          <p:cNvSpPr/>
          <p:nvPr/>
        </p:nvSpPr>
        <p:spPr>
          <a:xfrm>
            <a:off x="0" y="2525167"/>
            <a:ext cx="12191051" cy="2219210"/>
          </a:xfrm>
          <a:prstGeom prst="rect">
            <a:avLst/>
          </a:prstGeom>
          <a:effectLst>
            <a:outerShdw blurRad="635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6E2A1AE-94BC-4316-8AA1-A9E3D613AEA5}"/>
              </a:ext>
            </a:extLst>
          </p:cNvPr>
          <p:cNvSpPr/>
          <p:nvPr/>
        </p:nvSpPr>
        <p:spPr>
          <a:xfrm>
            <a:off x="8168240" y="3628400"/>
            <a:ext cx="2557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Doc Mei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1B0F6F1-F0A9-44DF-BF92-93CA95643459}"/>
              </a:ext>
            </a:extLst>
          </p:cNvPr>
          <p:cNvSpPr txBox="1"/>
          <p:nvPr/>
        </p:nvSpPr>
        <p:spPr>
          <a:xfrm>
            <a:off x="7960107" y="2957692"/>
            <a:ext cx="244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32,89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E578A4C-B946-4286-8386-2C095CAA2F5C}"/>
              </a:ext>
            </a:extLst>
          </p:cNvPr>
          <p:cNvSpPr/>
          <p:nvPr/>
        </p:nvSpPr>
        <p:spPr>
          <a:xfrm>
            <a:off x="637755" y="3306681"/>
            <a:ext cx="7042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Microempreendedor Individual – MEI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natureza jurídica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213-5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matrícula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CAEPF</a:t>
            </a:r>
          </a:p>
        </p:txBody>
      </p:sp>
    </p:spTree>
    <p:extLst>
      <p:ext uri="{BB962C8B-B14F-4D97-AF65-F5344CB8AC3E}">
        <p14:creationId xmlns:p14="http://schemas.microsoft.com/office/powerpoint/2010/main" val="41662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FDD89-6668-760F-0294-A73154F0A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64B044-85F4-7CFD-77CC-C688E183F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051D46E-1061-98AA-891B-8777CB5C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E6E358-18E3-A09E-F0E1-BC26AA7E1BF7}"/>
              </a:ext>
            </a:extLst>
          </p:cNvPr>
          <p:cNvSpPr txBox="1"/>
          <p:nvPr/>
        </p:nvSpPr>
        <p:spPr>
          <a:xfrm>
            <a:off x="428523" y="673908"/>
            <a:ext cx="5987881" cy="550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</a:t>
            </a: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Doc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White</a:t>
            </a:r>
          </a:p>
        </p:txBody>
      </p:sp>
      <p:pic>
        <p:nvPicPr>
          <p:cNvPr id="8" name="Gráfico 7" descr="Cidade">
            <a:extLst>
              <a:ext uri="{FF2B5EF4-FFF2-40B4-BE49-F238E27FC236}">
                <a16:creationId xmlns:a16="http://schemas.microsoft.com/office/drawing/2014/main" id="{A64A09FD-B6AB-4217-ACC0-11CCA580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46" y="5124923"/>
            <a:ext cx="2116039" cy="211603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1759B4-BD6C-EA56-E2DC-707BDD2A8D88}"/>
              </a:ext>
            </a:extLst>
          </p:cNvPr>
          <p:cNvSpPr/>
          <p:nvPr/>
        </p:nvSpPr>
        <p:spPr>
          <a:xfrm>
            <a:off x="2689349" y="5509032"/>
            <a:ext cx="164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D9E497-5F6C-0562-1489-646837B4854B}"/>
              </a:ext>
            </a:extLst>
          </p:cNvPr>
          <p:cNvSpPr txBox="1"/>
          <p:nvPr/>
        </p:nvSpPr>
        <p:spPr>
          <a:xfrm>
            <a:off x="7206354" y="1796035"/>
            <a:ext cx="44940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Principais Coberturas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Padrão Doc mais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Clareamento</a:t>
            </a:r>
            <a:r>
              <a:rPr kumimoji="0" lang="pt-BR" sz="3200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em gel</a:t>
            </a: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Placa de bruxismo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5A3075-BECA-315D-997F-B0711022BD83}"/>
              </a:ext>
            </a:extLst>
          </p:cNvPr>
          <p:cNvSpPr txBox="1"/>
          <p:nvPr/>
        </p:nvSpPr>
        <p:spPr>
          <a:xfrm>
            <a:off x="7033931" y="4435189"/>
            <a:ext cx="4201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214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</a:t>
            </a:r>
            <a:r>
              <a:rPr lang="pt-BR" sz="2400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36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Extras)</a:t>
            </a:r>
          </a:p>
        </p:txBody>
      </p:sp>
      <p:pic>
        <p:nvPicPr>
          <p:cNvPr id="5" name="Gráfico 4" descr="Seta com giro para a direita">
            <a:extLst>
              <a:ext uri="{FF2B5EF4-FFF2-40B4-BE49-F238E27FC236}">
                <a16:creationId xmlns:a16="http://schemas.microsoft.com/office/drawing/2014/main" id="{7CF7A2D0-EC0C-4F53-F5C5-8D5486F67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49396">
            <a:off x="10768863" y="3537407"/>
            <a:ext cx="1115189" cy="111518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607E1C-1213-B2A5-0D65-D977448798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196FF-4ECC-E404-176A-2774F260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6E1D-9089-12C2-E9B4-86A82484D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6E7095-7CDB-6C3B-ECE7-A0A6DC7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318868-D942-3C41-2FAB-CB73A26CB1B0}"/>
              </a:ext>
            </a:extLst>
          </p:cNvPr>
          <p:cNvSpPr/>
          <p:nvPr/>
        </p:nvSpPr>
        <p:spPr>
          <a:xfrm>
            <a:off x="1154825" y="920621"/>
            <a:ext cx="209993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69338F7-9F83-6EDD-251D-5B312822720F}"/>
              </a:ext>
            </a:extLst>
          </p:cNvPr>
          <p:cNvSpPr/>
          <p:nvPr/>
        </p:nvSpPr>
        <p:spPr>
          <a:xfrm>
            <a:off x="3645904" y="220996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240E8C1-2767-E675-FA16-F4D35774D84B}"/>
              </a:ext>
            </a:extLst>
          </p:cNvPr>
          <p:cNvSpPr/>
          <p:nvPr/>
        </p:nvSpPr>
        <p:spPr>
          <a:xfrm>
            <a:off x="5978875" y="2209964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EA02DBB-ABF1-B4BB-329E-2703AA8A7CF5}"/>
              </a:ext>
            </a:extLst>
          </p:cNvPr>
          <p:cNvSpPr/>
          <p:nvPr/>
        </p:nvSpPr>
        <p:spPr>
          <a:xfrm>
            <a:off x="8331622" y="2199454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683100-DE13-AAE9-6D43-946DDBA528D1}"/>
              </a:ext>
            </a:extLst>
          </p:cNvPr>
          <p:cNvSpPr/>
          <p:nvPr/>
        </p:nvSpPr>
        <p:spPr>
          <a:xfrm>
            <a:off x="1403184" y="307155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CD3387-845F-72FC-E86B-B08312CE987F}"/>
              </a:ext>
            </a:extLst>
          </p:cNvPr>
          <p:cNvSpPr/>
          <p:nvPr/>
        </p:nvSpPr>
        <p:spPr>
          <a:xfrm>
            <a:off x="1377058" y="456224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2A57F9-4B71-2E1D-D913-D1A539E0C0D8}"/>
              </a:ext>
            </a:extLst>
          </p:cNvPr>
          <p:cNvSpPr txBox="1"/>
          <p:nvPr/>
        </p:nvSpPr>
        <p:spPr>
          <a:xfrm>
            <a:off x="3286354" y="295971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7,42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110324-88C7-6D8C-2C27-12BB09A5A022}"/>
              </a:ext>
            </a:extLst>
          </p:cNvPr>
          <p:cNvSpPr txBox="1"/>
          <p:nvPr/>
        </p:nvSpPr>
        <p:spPr>
          <a:xfrm>
            <a:off x="5734153" y="292035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,19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1797C3-4F59-E12A-D8CB-F02275A11445}"/>
              </a:ext>
            </a:extLst>
          </p:cNvPr>
          <p:cNvSpPr txBox="1"/>
          <p:nvPr/>
        </p:nvSpPr>
        <p:spPr>
          <a:xfrm>
            <a:off x="8195154" y="288718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3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8,15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69CD4A6-8193-B3AC-8516-4FEC3A88187A}"/>
              </a:ext>
            </a:extLst>
          </p:cNvPr>
          <p:cNvCxnSpPr>
            <a:cxnSpLocks/>
          </p:cNvCxnSpPr>
          <p:nvPr/>
        </p:nvCxnSpPr>
        <p:spPr>
          <a:xfrm>
            <a:off x="1244009" y="389151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CC296D2-5308-6215-576F-164CE599083D}"/>
              </a:ext>
            </a:extLst>
          </p:cNvPr>
          <p:cNvSpPr txBox="1"/>
          <p:nvPr/>
        </p:nvSpPr>
        <p:spPr>
          <a:xfrm>
            <a:off x="32995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6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1,60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E0F73A-621A-541E-519F-8AF0496474D5}"/>
              </a:ext>
            </a:extLst>
          </p:cNvPr>
          <p:cNvSpPr txBox="1"/>
          <p:nvPr/>
        </p:nvSpPr>
        <p:spPr>
          <a:xfrm>
            <a:off x="5760557" y="434214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5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3,69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C33E9A-2D76-CB7A-2B9E-5D5B89CEAF03}"/>
              </a:ext>
            </a:extLst>
          </p:cNvPr>
          <p:cNvSpPr txBox="1"/>
          <p:nvPr/>
        </p:nvSpPr>
        <p:spPr>
          <a:xfrm>
            <a:off x="82083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9,40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A8621F1-645D-D7CF-AB31-F4DBD9FA0F7B}"/>
              </a:ext>
            </a:extLst>
          </p:cNvPr>
          <p:cNvGrpSpPr/>
          <p:nvPr/>
        </p:nvGrpSpPr>
        <p:grpSpPr>
          <a:xfrm>
            <a:off x="4015884" y="4360890"/>
            <a:ext cx="1247186" cy="661887"/>
            <a:chOff x="4015884" y="4350000"/>
            <a:chExt cx="1247186" cy="661887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F4A20C3A-C81C-CFB7-9EC8-0E38A3EFFEE6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D3C2624-C3BD-CB03-C8A3-50F351892E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D3A910F-3D9A-88FE-709E-679AE139A65A}"/>
              </a:ext>
            </a:extLst>
          </p:cNvPr>
          <p:cNvGrpSpPr/>
          <p:nvPr/>
        </p:nvGrpSpPr>
        <p:grpSpPr>
          <a:xfrm>
            <a:off x="6476885" y="4342150"/>
            <a:ext cx="1247186" cy="661887"/>
            <a:chOff x="4015884" y="4350000"/>
            <a:chExt cx="1247186" cy="661887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278644D0-A871-A12A-5776-4E61717398A7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53A423D-29D1-88D8-19EF-C0B36DC7A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2BF9762-61C2-BACF-FE25-988E929B8C18}"/>
              </a:ext>
            </a:extLst>
          </p:cNvPr>
          <p:cNvGrpSpPr/>
          <p:nvPr/>
        </p:nvGrpSpPr>
        <p:grpSpPr>
          <a:xfrm>
            <a:off x="8968465" y="4347008"/>
            <a:ext cx="1247186" cy="661887"/>
            <a:chOff x="4015884" y="4350000"/>
            <a:chExt cx="1247186" cy="661887"/>
          </a:xfrm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E1D0257E-D0F9-EDC2-9B7D-41B43EBD65CA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382EF66D-8884-393D-11C1-4B463E4CA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B2F84C8-CB62-36FE-395F-61A52464F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20" y="5387203"/>
            <a:ext cx="1402080" cy="6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8E633-F58F-DCF6-1E0E-0A647C5E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2039AA-B766-8D2A-8329-896CAC7A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45AC1B-19A2-3F41-9B78-99AA15130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814239-0201-A071-3667-AC2AA17E8F8D}"/>
              </a:ext>
            </a:extLst>
          </p:cNvPr>
          <p:cNvSpPr/>
          <p:nvPr/>
        </p:nvSpPr>
        <p:spPr>
          <a:xfrm>
            <a:off x="1154825" y="920621"/>
            <a:ext cx="209993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DD140DE-2432-1E53-DCB6-C739AAF0322B}"/>
              </a:ext>
            </a:extLst>
          </p:cNvPr>
          <p:cNvSpPr/>
          <p:nvPr/>
        </p:nvSpPr>
        <p:spPr>
          <a:xfrm>
            <a:off x="3645904" y="220996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a 29 vidas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67E225F-6DEE-C1AA-5F66-4306B717CAF6}"/>
              </a:ext>
            </a:extLst>
          </p:cNvPr>
          <p:cNvSpPr/>
          <p:nvPr/>
        </p:nvSpPr>
        <p:spPr>
          <a:xfrm>
            <a:off x="5978875" y="2209964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a 99 vidas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0B0D436-6F6D-AFB3-2623-A99ACF197057}"/>
              </a:ext>
            </a:extLst>
          </p:cNvPr>
          <p:cNvSpPr/>
          <p:nvPr/>
        </p:nvSpPr>
        <p:spPr>
          <a:xfrm>
            <a:off x="8331622" y="2199454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a 199 vidas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957A82-461F-2C93-4589-415430C6634D}"/>
              </a:ext>
            </a:extLst>
          </p:cNvPr>
          <p:cNvSpPr/>
          <p:nvPr/>
        </p:nvSpPr>
        <p:spPr>
          <a:xfrm>
            <a:off x="1403184" y="307155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Compulsório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64FC540-2F76-222C-86FC-1DD90B9020DC}"/>
              </a:ext>
            </a:extLst>
          </p:cNvPr>
          <p:cNvSpPr/>
          <p:nvPr/>
        </p:nvSpPr>
        <p:spPr>
          <a:xfrm>
            <a:off x="1377058" y="456224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EE1ADA-7075-64A3-CDB0-F18B492B47F3}"/>
              </a:ext>
            </a:extLst>
          </p:cNvPr>
          <p:cNvSpPr txBox="1"/>
          <p:nvPr/>
        </p:nvSpPr>
        <p:spPr>
          <a:xfrm>
            <a:off x="3286354" y="295971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7,42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795CC1-4134-C4E9-3CED-D9C53F398793}"/>
              </a:ext>
            </a:extLst>
          </p:cNvPr>
          <p:cNvSpPr txBox="1"/>
          <p:nvPr/>
        </p:nvSpPr>
        <p:spPr>
          <a:xfrm>
            <a:off x="5734153" y="2920354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,19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0FC78E-CC59-188C-F788-2B34B56EA732}"/>
              </a:ext>
            </a:extLst>
          </p:cNvPr>
          <p:cNvSpPr txBox="1"/>
          <p:nvPr/>
        </p:nvSpPr>
        <p:spPr>
          <a:xfrm>
            <a:off x="8195154" y="288718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3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8,15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E004830-AF82-8919-9AA0-F06CDC6C45F7}"/>
              </a:ext>
            </a:extLst>
          </p:cNvPr>
          <p:cNvCxnSpPr>
            <a:cxnSpLocks/>
          </p:cNvCxnSpPr>
          <p:nvPr/>
        </p:nvCxnSpPr>
        <p:spPr>
          <a:xfrm>
            <a:off x="1244009" y="3891516"/>
            <a:ext cx="966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5BBD40-B467-A42B-8EB1-BD58DFE30A6F}"/>
              </a:ext>
            </a:extLst>
          </p:cNvPr>
          <p:cNvSpPr txBox="1"/>
          <p:nvPr/>
        </p:nvSpPr>
        <p:spPr>
          <a:xfrm>
            <a:off x="32995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6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1,60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007A79-54CC-C9A3-91ED-1B183B03CC40}"/>
              </a:ext>
            </a:extLst>
          </p:cNvPr>
          <p:cNvSpPr txBox="1"/>
          <p:nvPr/>
        </p:nvSpPr>
        <p:spPr>
          <a:xfrm>
            <a:off x="5760557" y="4342149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5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3,69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E87866-93C5-6FCA-B629-1FE6AB92522F}"/>
              </a:ext>
            </a:extLst>
          </p:cNvPr>
          <p:cNvSpPr txBox="1"/>
          <p:nvPr/>
        </p:nvSpPr>
        <p:spPr>
          <a:xfrm>
            <a:off x="8208356" y="4350000"/>
            <a:ext cx="24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36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4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9,40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8E6ECA9-B654-8FB5-71EE-E299BD96A24B}"/>
              </a:ext>
            </a:extLst>
          </p:cNvPr>
          <p:cNvGrpSpPr/>
          <p:nvPr/>
        </p:nvGrpSpPr>
        <p:grpSpPr>
          <a:xfrm>
            <a:off x="4015884" y="4360890"/>
            <a:ext cx="1247186" cy="661887"/>
            <a:chOff x="4015884" y="4350000"/>
            <a:chExt cx="1247186" cy="661887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AD432E67-353D-B0DD-ABAC-B3928AF2374E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58DF95A-9C35-66AE-BA61-2200477A2D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B2B19D2-68F6-C0D2-E6F6-0B3A68D4AA78}"/>
              </a:ext>
            </a:extLst>
          </p:cNvPr>
          <p:cNvGrpSpPr/>
          <p:nvPr/>
        </p:nvGrpSpPr>
        <p:grpSpPr>
          <a:xfrm>
            <a:off x="6476885" y="4342150"/>
            <a:ext cx="1247186" cy="661887"/>
            <a:chOff x="4015884" y="4350000"/>
            <a:chExt cx="1247186" cy="661887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853C42A1-6583-D927-B1FC-2FD8D89A044D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24B6F1D-A50C-67B3-7217-884258932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7BB7323-6C44-2DC6-1F71-35B59E25F224}"/>
              </a:ext>
            </a:extLst>
          </p:cNvPr>
          <p:cNvGrpSpPr/>
          <p:nvPr/>
        </p:nvGrpSpPr>
        <p:grpSpPr>
          <a:xfrm>
            <a:off x="8968465" y="4347008"/>
            <a:ext cx="1247186" cy="661887"/>
            <a:chOff x="4015884" y="4350000"/>
            <a:chExt cx="1247186" cy="661887"/>
          </a:xfrm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F880940B-6E6D-5A28-C2AB-13A14B6D2AD1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84" y="4375514"/>
              <a:ext cx="1233983" cy="5868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2FC26D6-2E97-B1CC-BB30-729BF180F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84" y="4350000"/>
              <a:ext cx="1247186" cy="661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9DC9D93D-4F14-8684-6E08-0B86C6DB9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20" y="5387203"/>
            <a:ext cx="1402080" cy="621589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3856FA38-12D1-C386-C562-96B1A266648C}"/>
              </a:ext>
            </a:extLst>
          </p:cNvPr>
          <p:cNvSpPr/>
          <p:nvPr/>
        </p:nvSpPr>
        <p:spPr>
          <a:xfrm>
            <a:off x="0" y="-1"/>
            <a:ext cx="12192002" cy="6858001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7A5107D-DC51-2934-3983-A87169432CD3}"/>
              </a:ext>
            </a:extLst>
          </p:cNvPr>
          <p:cNvSpPr/>
          <p:nvPr/>
        </p:nvSpPr>
        <p:spPr>
          <a:xfrm>
            <a:off x="0" y="2525167"/>
            <a:ext cx="12191051" cy="2219210"/>
          </a:xfrm>
          <a:prstGeom prst="rect">
            <a:avLst/>
          </a:prstGeom>
          <a:effectLst>
            <a:outerShdw blurRad="635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ACE78AE-E8BC-B020-314D-EC0315CA454D}"/>
              </a:ext>
            </a:extLst>
          </p:cNvPr>
          <p:cNvSpPr/>
          <p:nvPr/>
        </p:nvSpPr>
        <p:spPr>
          <a:xfrm>
            <a:off x="8191937" y="3532202"/>
            <a:ext cx="289061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Padrão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Doc White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73BCB31-CF36-7D0A-BAC7-E913F65832FA}"/>
              </a:ext>
            </a:extLst>
          </p:cNvPr>
          <p:cNvSpPr txBox="1"/>
          <p:nvPr/>
        </p:nvSpPr>
        <p:spPr>
          <a:xfrm>
            <a:off x="8234126" y="2868097"/>
            <a:ext cx="244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</a:t>
            </a:r>
            <a:r>
              <a:rPr lang="pt-BR" sz="44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55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,60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3F33B7B-B287-E0BF-E68D-8C6C4723F605}"/>
              </a:ext>
            </a:extLst>
          </p:cNvPr>
          <p:cNvSpPr/>
          <p:nvPr/>
        </p:nvSpPr>
        <p:spPr>
          <a:xfrm>
            <a:off x="637755" y="3306681"/>
            <a:ext cx="70423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Microempreendedor Individual – MEI</a:t>
            </a:r>
          </a:p>
        </p:txBody>
      </p:sp>
    </p:spTree>
    <p:extLst>
      <p:ext uri="{BB962C8B-B14F-4D97-AF65-F5344CB8AC3E}">
        <p14:creationId xmlns:p14="http://schemas.microsoft.com/office/powerpoint/2010/main" val="41172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3CFE8F-BB6F-4640-8BDC-B9B17FFCC176}"/>
              </a:ext>
            </a:extLst>
          </p:cNvPr>
          <p:cNvSpPr txBox="1"/>
          <p:nvPr/>
        </p:nvSpPr>
        <p:spPr>
          <a:xfrm>
            <a:off x="552104" y="810664"/>
            <a:ext cx="5037040" cy="508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Premium Top</a:t>
            </a:r>
          </a:p>
        </p:txBody>
      </p:sp>
      <p:pic>
        <p:nvPicPr>
          <p:cNvPr id="8" name="Gráfico 7" descr="Cidade">
            <a:extLst>
              <a:ext uri="{FF2B5EF4-FFF2-40B4-BE49-F238E27FC236}">
                <a16:creationId xmlns:a16="http://schemas.microsoft.com/office/drawing/2014/main" id="{39D26B9C-739A-45AE-ACDD-55951DC1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46" y="5124923"/>
            <a:ext cx="2116039" cy="21160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F388F3-B41D-4801-87F8-248E09BDD5D3}"/>
              </a:ext>
            </a:extLst>
          </p:cNvPr>
          <p:cNvSpPr txBox="1"/>
          <p:nvPr/>
        </p:nvSpPr>
        <p:spPr>
          <a:xfrm>
            <a:off x="7033931" y="1674673"/>
            <a:ext cx="4748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Principais Coberturas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mesmas do Padrão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mais eventos 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Próteses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Ortodontia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9517E3-7B8B-4903-944B-12E9FE1DDF7D}"/>
              </a:ext>
            </a:extLst>
          </p:cNvPr>
          <p:cNvSpPr txBox="1"/>
          <p:nvPr/>
        </p:nvSpPr>
        <p:spPr>
          <a:xfrm>
            <a:off x="7033931" y="4435189"/>
            <a:ext cx="4201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E5C243">
                    <a:lumMod val="20000"/>
                    <a:lumOff val="80000"/>
                  </a:srgbClr>
                </a:solidFill>
                <a:latin typeface="Century Gothic" panose="020B0502020202020204"/>
              </a:rPr>
              <a:t>300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PROCEDIMENTOS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5C243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(Rol + 118 Extras)</a:t>
            </a:r>
          </a:p>
        </p:txBody>
      </p:sp>
      <p:pic>
        <p:nvPicPr>
          <p:cNvPr id="23" name="Gráfico 22" descr="Seta com giro para a direita">
            <a:extLst>
              <a:ext uri="{FF2B5EF4-FFF2-40B4-BE49-F238E27FC236}">
                <a16:creationId xmlns:a16="http://schemas.microsoft.com/office/drawing/2014/main" id="{82B1F79D-D736-4130-AFF8-7103CC9F9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49396">
            <a:off x="10768863" y="3537407"/>
            <a:ext cx="1115189" cy="111518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C932CDF-24F8-4DA7-BDC2-B6B48AC35407}"/>
              </a:ext>
            </a:extLst>
          </p:cNvPr>
          <p:cNvSpPr/>
          <p:nvPr/>
        </p:nvSpPr>
        <p:spPr>
          <a:xfrm>
            <a:off x="2689349" y="5509032"/>
            <a:ext cx="164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199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DC96FDC-44CF-33CE-F999-BC2E01BE46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85011"/>
            <a:ext cx="1920240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1583</Words>
  <Application>Microsoft Office PowerPoint</Application>
  <PresentationFormat>Widescreen</PresentationFormat>
  <Paragraphs>638</Paragraphs>
  <Slides>41</Slides>
  <Notes>0</Notes>
  <HiddenSlides>8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1" baseType="lpstr">
      <vt:lpstr>Arial</vt:lpstr>
      <vt:lpstr>Arial Nova Cond Light</vt:lpstr>
      <vt:lpstr>Arial Rounded MT Bold</vt:lpstr>
      <vt:lpstr>Bradesco Sans Medium</vt:lpstr>
      <vt:lpstr>Calibri</vt:lpstr>
      <vt:lpstr>Century Gothic</vt:lpstr>
      <vt:lpstr>Franklin Gothic Demi</vt:lpstr>
      <vt:lpstr>Wingdings</vt:lpstr>
      <vt:lpstr>Wingdings 2</vt:lpstr>
      <vt:lpstr>Citável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CAMPANHA SPG </vt:lpstr>
      <vt:lpstr>CAMPANHA SPG </vt:lpstr>
      <vt:lpstr>CAMPANHA SPG </vt:lpstr>
      <vt:lpstr>CAMPANHA SPG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CAMPANHA </vt:lpstr>
      <vt:lpstr>Apresentação do PowerPoint</vt:lpstr>
      <vt:lpstr>CAMPANHA SPG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Lívia Muniz Santos</dc:creator>
  <cp:lastModifiedBy>Lívia Muniz Santos</cp:lastModifiedBy>
  <cp:revision>13</cp:revision>
  <dcterms:created xsi:type="dcterms:W3CDTF">2025-02-10T11:21:35Z</dcterms:created>
  <dcterms:modified xsi:type="dcterms:W3CDTF">2025-10-09T13:21:24Z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444c4c-8bf2-41f2-9034-db3445275fd9_Enabled">
    <vt:lpwstr>true</vt:lpwstr>
  </property>
  <property fmtid="{D5CDD505-2E9C-101B-9397-08002B2CF9AE}" pid="3" name="MSIP_Label_92444c4c-8bf2-41f2-9034-db3445275fd9_SetDate">
    <vt:lpwstr>2025-02-10T11:56:55Z</vt:lpwstr>
  </property>
  <property fmtid="{D5CDD505-2E9C-101B-9397-08002B2CF9AE}" pid="4" name="MSIP_Label_92444c4c-8bf2-41f2-9034-db3445275fd9_Method">
    <vt:lpwstr>Standard</vt:lpwstr>
  </property>
  <property fmtid="{D5CDD505-2E9C-101B-9397-08002B2CF9AE}" pid="5" name="MSIP_Label_92444c4c-8bf2-41f2-9034-db3445275fd9_Name">
    <vt:lpwstr>Public</vt:lpwstr>
  </property>
  <property fmtid="{D5CDD505-2E9C-101B-9397-08002B2CF9AE}" pid="6" name="MSIP_Label_92444c4c-8bf2-41f2-9034-db3445275fd9_SiteId">
    <vt:lpwstr>8a4791e4-1c14-4feb-b017-c020d95331dd</vt:lpwstr>
  </property>
  <property fmtid="{D5CDD505-2E9C-101B-9397-08002B2CF9AE}" pid="7" name="MSIP_Label_92444c4c-8bf2-41f2-9034-db3445275fd9_ActionId">
    <vt:lpwstr>698ffc1f-a24c-4438-b777-b454dc9ef047</vt:lpwstr>
  </property>
  <property fmtid="{D5CDD505-2E9C-101B-9397-08002B2CF9AE}" pid="8" name="MSIP_Label_92444c4c-8bf2-41f2-9034-db3445275fd9_ContentBits">
    <vt:lpwstr>0</vt:lpwstr>
  </property>
  <property fmtid="{D5CDD505-2E9C-101B-9397-08002B2CF9AE}" pid="9" name="MSIP_Label_92444c4c-8bf2-41f2-9034-db3445275fd9_Tag">
    <vt:lpwstr>10, 3, 0, 1</vt:lpwstr>
  </property>
</Properties>
</file>