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83" r:id="rId6"/>
    <p:sldId id="259" r:id="rId7"/>
    <p:sldId id="260" r:id="rId8"/>
    <p:sldId id="284" r:id="rId9"/>
    <p:sldId id="285" r:id="rId10"/>
    <p:sldId id="261" r:id="rId11"/>
    <p:sldId id="286" r:id="rId12"/>
    <p:sldId id="287" r:id="rId13"/>
    <p:sldId id="288" r:id="rId14"/>
    <p:sldId id="263" r:id="rId15"/>
    <p:sldId id="264" r:id="rId16"/>
    <p:sldId id="265" r:id="rId17"/>
    <p:sldId id="266" r:id="rId18"/>
    <p:sldId id="289" r:id="rId19"/>
    <p:sldId id="290" r:id="rId20"/>
    <p:sldId id="291" r:id="rId21"/>
    <p:sldId id="292" r:id="rId22"/>
    <p:sldId id="268" r:id="rId23"/>
    <p:sldId id="270" r:id="rId24"/>
    <p:sldId id="269" r:id="rId25"/>
    <p:sldId id="271" r:id="rId26"/>
    <p:sldId id="272" r:id="rId27"/>
    <p:sldId id="273" r:id="rId28"/>
    <p:sldId id="274" r:id="rId29"/>
    <p:sldId id="293" r:id="rId30"/>
    <p:sldId id="281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elho" userId="4f8759fd-7747-4a37-843d-542993b14abf" providerId="ADAL" clId="{16E129F6-2A1A-4D9F-B4D6-FCA31C44B071}"/>
    <pc:docChg chg="mod modMainMaster">
      <pc:chgData name="Claudia Coelho" userId="4f8759fd-7747-4a37-843d-542993b14abf" providerId="ADAL" clId="{16E129F6-2A1A-4D9F-B4D6-FCA31C44B071}" dt="2025-09-02T10:42:31.901" v="1" actId="33475"/>
      <pc:docMkLst>
        <pc:docMk/>
      </pc:docMkLst>
      <pc:sldMasterChg chg="addSp mod">
        <pc:chgData name="Claudia Coelho" userId="4f8759fd-7747-4a37-843d-542993b14abf" providerId="ADAL" clId="{16E129F6-2A1A-4D9F-B4D6-FCA31C44B071}" dt="2025-09-02T10:42:31.901" v="0" actId="33475"/>
        <pc:sldMasterMkLst>
          <pc:docMk/>
          <pc:sldMasterMk cId="2964572863" sldId="2147483648"/>
        </pc:sldMasterMkLst>
        <pc:spChg chg="add">
          <ac:chgData name="Claudia Coelho" userId="4f8759fd-7747-4a37-843d-542993b14abf" providerId="ADAL" clId="{16E129F6-2A1A-4D9F-B4D6-FCA31C44B071}" dt="2025-09-02T10:42:31.901" v="0" actId="33475"/>
          <ac:spMkLst>
            <pc:docMk/>
            <pc:sldMasterMk cId="2964572863" sldId="2147483648"/>
            <ac:spMk id="8" creationId="{0E507514-08EF-00B0-372D-D1CD106D3DC1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5B6E2-7DAD-4BD4-BF57-836A92F38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81A892-372C-4349-AC1F-969408AB3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072B63-471F-4878-92E5-9259C0355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C851-0F3E-4332-812F-540457A6CD30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E3D53E-1C98-462A-A91A-C62994B8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B47034-FC55-4262-867D-6E6F5C18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948C-3796-4383-B1C3-F6518E224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64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4CBB6-738B-437C-B4D6-CA4557F8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7BAA5A-D738-4697-9465-5868E582C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C51F0-A8E6-4750-B7E8-DBE4AB214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C851-0F3E-4332-812F-540457A6CD30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BC5A39-75E3-4240-849D-1E2738E6C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5D34AF-56A5-4921-B7BB-6EB47054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948C-3796-4383-B1C3-F6518E224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09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ADB5BE-C241-4CE0-B71A-4DA2B07D0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FA4889-FB6C-455D-A35F-C4D7E872F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FEC058-9F31-4759-82CE-C0ACBCDAF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C851-0F3E-4332-812F-540457A6CD30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10B001-B652-4FA8-AB6C-54318194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CCA8F3-6F9C-46A9-A185-B7F39A8C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948C-3796-4383-B1C3-F6518E224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65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2FD4B-402B-4496-AEF7-B4E48241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FE8C9C-6E30-4E34-99DE-926F842B7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357747-F9F4-46E1-8B0C-556219DC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C851-0F3E-4332-812F-540457A6CD30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1E30BA-8C3C-4A39-8111-967228164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4A005A-1777-4C61-A80D-46A62121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948C-3796-4383-B1C3-F6518E224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69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68ED7-DA57-43A2-BF07-714379AFB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D2DE13-2D0E-441B-87F0-985656BAE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996AAB-19C2-4F77-B3F6-B00A72A3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C851-0F3E-4332-812F-540457A6CD30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44778B-3DC3-4387-B2CA-DBB71AFF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D94210-FC3F-4D7B-84B1-FD1B78C8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948C-3796-4383-B1C3-F6518E224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68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00BF4-8852-48FA-96F9-2DBF3E9F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1CC8E8-88E2-44C5-A007-602FF3BB6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9C2237-9587-4F23-87BE-68BA8FE2C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5D72E5-E1D4-4935-9CD3-9993DF21E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C851-0F3E-4332-812F-540457A6CD30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0A02AF-476E-47E1-8EE4-1F926590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4BD6E8-6F08-4959-8C99-7AE09B91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948C-3796-4383-B1C3-F6518E224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8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9D6A9-40A4-4143-9E7D-AD3D4340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8FCBD2-DC5A-4FC6-BB6C-2B40E35D1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AC225C-DF6A-4965-BEA6-9900D99F5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9BFFD91-1EF5-49B5-8CB5-E934CAB40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79486A6-5AE7-417F-9FA7-C51AC597B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DC28147-DCFF-49F4-B382-57BDBED0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C851-0F3E-4332-812F-540457A6CD30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A44DF11-E202-4056-A684-E0BEEB8D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150D98-0480-424E-8E8F-8B39B1AB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948C-3796-4383-B1C3-F6518E224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89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FC6EF-D2F4-47FD-BA46-E7F6DC87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6D1559D-D233-42B9-921B-F12B73BC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C851-0F3E-4332-812F-540457A6CD30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63C49B9-766B-49D7-B529-7EFF21E6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7EF6D6-6FD5-466F-967E-4B900D0E1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948C-3796-4383-B1C3-F6518E224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8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1B5472D-F011-4405-B2E2-D065B2AD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C851-0F3E-4332-812F-540457A6CD30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16E4DB9-93E8-44F8-8652-3B3E43E5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A68DBE-6565-4F0D-BDCF-82F2D050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948C-3796-4383-B1C3-F6518E224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49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C98EF-262F-4959-9462-395DE1BA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C49D8A-7E10-45F1-9198-C9125A084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AAF714-AB2A-4232-975A-2688D08A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576D51-8072-4524-BC2D-3FCC3F60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C851-0F3E-4332-812F-540457A6CD30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36FB48-2C7B-4D4D-B946-21D9D7E36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52452D-2937-4EA5-85E2-056D3DCC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948C-3796-4383-B1C3-F6518E224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28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075B4-6C4D-441A-A073-5B6274DE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6BDD186-DAD3-49AC-8B62-6A3FEBB41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EBCA25-DD49-40C6-945B-45D6A72EF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26F609-7973-487D-835D-0E955A2D7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C851-0F3E-4332-812F-540457A6CD30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B06D40-D594-4978-9D70-85F5ADF1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168D99-5C42-4EB9-A5E1-8A35DD68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5948C-3796-4383-B1C3-F6518E2248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90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FDA3CF6-C79E-4AF3-AA26-A6E1D024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0E20A1-8446-4395-BF71-811862C98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7EE296-8D42-4713-819C-962A8D2DD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C851-0F3E-4332-812F-540457A6CD30}" type="datetimeFigureOut">
              <a:rPr lang="pt-BR" smtClean="0"/>
              <a:t>02/09/2025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012133-950E-4626-BB13-1E131FAA9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16CBC6-A294-4BE8-8C22-1F4845821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948C-3796-4383-B1C3-F6518E2248B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507514-08EF-00B0-372D-D1CD106D3DC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36337" y="6642100"/>
            <a:ext cx="1747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Conteúdo Interno - Grupo Allcare</a:t>
            </a:r>
          </a:p>
        </p:txBody>
      </p:sp>
    </p:spTree>
    <p:extLst>
      <p:ext uri="{BB962C8B-B14F-4D97-AF65-F5344CB8AC3E}">
        <p14:creationId xmlns:p14="http://schemas.microsoft.com/office/powerpoint/2010/main" val="296457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9008973-65FB-40C1-893A-A58712593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E1D3C1-38D7-4EC6-B9E1-27280645D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999067"/>
            <a:ext cx="6465757" cy="4856480"/>
          </a:xfrm>
        </p:spPr>
        <p:txBody>
          <a:bodyPr anchor="ctr">
            <a:normAutofit/>
          </a:bodyPr>
          <a:lstStyle/>
          <a:p>
            <a:pPr algn="l"/>
            <a:r>
              <a:rPr lang="pt-BR" sz="6600" dirty="0">
                <a:solidFill>
                  <a:schemeClr val="bg2"/>
                </a:solidFill>
              </a:rPr>
              <a:t>Venda Beneficiário</a:t>
            </a:r>
            <a:br>
              <a:rPr lang="pt-BR" sz="6600" dirty="0">
                <a:solidFill>
                  <a:schemeClr val="bg2"/>
                </a:solidFill>
              </a:rPr>
            </a:br>
            <a:r>
              <a:rPr lang="pt-BR" sz="6600" dirty="0">
                <a:solidFill>
                  <a:schemeClr val="bg2"/>
                </a:solidFill>
              </a:rPr>
              <a:t>PME Boletado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58829B-C7EF-4D51-94DF-A8B1A80C2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0605" y="1"/>
            <a:ext cx="268139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90A6D10-3F68-4EAB-9085-93C36B5FC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4507" y="767714"/>
            <a:ext cx="3860055" cy="53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67B711-4C36-4BA5-9B2A-06C5C6F1E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0073" y="1002453"/>
            <a:ext cx="3392353" cy="4856480"/>
          </a:xfrm>
        </p:spPr>
        <p:txBody>
          <a:bodyPr anchor="ctr">
            <a:normAutofit/>
          </a:bodyPr>
          <a:lstStyle/>
          <a:p>
            <a:r>
              <a:rPr lang="pt-BR" sz="2800" dirty="0">
                <a:solidFill>
                  <a:srgbClr val="FFFFFF"/>
                </a:solidFill>
                <a:latin typeface="+mj-lt"/>
              </a:rPr>
              <a:t>Como realizar a venda de um beneficiário PME BOLETADO, no sistema de</a:t>
            </a:r>
          </a:p>
          <a:p>
            <a:r>
              <a:rPr lang="pt-BR" sz="2800" dirty="0">
                <a:solidFill>
                  <a:srgbClr val="FFFFFF"/>
                </a:solidFill>
                <a:latin typeface="+mj-lt"/>
              </a:rPr>
              <a:t> Vendas Online </a:t>
            </a:r>
            <a:r>
              <a:rPr lang="pt-BR" sz="2800" dirty="0" err="1">
                <a:solidFill>
                  <a:srgbClr val="FFFFFF"/>
                </a:solidFill>
                <a:latin typeface="+mj-lt"/>
              </a:rPr>
              <a:t>AllCare</a:t>
            </a:r>
            <a:r>
              <a:rPr lang="pt-BR" sz="2800" dirty="0">
                <a:solidFill>
                  <a:srgbClr val="FFFFFF"/>
                </a:solidFill>
                <a:latin typeface="+mj-lt"/>
              </a:rPr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38C6B01-5C30-47AE-94D3-B54B34D68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761488"/>
            <a:ext cx="242107" cy="1340860"/>
            <a:chOff x="56167" y="2761488"/>
            <a:chExt cx="242107" cy="1340860"/>
          </a:xfrm>
        </p:grpSpPr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8C957847-7C0E-48CD-A0C7-E8F76FCB0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59">
              <a:extLst>
                <a:ext uri="{FF2B5EF4-FFF2-40B4-BE49-F238E27FC236}">
                  <a16:creationId xmlns:a16="http://schemas.microsoft.com/office/drawing/2014/main" id="{750A171B-FE02-4328-8218-84B8A73D2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2">
              <a:extLst>
                <a:ext uri="{FF2B5EF4-FFF2-40B4-BE49-F238E27FC236}">
                  <a16:creationId xmlns:a16="http://schemas.microsoft.com/office/drawing/2014/main" id="{D250ED76-8AAB-4BA3-8FB9-7D9DAD1EF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90E9A077-3D43-42CE-A80F-4D77A9640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13B87A5D-9EA1-4543-A4CB-0E744C224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95211382-25DA-4D78-8A2A-65BF812E1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DB854E96-4BF7-41B7-98ED-218896E4B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37D8D120-EF4A-4300-A248-1F0A6EF04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2">
              <a:extLst>
                <a:ext uri="{FF2B5EF4-FFF2-40B4-BE49-F238E27FC236}">
                  <a16:creationId xmlns:a16="http://schemas.microsoft.com/office/drawing/2014/main" id="{AC2782E1-E97A-4860-805A-381C628EF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DA923931-3C79-451C-B0DD-D8C5C9B12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96552411-1484-4559-9B19-D82BA727F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96625486-87AB-40D0-B29C-F061F36B0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2">
              <a:extLst>
                <a:ext uri="{FF2B5EF4-FFF2-40B4-BE49-F238E27FC236}">
                  <a16:creationId xmlns:a16="http://schemas.microsoft.com/office/drawing/2014/main" id="{5CF69521-6B14-449B-AFAD-5246F7BBF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FCCB1E40-AD9F-4FDE-9794-BA67A8F09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2">
              <a:extLst>
                <a:ext uri="{FF2B5EF4-FFF2-40B4-BE49-F238E27FC236}">
                  <a16:creationId xmlns:a16="http://schemas.microsoft.com/office/drawing/2014/main" id="{072A675B-C9E6-4B87-B488-FB7450C0A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07438C80-8A3A-4E13-838D-B676C615B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2">
              <a:extLst>
                <a:ext uri="{FF2B5EF4-FFF2-40B4-BE49-F238E27FC236}">
                  <a16:creationId xmlns:a16="http://schemas.microsoft.com/office/drawing/2014/main" id="{03A1462E-5653-41AA-9086-553DD10C1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C5D0C27E-61AE-48DC-95B4-5FEBCE413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2">
              <a:extLst>
                <a:ext uri="{FF2B5EF4-FFF2-40B4-BE49-F238E27FC236}">
                  <a16:creationId xmlns:a16="http://schemas.microsoft.com/office/drawing/2014/main" id="{AE1C1E45-C712-4F12-B421-9DBD634FCE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59">
              <a:extLst>
                <a:ext uri="{FF2B5EF4-FFF2-40B4-BE49-F238E27FC236}">
                  <a16:creationId xmlns:a16="http://schemas.microsoft.com/office/drawing/2014/main" id="{6537F337-22CC-46D3-8A70-335E1E44E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6A0663F1-A871-45A5-8A19-2610DC38A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12" y="646494"/>
            <a:ext cx="9048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08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2362CA5-F0CE-44A0-BA44-221C5398F14E}"/>
              </a:ext>
            </a:extLst>
          </p:cNvPr>
          <p:cNvSpPr txBox="1"/>
          <p:nvPr/>
        </p:nvSpPr>
        <p:spPr>
          <a:xfrm>
            <a:off x="251569" y="388845"/>
            <a:ext cx="694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Ao preencher o CEP do beneficiário, clique na “Lupa” ao lado do campo: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474A17-FA9E-4D8D-89FE-0D804D20F824}"/>
              </a:ext>
            </a:extLst>
          </p:cNvPr>
          <p:cNvSpPr txBox="1"/>
          <p:nvPr/>
        </p:nvSpPr>
        <p:spPr>
          <a:xfrm>
            <a:off x="8741676" y="1047247"/>
            <a:ext cx="2916780" cy="146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ATENÇÃO: O CEP informado deve pertencer ao município informado na tela anterior, o mesmo município preenchido na tela!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ED47A68-82E5-45BA-8D20-1A0BB9BF65F6}"/>
              </a:ext>
            </a:extLst>
          </p:cNvPr>
          <p:cNvSpPr txBox="1"/>
          <p:nvPr/>
        </p:nvSpPr>
        <p:spPr>
          <a:xfrm>
            <a:off x="251569" y="2967517"/>
            <a:ext cx="842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Ao clicar na lupa, as informações sobre o endereço serão automaticamente preenchidas: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78C95E4-CCF0-4E97-8168-6D7F32EEBD28}"/>
              </a:ext>
            </a:extLst>
          </p:cNvPr>
          <p:cNvSpPr txBox="1"/>
          <p:nvPr/>
        </p:nvSpPr>
        <p:spPr>
          <a:xfrm>
            <a:off x="251569" y="4969880"/>
            <a:ext cx="599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Preencha o número do endereço e o complemento, se houver.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2DCF766-A3A6-4E3D-957D-0C021E2F9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9" y="993673"/>
            <a:ext cx="8129362" cy="1609366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E9575A26-151E-4DE4-8503-3C9180A0C3CF}"/>
              </a:ext>
            </a:extLst>
          </p:cNvPr>
          <p:cNvSpPr/>
          <p:nvPr/>
        </p:nvSpPr>
        <p:spPr>
          <a:xfrm rot="10800000">
            <a:off x="2048610" y="1112981"/>
            <a:ext cx="1894901" cy="9777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95CA3F33-1F7E-4395-9742-DD3CD077F737}"/>
              </a:ext>
            </a:extLst>
          </p:cNvPr>
          <p:cNvSpPr/>
          <p:nvPr/>
        </p:nvSpPr>
        <p:spPr>
          <a:xfrm rot="10800000">
            <a:off x="2048610" y="1759902"/>
            <a:ext cx="1894899" cy="9777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B7D072C-B736-4C89-8F27-59DEC1586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9" y="3504833"/>
            <a:ext cx="8129362" cy="1297063"/>
          </a:xfrm>
          <a:prstGeom prst="rect">
            <a:avLst/>
          </a:prstGeom>
        </p:spPr>
      </p:pic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97164BA0-1008-400A-BE54-77B099E83CA4}"/>
              </a:ext>
            </a:extLst>
          </p:cNvPr>
          <p:cNvSpPr/>
          <p:nvPr/>
        </p:nvSpPr>
        <p:spPr>
          <a:xfrm rot="10800000">
            <a:off x="3149053" y="3593813"/>
            <a:ext cx="1894899" cy="1193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4B12896-3C14-41FB-A31D-FB9D89907B85}"/>
              </a:ext>
            </a:extLst>
          </p:cNvPr>
          <p:cNvSpPr txBox="1"/>
          <p:nvPr/>
        </p:nvSpPr>
        <p:spPr>
          <a:xfrm>
            <a:off x="251569" y="5322530"/>
            <a:ext cx="671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Após todos os campos serem preenchidos clique no botão “Próximo”: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80D9C40-0A8D-46EC-A16A-A52C19FDE4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674" r="133"/>
          <a:stretch/>
        </p:blipFill>
        <p:spPr>
          <a:xfrm>
            <a:off x="303749" y="5791723"/>
            <a:ext cx="8129362" cy="677432"/>
          </a:xfrm>
          <a:prstGeom prst="rect">
            <a:avLst/>
          </a:prstGeom>
        </p:spPr>
      </p:pic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C8C92724-A6D8-426F-8E81-A983B11FC948}"/>
              </a:ext>
            </a:extLst>
          </p:cNvPr>
          <p:cNvSpPr/>
          <p:nvPr/>
        </p:nvSpPr>
        <p:spPr>
          <a:xfrm>
            <a:off x="4720500" y="6212496"/>
            <a:ext cx="1894899" cy="9777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24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FB1652B-56E4-4868-B949-1DB7A3339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61" y="630128"/>
            <a:ext cx="7512344" cy="263007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F93F1A6-EB59-4391-9B52-6EBFAF058C07}"/>
              </a:ext>
            </a:extLst>
          </p:cNvPr>
          <p:cNvSpPr txBox="1"/>
          <p:nvPr/>
        </p:nvSpPr>
        <p:spPr>
          <a:xfrm>
            <a:off x="196261" y="176398"/>
            <a:ext cx="1184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Após clicar em “Próximo”, o sistema te direcionará para a tela de cadastro de dependentes e escolha da forma de pagamento.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95E4FB5-02D8-46FF-B974-4E73DE802E7F}"/>
              </a:ext>
            </a:extLst>
          </p:cNvPr>
          <p:cNvSpPr txBox="1"/>
          <p:nvPr/>
        </p:nvSpPr>
        <p:spPr>
          <a:xfrm>
            <a:off x="95693" y="3429000"/>
            <a:ext cx="11546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Para adicionar dependentes clique no botão “Adicionar dependentes” (Apontado na imagem acima);</a:t>
            </a:r>
          </a:p>
          <a:p>
            <a:r>
              <a:rPr lang="pt-BR" dirty="0">
                <a:solidFill>
                  <a:schemeClr val="bg2"/>
                </a:solidFill>
              </a:rPr>
              <a:t>Preencha as informações referente ao beneficiário dependente;</a:t>
            </a:r>
          </a:p>
          <a:p>
            <a:r>
              <a:rPr lang="pt-BR" dirty="0">
                <a:solidFill>
                  <a:schemeClr val="bg2"/>
                </a:solidFill>
              </a:rPr>
              <a:t>Clique no botão “Gravar”.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C37AE6D5-7004-4F88-8BCA-429EC1D51510}"/>
              </a:ext>
            </a:extLst>
          </p:cNvPr>
          <p:cNvSpPr/>
          <p:nvPr/>
        </p:nvSpPr>
        <p:spPr>
          <a:xfrm>
            <a:off x="3455226" y="1816629"/>
            <a:ext cx="1894899" cy="9777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4C1D3A4-06D3-454B-820A-E89B9B458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61" y="4446705"/>
            <a:ext cx="7512344" cy="2106194"/>
          </a:xfrm>
          <a:prstGeom prst="rect">
            <a:avLst/>
          </a:prstGeom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BCD8CB0A-08FF-467D-AD6A-2EABF05DEA03}"/>
              </a:ext>
            </a:extLst>
          </p:cNvPr>
          <p:cNvSpPr/>
          <p:nvPr/>
        </p:nvSpPr>
        <p:spPr>
          <a:xfrm rot="10800000">
            <a:off x="1194035" y="6230641"/>
            <a:ext cx="1894899" cy="9777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75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AB6C86F-B0B0-415B-96FF-D54DB8AB0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51" y="1382817"/>
            <a:ext cx="9439275" cy="3810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421F929-67E3-4EEC-9337-2CCF28C0B70A}"/>
              </a:ext>
            </a:extLst>
          </p:cNvPr>
          <p:cNvSpPr txBox="1"/>
          <p:nvPr/>
        </p:nvSpPr>
        <p:spPr>
          <a:xfrm>
            <a:off x="278651" y="329609"/>
            <a:ext cx="10219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Para editar os dados do dependente preenchido, clique no botão “Preencher Dados”;</a:t>
            </a:r>
          </a:p>
          <a:p>
            <a:r>
              <a:rPr lang="pt-BR" dirty="0">
                <a:solidFill>
                  <a:schemeClr val="bg2"/>
                </a:solidFill>
              </a:rPr>
              <a:t>Para excluir o dependente clique no botão “Excluir”;</a:t>
            </a:r>
          </a:p>
          <a:p>
            <a:r>
              <a:rPr lang="pt-BR" dirty="0">
                <a:solidFill>
                  <a:schemeClr val="bg2"/>
                </a:solidFill>
              </a:rPr>
              <a:t>Para adicionar mais um dependente, clique no botão “Adicionar dependentes” e repita o processo anterior.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CDF2555D-F2AF-47C7-A178-F8A0952F1A14}"/>
              </a:ext>
            </a:extLst>
          </p:cNvPr>
          <p:cNvSpPr/>
          <p:nvPr/>
        </p:nvSpPr>
        <p:spPr>
          <a:xfrm>
            <a:off x="6698156" y="2911782"/>
            <a:ext cx="787165" cy="457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052F61A5-4407-476C-93BC-9C72AF53ABBD}"/>
              </a:ext>
            </a:extLst>
          </p:cNvPr>
          <p:cNvSpPr/>
          <p:nvPr/>
        </p:nvSpPr>
        <p:spPr>
          <a:xfrm>
            <a:off x="6096000" y="3429000"/>
            <a:ext cx="787165" cy="457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DCE82E4C-1FAB-4FA6-A62F-57EFAEBFB9B6}"/>
              </a:ext>
            </a:extLst>
          </p:cNvPr>
          <p:cNvSpPr/>
          <p:nvPr/>
        </p:nvSpPr>
        <p:spPr>
          <a:xfrm rot="10800000">
            <a:off x="9402371" y="2888922"/>
            <a:ext cx="787165" cy="457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882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D459FE-F964-4377-AC94-62C968F6C123}"/>
              </a:ext>
            </a:extLst>
          </p:cNvPr>
          <p:cNvSpPr txBox="1"/>
          <p:nvPr/>
        </p:nvSpPr>
        <p:spPr>
          <a:xfrm>
            <a:off x="138223" y="478465"/>
            <a:ext cx="706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Com os dados do depende preenchidos, preencha a forma de pagamento: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D3F022D-A6FA-4464-BE3B-8951D886C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05"/>
          <a:stretch/>
        </p:blipFill>
        <p:spPr>
          <a:xfrm>
            <a:off x="236125" y="928171"/>
            <a:ext cx="9382125" cy="1592558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CF717CB6-BD76-4804-BDB2-571DA2E591DE}"/>
              </a:ext>
            </a:extLst>
          </p:cNvPr>
          <p:cNvSpPr/>
          <p:nvPr/>
        </p:nvSpPr>
        <p:spPr>
          <a:xfrm rot="10800000">
            <a:off x="4131338" y="1390421"/>
            <a:ext cx="1591695" cy="10787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D1B8525-BFDE-478A-A929-2607CA49F2EF}"/>
              </a:ext>
            </a:extLst>
          </p:cNvPr>
          <p:cNvSpPr txBox="1"/>
          <p:nvPr/>
        </p:nvSpPr>
        <p:spPr>
          <a:xfrm>
            <a:off x="163234" y="2678497"/>
            <a:ext cx="8830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Se a forma de pagamento for “Boleto”, selecione e clique no botão “Próximo”;</a:t>
            </a:r>
          </a:p>
          <a:p>
            <a:r>
              <a:rPr lang="pt-BR" dirty="0">
                <a:solidFill>
                  <a:schemeClr val="bg2"/>
                </a:solidFill>
              </a:rPr>
              <a:t>Se a forma de pagamento for “Débito Em Conta”, selecione, preencha as informações sobre a conta bancária do beneficiário (Banco, Agência, Digito Agência, Conta e Digito Conta) e clique no botão “Próximo”.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F7E8DAA-580E-492A-8E0F-E5CEA5950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75" y="3980470"/>
            <a:ext cx="9401175" cy="1562100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1802534C-6B06-4823-9265-5655F4FAC667}"/>
              </a:ext>
            </a:extLst>
          </p:cNvPr>
          <p:cNvSpPr/>
          <p:nvPr/>
        </p:nvSpPr>
        <p:spPr>
          <a:xfrm>
            <a:off x="5202608" y="5166908"/>
            <a:ext cx="1591695" cy="881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73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F48D816-F441-41D3-BA33-091D8F71FA51}"/>
              </a:ext>
            </a:extLst>
          </p:cNvPr>
          <p:cNvSpPr txBox="1"/>
          <p:nvPr/>
        </p:nvSpPr>
        <p:spPr>
          <a:xfrm>
            <a:off x="169481" y="349649"/>
            <a:ext cx="10899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Após digitar todos os dados sobre o beneficiário, dependente e forma de pagamento, e clicar no botão “Próximo”, o sistema exibira uma mensagem informando que o link de acesso ao preenchimento da declaração de saúde (DS) foi enviado por e-mail e SMS para o beneficiário responsável.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83C96C-0703-4853-940C-DD5E46D2B639}"/>
              </a:ext>
            </a:extLst>
          </p:cNvPr>
          <p:cNvSpPr txBox="1"/>
          <p:nvPr/>
        </p:nvSpPr>
        <p:spPr>
          <a:xfrm>
            <a:off x="169481" y="4533224"/>
            <a:ext cx="10133468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Informe ao beneficiário responsável que a senha de acesso, a DS, </a:t>
            </a:r>
            <a:r>
              <a:rPr lang="pt-BR" b="1" dirty="0">
                <a:solidFill>
                  <a:schemeClr val="bg2"/>
                </a:solidFill>
              </a:rPr>
              <a:t>são os 6 primeiros dígitos de seu CPF</a:t>
            </a:r>
            <a:r>
              <a:rPr lang="pt-BR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EB6FC4-2E63-4BB2-A47B-5182BE4F548F}"/>
              </a:ext>
            </a:extLst>
          </p:cNvPr>
          <p:cNvSpPr txBox="1"/>
          <p:nvPr/>
        </p:nvSpPr>
        <p:spPr>
          <a:xfrm>
            <a:off x="169481" y="5185622"/>
            <a:ext cx="1089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Instrua o beneficiário responsável a entrar em sua caixa de e-mail, abrir o link recebido e realizar o preenchimento da DS e logo em seguida a assinatura digital da proposta.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CB8A357-4D7C-4A4F-9EB4-491B031EF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42" y="1471203"/>
            <a:ext cx="11006597" cy="26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6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B55883E-04D8-481A-A025-73B13070C8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63" b="-896"/>
          <a:stretch/>
        </p:blipFill>
        <p:spPr>
          <a:xfrm>
            <a:off x="517631" y="877981"/>
            <a:ext cx="2529125" cy="390028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51F08B7-4D3A-4D41-BFAE-F5959839DCCE}"/>
              </a:ext>
            </a:extLst>
          </p:cNvPr>
          <p:cNvSpPr txBox="1"/>
          <p:nvPr/>
        </p:nvSpPr>
        <p:spPr>
          <a:xfrm>
            <a:off x="435936" y="306630"/>
            <a:ext cx="756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No menu do sistema, acesse a opção “Propostas Beneficiário – </a:t>
            </a:r>
            <a:r>
              <a:rPr lang="pt-BR" dirty="0" err="1">
                <a:solidFill>
                  <a:schemeClr val="bg2"/>
                </a:solidFill>
              </a:rPr>
              <a:t>Pme</a:t>
            </a:r>
            <a:r>
              <a:rPr lang="pt-BR" dirty="0">
                <a:solidFill>
                  <a:schemeClr val="bg2"/>
                </a:solidFill>
              </a:rPr>
              <a:t> Boletado”: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D0546DE2-7D72-439E-8F32-4704CD6B5238}"/>
              </a:ext>
            </a:extLst>
          </p:cNvPr>
          <p:cNvSpPr/>
          <p:nvPr/>
        </p:nvSpPr>
        <p:spPr>
          <a:xfrm rot="10800000">
            <a:off x="3046756" y="4178595"/>
            <a:ext cx="1913860" cy="12759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887D28-8F58-47E9-8968-13D09B514AA9}"/>
              </a:ext>
            </a:extLst>
          </p:cNvPr>
          <p:cNvSpPr txBox="1"/>
          <p:nvPr/>
        </p:nvSpPr>
        <p:spPr>
          <a:xfrm>
            <a:off x="517631" y="5263117"/>
            <a:ext cx="635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A seguir veremos como utilizar o painel de propostas beneficiário.</a:t>
            </a:r>
          </a:p>
        </p:txBody>
      </p:sp>
    </p:spTree>
    <p:extLst>
      <p:ext uri="{BB962C8B-B14F-4D97-AF65-F5344CB8AC3E}">
        <p14:creationId xmlns:p14="http://schemas.microsoft.com/office/powerpoint/2010/main" val="3360956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4D84308-C24B-4F23-8539-B30E6954A40D}"/>
              </a:ext>
            </a:extLst>
          </p:cNvPr>
          <p:cNvSpPr txBox="1"/>
          <p:nvPr/>
        </p:nvSpPr>
        <p:spPr>
          <a:xfrm>
            <a:off x="230841" y="130793"/>
            <a:ext cx="502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O painel exibe as propostas beneficiário, por status: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3E35B1-736F-45AA-999A-28846A89F392}"/>
              </a:ext>
            </a:extLst>
          </p:cNvPr>
          <p:cNvSpPr txBox="1"/>
          <p:nvPr/>
        </p:nvSpPr>
        <p:spPr>
          <a:xfrm>
            <a:off x="230839" y="485794"/>
            <a:ext cx="97722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2"/>
                </a:solidFill>
              </a:rPr>
              <a:t>Em andamento: </a:t>
            </a:r>
            <a:r>
              <a:rPr lang="pt-BR" dirty="0">
                <a:solidFill>
                  <a:schemeClr val="bg2"/>
                </a:solidFill>
              </a:rPr>
              <a:t>Exibe propostas com os status “Preenchimento da proposta” e “Link da DS Enviado”;</a:t>
            </a:r>
          </a:p>
          <a:p>
            <a:r>
              <a:rPr lang="pt-BR" b="1" dirty="0">
                <a:solidFill>
                  <a:schemeClr val="bg2"/>
                </a:solidFill>
              </a:rPr>
              <a:t>Assinadas</a:t>
            </a:r>
            <a:r>
              <a:rPr lang="pt-BR" dirty="0">
                <a:solidFill>
                  <a:schemeClr val="bg2"/>
                </a:solidFill>
              </a:rPr>
              <a:t>: Exibe propostas com o status “Proposta Assinada”;</a:t>
            </a:r>
          </a:p>
          <a:p>
            <a:r>
              <a:rPr lang="pt-BR" b="1" dirty="0">
                <a:solidFill>
                  <a:schemeClr val="bg2"/>
                </a:solidFill>
              </a:rPr>
              <a:t>Enviadas: </a:t>
            </a:r>
            <a:r>
              <a:rPr lang="pt-BR" dirty="0">
                <a:solidFill>
                  <a:schemeClr val="bg2"/>
                </a:solidFill>
              </a:rPr>
              <a:t>Exibe propostas com o status “Enviada para Operações”;</a:t>
            </a:r>
          </a:p>
          <a:p>
            <a:r>
              <a:rPr lang="pt-BR" b="1" dirty="0">
                <a:solidFill>
                  <a:schemeClr val="bg2"/>
                </a:solidFill>
              </a:rPr>
              <a:t>Implantadas: </a:t>
            </a:r>
            <a:r>
              <a:rPr lang="pt-BR" dirty="0">
                <a:solidFill>
                  <a:schemeClr val="bg2"/>
                </a:solidFill>
              </a:rPr>
              <a:t>Exibe propostas com o status “Proposta Implantada”;</a:t>
            </a:r>
          </a:p>
          <a:p>
            <a:r>
              <a:rPr lang="pt-BR" b="1" dirty="0">
                <a:solidFill>
                  <a:schemeClr val="bg2"/>
                </a:solidFill>
              </a:rPr>
              <a:t>Canceladas: </a:t>
            </a:r>
            <a:r>
              <a:rPr lang="pt-BR" dirty="0">
                <a:solidFill>
                  <a:schemeClr val="bg2"/>
                </a:solidFill>
              </a:rPr>
              <a:t>Exibe propostas com o status “Proposta Cancelada”;</a:t>
            </a:r>
          </a:p>
          <a:p>
            <a:r>
              <a:rPr lang="pt-BR" b="1" dirty="0">
                <a:solidFill>
                  <a:schemeClr val="bg2"/>
                </a:solidFill>
              </a:rPr>
              <a:t>Todas: </a:t>
            </a:r>
            <a:r>
              <a:rPr lang="pt-BR" dirty="0">
                <a:solidFill>
                  <a:schemeClr val="bg2"/>
                </a:solidFill>
              </a:rPr>
              <a:t>Exibe todas as propostas, independente do status em que ela estiver.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644954-ED7D-496F-88AC-FB41C6294B28}"/>
              </a:ext>
            </a:extLst>
          </p:cNvPr>
          <p:cNvSpPr txBox="1"/>
          <p:nvPr/>
        </p:nvSpPr>
        <p:spPr>
          <a:xfrm>
            <a:off x="230840" y="3303179"/>
            <a:ext cx="1033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Também é possível buscar uma proposta beneficiário utilizando filtros, para isso clique no menu sanduiche localizado no canto direito da tela e selecione a opção “Exibir Filtros”: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D9DF67D-0183-4B8A-A3D6-6E20C02A2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6" y="2398843"/>
            <a:ext cx="9372600" cy="7810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08CD577-D9EF-4191-B0A2-45DA3CF53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88" y="3994575"/>
            <a:ext cx="9401175" cy="2286000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0C9D2E99-5584-4952-8E7F-011C5ABFF6BC}"/>
              </a:ext>
            </a:extLst>
          </p:cNvPr>
          <p:cNvSpPr/>
          <p:nvPr/>
        </p:nvSpPr>
        <p:spPr>
          <a:xfrm>
            <a:off x="6400672" y="6105413"/>
            <a:ext cx="1674564" cy="12118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99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BABCFE7-09CE-40CB-A9A1-89656965A866}"/>
              </a:ext>
            </a:extLst>
          </p:cNvPr>
          <p:cNvSpPr txBox="1"/>
          <p:nvPr/>
        </p:nvSpPr>
        <p:spPr>
          <a:xfrm>
            <a:off x="285031" y="220988"/>
            <a:ext cx="911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Utilizando os filtros é possível buscar a proposta beneficiário, por status e código.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0168D5-7C2D-4C7E-9B9A-6B115E6D95A2}"/>
              </a:ext>
            </a:extLst>
          </p:cNvPr>
          <p:cNvSpPr txBox="1"/>
          <p:nvPr/>
        </p:nvSpPr>
        <p:spPr>
          <a:xfrm>
            <a:off x="285031" y="547365"/>
            <a:ext cx="1093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Para realizar uma busca, basta escrever a informação no campo correspondente e clicar no botão “Aplicar”: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1501C79-50B2-4D3E-B759-64AFE0DE4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16" y="1021760"/>
            <a:ext cx="9382125" cy="1990725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D8FC7080-AF53-48F6-9965-D0061A09E647}"/>
              </a:ext>
            </a:extLst>
          </p:cNvPr>
          <p:cNvSpPr/>
          <p:nvPr/>
        </p:nvSpPr>
        <p:spPr>
          <a:xfrm>
            <a:off x="3691158" y="2729097"/>
            <a:ext cx="1277957" cy="1211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4A34E8-ACBE-4596-8445-09C38B5F64E9}"/>
              </a:ext>
            </a:extLst>
          </p:cNvPr>
          <p:cNvSpPr txBox="1"/>
          <p:nvPr/>
        </p:nvSpPr>
        <p:spPr>
          <a:xfrm>
            <a:off x="370616" y="3244334"/>
            <a:ext cx="8847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No menu sanduiche, localizado no canto direito da tela, temos também as seguintes opções:</a:t>
            </a:r>
          </a:p>
          <a:p>
            <a:endParaRPr lang="pt-BR" b="1" dirty="0">
              <a:solidFill>
                <a:schemeClr val="bg2"/>
              </a:solidFill>
            </a:endParaRPr>
          </a:p>
          <a:p>
            <a:r>
              <a:rPr lang="pt-BR" b="1" dirty="0">
                <a:solidFill>
                  <a:schemeClr val="bg2"/>
                </a:solidFill>
              </a:rPr>
              <a:t>Alterar</a:t>
            </a:r>
            <a:r>
              <a:rPr lang="pt-BR" dirty="0">
                <a:solidFill>
                  <a:schemeClr val="bg2"/>
                </a:solidFill>
              </a:rPr>
              <a:t> </a:t>
            </a:r>
            <a:r>
              <a:rPr lang="pt-BR" b="1" dirty="0">
                <a:solidFill>
                  <a:schemeClr val="bg2"/>
                </a:solidFill>
              </a:rPr>
              <a:t>Vigência: </a:t>
            </a:r>
            <a:r>
              <a:rPr lang="pt-BR" dirty="0">
                <a:solidFill>
                  <a:schemeClr val="bg2"/>
                </a:solidFill>
              </a:rPr>
              <a:t>Onde é possível alterar a vigência da proposta: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77AE425-CB0E-463D-8469-77922C2BA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6" y="4167664"/>
            <a:ext cx="9439275" cy="2324100"/>
          </a:xfrm>
          <a:prstGeom prst="rect">
            <a:avLst/>
          </a:prstGeom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C61EF30A-54CE-47AD-9DF1-B28747B5DC80}"/>
              </a:ext>
            </a:extLst>
          </p:cNvPr>
          <p:cNvSpPr/>
          <p:nvPr/>
        </p:nvSpPr>
        <p:spPr>
          <a:xfrm>
            <a:off x="6884470" y="5208528"/>
            <a:ext cx="1277957" cy="1211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696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4B3E599-151F-4634-8F13-F28CAB809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65" y="1133697"/>
            <a:ext cx="8718268" cy="216635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153F111-6CAB-458F-A76F-FDF9268D3C94}"/>
              </a:ext>
            </a:extLst>
          </p:cNvPr>
          <p:cNvSpPr txBox="1"/>
          <p:nvPr/>
        </p:nvSpPr>
        <p:spPr>
          <a:xfrm>
            <a:off x="293530" y="334092"/>
            <a:ext cx="942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Para alterar a vigência de uma proposta beneficiário, selecione a proposta desejada no painel, clique no menu sanduiche e selecione a opção “Alterar Vigência”: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C72BB917-144D-4626-9ECB-8E40FB77E10E}"/>
              </a:ext>
            </a:extLst>
          </p:cNvPr>
          <p:cNvSpPr/>
          <p:nvPr/>
        </p:nvSpPr>
        <p:spPr>
          <a:xfrm>
            <a:off x="6300576" y="2103945"/>
            <a:ext cx="1277957" cy="1211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E222C6C-D73C-41C8-BBB8-5BA4516D4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5" y="4439932"/>
            <a:ext cx="8718268" cy="140130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4EDBE2A-C3A8-4007-BDE1-2EB3674411CB}"/>
              </a:ext>
            </a:extLst>
          </p:cNvPr>
          <p:cNvSpPr txBox="1"/>
          <p:nvPr/>
        </p:nvSpPr>
        <p:spPr>
          <a:xfrm>
            <a:off x="293530" y="3546828"/>
            <a:ext cx="868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Selecione uma das vigências disponíveis e clique no botão “Alterar Vigência”;</a:t>
            </a:r>
          </a:p>
          <a:p>
            <a:r>
              <a:rPr lang="pt-BR" dirty="0">
                <a:solidFill>
                  <a:schemeClr val="bg2"/>
                </a:solidFill>
              </a:rPr>
              <a:t>Clique no botão “Fechar”, para retornar ao painel de propostas beneficiário.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4BC9EC6-5307-4856-9DB6-094FB636132C}"/>
              </a:ext>
            </a:extLst>
          </p:cNvPr>
          <p:cNvSpPr txBox="1"/>
          <p:nvPr/>
        </p:nvSpPr>
        <p:spPr>
          <a:xfrm>
            <a:off x="9180746" y="1044790"/>
            <a:ext cx="2827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/>
                </a:solidFill>
              </a:rPr>
              <a:t>ATENÇÃO: Sempre que alterar a vigência de uma proposta é obrigatório recomeçar a venda.</a:t>
            </a:r>
          </a:p>
          <a:p>
            <a:pPr algn="ctr"/>
            <a:r>
              <a:rPr lang="pt-BR" b="1" dirty="0">
                <a:solidFill>
                  <a:schemeClr val="bg2"/>
                </a:solidFill>
              </a:rPr>
              <a:t>Caso a proposta esteja assinada pelo beneficiário, ele precisará assina-la novamente.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7329D51-81FF-40C0-9DE6-158BC2D3A312}"/>
              </a:ext>
            </a:extLst>
          </p:cNvPr>
          <p:cNvSpPr txBox="1"/>
          <p:nvPr/>
        </p:nvSpPr>
        <p:spPr>
          <a:xfrm>
            <a:off x="0" y="6581001"/>
            <a:ext cx="1152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>
                <a:solidFill>
                  <a:schemeClr val="bg2"/>
                </a:solidFill>
              </a:rPr>
              <a:t>Obs</a:t>
            </a:r>
            <a:r>
              <a:rPr lang="pt-BR" sz="1200" b="1" dirty="0">
                <a:solidFill>
                  <a:schemeClr val="bg2"/>
                </a:solidFill>
              </a:rPr>
              <a:t>: Caso não existam vigências disponíveis para realizar a alteração, significa que não há vigências futuras disponíveis, para maiores informações, entre em contato com a </a:t>
            </a:r>
            <a:r>
              <a:rPr lang="pt-BR" sz="1200" b="1" dirty="0" err="1">
                <a:solidFill>
                  <a:schemeClr val="bg2"/>
                </a:solidFill>
              </a:rPr>
              <a:t>AllCare</a:t>
            </a:r>
            <a:r>
              <a:rPr lang="pt-BR" sz="1200" b="1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0191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0FBF2B-62DE-4CB9-8F47-FAD131FD9336}"/>
              </a:ext>
            </a:extLst>
          </p:cNvPr>
          <p:cNvSpPr/>
          <p:nvPr/>
        </p:nvSpPr>
        <p:spPr>
          <a:xfrm>
            <a:off x="113413" y="160617"/>
            <a:ext cx="8243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2"/>
                </a:solidFill>
              </a:rPr>
              <a:t>Cancelar Proposta: </a:t>
            </a:r>
            <a:r>
              <a:rPr lang="pt-BR" dirty="0">
                <a:solidFill>
                  <a:schemeClr val="bg2"/>
                </a:solidFill>
              </a:rPr>
              <a:t>Onde é possível cancelar a proposta digitada;</a:t>
            </a:r>
          </a:p>
          <a:p>
            <a:endParaRPr lang="pt-BR" dirty="0">
              <a:solidFill>
                <a:schemeClr val="bg2"/>
              </a:solidFill>
            </a:endParaRPr>
          </a:p>
          <a:p>
            <a:r>
              <a:rPr lang="pt-BR" dirty="0">
                <a:solidFill>
                  <a:schemeClr val="bg2"/>
                </a:solidFill>
              </a:rPr>
              <a:t>Para cancelar uma proposta, selecione a proposta desejada no painel de propostas, clique no menu sanduiche e selecione a opção “Cancelar Proposta”: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F1B848-35CF-4EA6-BE54-B6FB99148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2" y="1505837"/>
            <a:ext cx="8718268" cy="2166358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3C48843A-C16D-4761-BA8E-583D9EA509CA}"/>
              </a:ext>
            </a:extLst>
          </p:cNvPr>
          <p:cNvSpPr/>
          <p:nvPr/>
        </p:nvSpPr>
        <p:spPr>
          <a:xfrm>
            <a:off x="6172985" y="2667470"/>
            <a:ext cx="1277957" cy="1211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6C989A-B094-496E-AE2E-ECE736ED1C05}"/>
              </a:ext>
            </a:extLst>
          </p:cNvPr>
          <p:cNvSpPr txBox="1"/>
          <p:nvPr/>
        </p:nvSpPr>
        <p:spPr>
          <a:xfrm>
            <a:off x="200912" y="3817086"/>
            <a:ext cx="652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Após cancelar uma proposta, seu status será “Proposta Cancelada”.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78FD23-DA82-44E2-9D62-E89D9842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12" y="4331309"/>
            <a:ext cx="8718268" cy="166983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2EDADC2-ED81-4611-AC05-E1FDB4C053F6}"/>
              </a:ext>
            </a:extLst>
          </p:cNvPr>
          <p:cNvSpPr txBox="1"/>
          <p:nvPr/>
        </p:nvSpPr>
        <p:spPr>
          <a:xfrm>
            <a:off x="9439407" y="2471866"/>
            <a:ext cx="2304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/>
                </a:solidFill>
              </a:rPr>
              <a:t>ATENÇÃO: Após cancelar uma proposta, a ação não pode ser desfeita.</a:t>
            </a:r>
          </a:p>
        </p:txBody>
      </p:sp>
    </p:spTree>
    <p:extLst>
      <p:ext uri="{BB962C8B-B14F-4D97-AF65-F5344CB8AC3E}">
        <p14:creationId xmlns:p14="http://schemas.microsoft.com/office/powerpoint/2010/main" val="167283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0A46219-C722-4775-9E5A-1EDB314AD173}"/>
              </a:ext>
            </a:extLst>
          </p:cNvPr>
          <p:cNvSpPr txBox="1"/>
          <p:nvPr/>
        </p:nvSpPr>
        <p:spPr>
          <a:xfrm>
            <a:off x="5640572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FF3CD9E3-AAF3-4BB1-B66C-C8A8C82238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63" b="-896"/>
          <a:stretch/>
        </p:blipFill>
        <p:spPr>
          <a:xfrm>
            <a:off x="457200" y="1137334"/>
            <a:ext cx="2529125" cy="390028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D83328E-4E2A-46F4-BD18-E515DA636EBD}"/>
              </a:ext>
            </a:extLst>
          </p:cNvPr>
          <p:cNvSpPr txBox="1"/>
          <p:nvPr/>
        </p:nvSpPr>
        <p:spPr>
          <a:xfrm>
            <a:off x="457200" y="489098"/>
            <a:ext cx="311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Opções do Menu do Vendedor: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B4F3BFB-FE98-4EB7-A1BE-9947CCB71892}"/>
              </a:ext>
            </a:extLst>
          </p:cNvPr>
          <p:cNvSpPr txBox="1"/>
          <p:nvPr/>
        </p:nvSpPr>
        <p:spPr>
          <a:xfrm>
            <a:off x="3081716" y="1137334"/>
            <a:ext cx="85056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2"/>
                </a:solidFill>
              </a:rPr>
              <a:t>Inicio</a:t>
            </a:r>
            <a:br>
              <a:rPr lang="pt-BR" sz="1400" dirty="0">
                <a:solidFill>
                  <a:schemeClr val="bg2"/>
                </a:solidFill>
              </a:rPr>
            </a:br>
            <a:r>
              <a:rPr lang="pt-BR" sz="1400" dirty="0">
                <a:solidFill>
                  <a:schemeClr val="bg2"/>
                </a:solidFill>
              </a:rPr>
              <a:t>Alteração de senha: É possível alterar sua senha para outra de sua preferencia;</a:t>
            </a:r>
          </a:p>
          <a:p>
            <a:r>
              <a:rPr lang="pt-BR" sz="1400" dirty="0">
                <a:solidFill>
                  <a:schemeClr val="bg2"/>
                </a:solidFill>
              </a:rPr>
              <a:t>Meu Perfil: É possível visualizar as suas informações pessoais.</a:t>
            </a:r>
          </a:p>
          <a:p>
            <a:endParaRPr lang="pt-BR" sz="1400" dirty="0">
              <a:solidFill>
                <a:schemeClr val="bg2"/>
              </a:solidFill>
            </a:endParaRPr>
          </a:p>
          <a:p>
            <a:r>
              <a:rPr lang="pt-BR" sz="1400" b="1" dirty="0">
                <a:solidFill>
                  <a:schemeClr val="bg2"/>
                </a:solidFill>
              </a:rPr>
              <a:t>Nova Venda</a:t>
            </a:r>
          </a:p>
          <a:p>
            <a:r>
              <a:rPr lang="pt-BR" sz="1400" dirty="0" err="1">
                <a:solidFill>
                  <a:schemeClr val="bg2"/>
                </a:solidFill>
              </a:rPr>
              <a:t>Pme</a:t>
            </a:r>
            <a:r>
              <a:rPr lang="pt-BR" sz="1400" dirty="0">
                <a:solidFill>
                  <a:schemeClr val="bg2"/>
                </a:solidFill>
              </a:rPr>
              <a:t> Boletado – Proposta Beneficiário: É possível realizar uma venda para um beneficiário, vinculando-o a uma empresa existente;</a:t>
            </a:r>
          </a:p>
          <a:p>
            <a:r>
              <a:rPr lang="pt-BR" sz="1400" dirty="0" err="1">
                <a:solidFill>
                  <a:schemeClr val="bg2"/>
                </a:solidFill>
              </a:rPr>
              <a:t>Pme</a:t>
            </a:r>
            <a:r>
              <a:rPr lang="pt-BR" sz="1400" dirty="0">
                <a:solidFill>
                  <a:schemeClr val="bg2"/>
                </a:solidFill>
              </a:rPr>
              <a:t> Boletado – Proposta Empresa: É possível realizar o cadastro de uma nova empresa.</a:t>
            </a:r>
          </a:p>
          <a:p>
            <a:endParaRPr lang="pt-BR" sz="1400" dirty="0">
              <a:solidFill>
                <a:schemeClr val="bg2"/>
              </a:solidFill>
            </a:endParaRPr>
          </a:p>
          <a:p>
            <a:r>
              <a:rPr lang="pt-BR" sz="1400" b="1" dirty="0">
                <a:solidFill>
                  <a:schemeClr val="bg2"/>
                </a:solidFill>
              </a:rPr>
              <a:t>Minhas Vendas</a:t>
            </a:r>
          </a:p>
          <a:p>
            <a:r>
              <a:rPr lang="pt-BR" sz="1400" dirty="0">
                <a:solidFill>
                  <a:schemeClr val="bg2"/>
                </a:solidFill>
              </a:rPr>
              <a:t>Proposta Beneficiário – </a:t>
            </a:r>
            <a:r>
              <a:rPr lang="pt-BR" sz="1400" dirty="0" err="1">
                <a:solidFill>
                  <a:schemeClr val="bg2"/>
                </a:solidFill>
              </a:rPr>
              <a:t>Pme</a:t>
            </a:r>
            <a:r>
              <a:rPr lang="pt-BR" sz="1400" dirty="0">
                <a:solidFill>
                  <a:schemeClr val="bg2"/>
                </a:solidFill>
              </a:rPr>
              <a:t> Boletado: Painel para visualizar suas propostas beneficiário;</a:t>
            </a:r>
          </a:p>
          <a:p>
            <a:r>
              <a:rPr lang="pt-BR" sz="1400" dirty="0">
                <a:solidFill>
                  <a:schemeClr val="bg2"/>
                </a:solidFill>
              </a:rPr>
              <a:t>Proposta Empresa – </a:t>
            </a:r>
            <a:r>
              <a:rPr lang="pt-BR" sz="1400" dirty="0" err="1">
                <a:solidFill>
                  <a:schemeClr val="bg2"/>
                </a:solidFill>
              </a:rPr>
              <a:t>Pme</a:t>
            </a:r>
            <a:r>
              <a:rPr lang="pt-BR" sz="1400" dirty="0">
                <a:solidFill>
                  <a:schemeClr val="bg2"/>
                </a:solidFill>
              </a:rPr>
              <a:t> Boletado: Painel para visualizar suas propostas empresa.</a:t>
            </a:r>
          </a:p>
          <a:p>
            <a:endParaRPr lang="pt-BR" sz="16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9B75A90-A34E-43E5-BA63-06591F0F1D3A}"/>
              </a:ext>
            </a:extLst>
          </p:cNvPr>
          <p:cNvSpPr txBox="1"/>
          <p:nvPr/>
        </p:nvSpPr>
        <p:spPr>
          <a:xfrm>
            <a:off x="457200" y="5096402"/>
            <a:ext cx="9563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Para iniciar a venda de um novo beneficiário, a empresa em que ele será vinculado deve ter o status “Contrato Ativo”. Caso a empresa já esteja ativa, selecione a opção “</a:t>
            </a:r>
            <a:r>
              <a:rPr lang="pt-BR" dirty="0" err="1">
                <a:solidFill>
                  <a:schemeClr val="bg2"/>
                </a:solidFill>
              </a:rPr>
              <a:t>Pme</a:t>
            </a:r>
            <a:r>
              <a:rPr lang="pt-BR" dirty="0">
                <a:solidFill>
                  <a:schemeClr val="bg2"/>
                </a:solidFill>
              </a:rPr>
              <a:t> Boletado – Proposta Empresa”:</a:t>
            </a:r>
          </a:p>
        </p:txBody>
      </p:sp>
      <p:pic>
        <p:nvPicPr>
          <p:cNvPr id="12" name="Imagem 1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BD94329-389F-4759-906E-B22D1565D9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" t="51096" r="83042" b="26482"/>
          <a:stretch/>
        </p:blipFill>
        <p:spPr>
          <a:xfrm>
            <a:off x="457200" y="5755467"/>
            <a:ext cx="2529125" cy="879969"/>
          </a:xfrm>
          <a:prstGeom prst="rect">
            <a:avLst/>
          </a:prstGeom>
        </p:spPr>
      </p:pic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1648634C-9779-45BD-BDD6-90D2DDCF4A51}"/>
              </a:ext>
            </a:extLst>
          </p:cNvPr>
          <p:cNvSpPr/>
          <p:nvPr/>
        </p:nvSpPr>
        <p:spPr>
          <a:xfrm rot="10800000">
            <a:off x="2986325" y="6190128"/>
            <a:ext cx="1350602" cy="1691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767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3BFEF93-149C-47DE-9B2A-98D97000DA1D}"/>
              </a:ext>
            </a:extLst>
          </p:cNvPr>
          <p:cNvSpPr/>
          <p:nvPr/>
        </p:nvSpPr>
        <p:spPr>
          <a:xfrm>
            <a:off x="163160" y="558024"/>
            <a:ext cx="8802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2"/>
                </a:solidFill>
              </a:rPr>
              <a:t>Recomeçar A Venda: </a:t>
            </a:r>
            <a:r>
              <a:rPr lang="pt-BR" dirty="0">
                <a:solidFill>
                  <a:schemeClr val="bg2"/>
                </a:solidFill>
              </a:rPr>
              <a:t>Utilize essa opção sempre que for necessário alterar algum dado do beneficiário, ou quando a vigência da proposta houver sido alterada.</a:t>
            </a:r>
          </a:p>
          <a:p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E9014A-C115-45F6-9234-A4F8661917DD}"/>
              </a:ext>
            </a:extLst>
          </p:cNvPr>
          <p:cNvSpPr txBox="1"/>
          <p:nvPr/>
        </p:nvSpPr>
        <p:spPr>
          <a:xfrm>
            <a:off x="163161" y="1563254"/>
            <a:ext cx="8802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Para recomeçar a venda, selecione a proposta desejada no painel de propostas beneficiário, clique no menu sanduiche e selecione a opção “Recomeçar a Venda”: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89715D7-1DB8-4CC0-BC59-C2A44C3A3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67" y="2408748"/>
            <a:ext cx="8718268" cy="2166358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F5E31279-E3DB-475F-9E5E-62EC3C196A62}"/>
              </a:ext>
            </a:extLst>
          </p:cNvPr>
          <p:cNvSpPr/>
          <p:nvPr/>
        </p:nvSpPr>
        <p:spPr>
          <a:xfrm>
            <a:off x="6228202" y="3924852"/>
            <a:ext cx="1277957" cy="1211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EBCED8A-CDBB-450F-B8F4-A51EB769B035}"/>
              </a:ext>
            </a:extLst>
          </p:cNvPr>
          <p:cNvSpPr txBox="1"/>
          <p:nvPr/>
        </p:nvSpPr>
        <p:spPr>
          <a:xfrm>
            <a:off x="163161" y="4774269"/>
            <a:ext cx="8718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Após clicar em recomeçar a venda, o sistema abrirá novamente a tela para digitação dos dados do beneficiário.</a:t>
            </a:r>
          </a:p>
          <a:p>
            <a:r>
              <a:rPr lang="pt-BR" dirty="0">
                <a:solidFill>
                  <a:schemeClr val="bg2"/>
                </a:solidFill>
              </a:rPr>
              <a:t>As informações preenchidas anteriormente não serão perdidas, edite somente as informações necessárias e siga o processo, passando novamente pela tela de preenchimento de dados do dependente, forma de pagamento e envio do link da DS.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885CCDD-35D3-4C06-9A0A-05EFA43C0E5B}"/>
              </a:ext>
            </a:extLst>
          </p:cNvPr>
          <p:cNvSpPr txBox="1"/>
          <p:nvPr/>
        </p:nvSpPr>
        <p:spPr>
          <a:xfrm>
            <a:off x="9131402" y="1355229"/>
            <a:ext cx="2897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2"/>
                </a:solidFill>
              </a:rPr>
              <a:t>ATENÇÃO: Propostas já enviadas para análise, ou seja, enviadas para a AllCare, não podem ser recomeçadas.</a:t>
            </a:r>
          </a:p>
          <a:p>
            <a:pPr algn="ctr"/>
            <a:endParaRPr lang="pt-BR" b="1">
              <a:solidFill>
                <a:schemeClr val="bg2"/>
              </a:solidFill>
            </a:endParaRPr>
          </a:p>
          <a:p>
            <a:pPr algn="ctr"/>
            <a:r>
              <a:rPr lang="pt-BR" b="1">
                <a:solidFill>
                  <a:schemeClr val="bg2"/>
                </a:solidFill>
              </a:rPr>
              <a:t>Sempre que recomeçar uma venda, o beneficiário responsável terá que assinar a proposta novamente.</a:t>
            </a:r>
            <a:endParaRPr lang="pt-BR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7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D6C7526-9A59-4D53-8233-BD4C58C86AB3}"/>
              </a:ext>
            </a:extLst>
          </p:cNvPr>
          <p:cNvSpPr txBox="1"/>
          <p:nvPr/>
        </p:nvSpPr>
        <p:spPr>
          <a:xfrm>
            <a:off x="212651" y="839824"/>
            <a:ext cx="765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2"/>
                </a:solidFill>
              </a:rPr>
              <a:t>Upload de documentos: </a:t>
            </a:r>
            <a:r>
              <a:rPr lang="pt-BR" dirty="0">
                <a:solidFill>
                  <a:schemeClr val="bg2"/>
                </a:solidFill>
              </a:rPr>
              <a:t>Onde é possível anexar os documentos do beneficiário.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AD795FB-C84F-400A-AF8B-BC81EDD96E18}"/>
              </a:ext>
            </a:extLst>
          </p:cNvPr>
          <p:cNvSpPr txBox="1"/>
          <p:nvPr/>
        </p:nvSpPr>
        <p:spPr>
          <a:xfrm>
            <a:off x="212651" y="1456661"/>
            <a:ext cx="8718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Esse processo é obrigatório, é necessário anexar os documentos do beneficiário e de seus dependentes, antes de enviar a proposta para análise da </a:t>
            </a:r>
            <a:r>
              <a:rPr lang="pt-BR" dirty="0" err="1">
                <a:solidFill>
                  <a:schemeClr val="bg2"/>
                </a:solidFill>
              </a:rPr>
              <a:t>AllCare</a:t>
            </a:r>
            <a:r>
              <a:rPr lang="pt-BR" dirty="0">
                <a:solidFill>
                  <a:schemeClr val="bg2"/>
                </a:solidFill>
              </a:rPr>
              <a:t>.</a:t>
            </a:r>
          </a:p>
          <a:p>
            <a:endParaRPr lang="pt-BR" dirty="0">
              <a:solidFill>
                <a:schemeClr val="bg2"/>
              </a:solidFill>
            </a:endParaRPr>
          </a:p>
          <a:p>
            <a:r>
              <a:rPr lang="pt-BR" dirty="0">
                <a:solidFill>
                  <a:schemeClr val="bg2"/>
                </a:solidFill>
              </a:rPr>
              <a:t>Selecione a proposta no painel de propostas, clique no menu sanduiche e selecione a opção “Upload de documentos”: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6895AA9-3F0E-4EB9-A039-56F05DE81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2" y="3429000"/>
            <a:ext cx="8718268" cy="2166358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B39ED368-96C9-4E55-967B-8AD18FB9B6CE}"/>
              </a:ext>
            </a:extLst>
          </p:cNvPr>
          <p:cNvSpPr/>
          <p:nvPr/>
        </p:nvSpPr>
        <p:spPr>
          <a:xfrm>
            <a:off x="6244855" y="5179495"/>
            <a:ext cx="1277957" cy="1211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041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B7000D1-CBD2-4290-A5B2-50EB85B6BE28}"/>
              </a:ext>
            </a:extLst>
          </p:cNvPr>
          <p:cNvSpPr txBox="1"/>
          <p:nvPr/>
        </p:nvSpPr>
        <p:spPr>
          <a:xfrm>
            <a:off x="191385" y="359251"/>
            <a:ext cx="10799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Na tela de upload de documentos é possível anexar todos os documentos do beneficiário e de seus dependentes.</a:t>
            </a:r>
          </a:p>
          <a:p>
            <a:r>
              <a:rPr lang="pt-BR" dirty="0">
                <a:solidFill>
                  <a:schemeClr val="bg2"/>
                </a:solidFill>
              </a:rPr>
              <a:t>Localize o documento que vai anexar e clique no botão “Anexar Arquivos”, da linha correspondente: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F5B6B35-8510-4B0D-B7D9-4B57F97E4693}"/>
              </a:ext>
            </a:extLst>
          </p:cNvPr>
          <p:cNvSpPr txBox="1"/>
          <p:nvPr/>
        </p:nvSpPr>
        <p:spPr>
          <a:xfrm>
            <a:off x="9125673" y="3429000"/>
            <a:ext cx="27857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/>
                </a:solidFill>
              </a:rPr>
              <a:t>O sinal de exclamação amarelo, significa que nenhum documento foi anexado no campo, após anexar um arquivo o sinal exibido será um “visto” na cor verde.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1551F9F-D81D-4EDD-977B-BECCACBE7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6" y="1146060"/>
            <a:ext cx="8486364" cy="5276005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FC40375F-0D8D-495B-82CE-3C7087B90FD0}"/>
              </a:ext>
            </a:extLst>
          </p:cNvPr>
          <p:cNvSpPr/>
          <p:nvPr/>
        </p:nvSpPr>
        <p:spPr>
          <a:xfrm rot="10800000">
            <a:off x="8443115" y="3030278"/>
            <a:ext cx="1365115" cy="9077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696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227561B-AB04-4AC7-A8CA-DDCA61101F39}"/>
              </a:ext>
            </a:extLst>
          </p:cNvPr>
          <p:cNvSpPr txBox="1"/>
          <p:nvPr/>
        </p:nvSpPr>
        <p:spPr>
          <a:xfrm>
            <a:off x="361506" y="432431"/>
            <a:ext cx="842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A tela “Anexo de documentos” exibe as informações referentes ao documento que deve ser inserido: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8206030-91BF-477E-BC3B-2A661F3EA96B}"/>
              </a:ext>
            </a:extLst>
          </p:cNvPr>
          <p:cNvSpPr txBox="1"/>
          <p:nvPr/>
        </p:nvSpPr>
        <p:spPr>
          <a:xfrm>
            <a:off x="361505" y="4059319"/>
            <a:ext cx="826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Clique no menu sanduiche localizado no canto direito da tela, e selecione a opção “Inserir/Trocar Imagem”: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A9121D-5C68-4ED0-BA83-78FB7DE1EDDD}"/>
              </a:ext>
            </a:extLst>
          </p:cNvPr>
          <p:cNvSpPr txBox="1"/>
          <p:nvPr/>
        </p:nvSpPr>
        <p:spPr>
          <a:xfrm>
            <a:off x="8993523" y="4705650"/>
            <a:ext cx="2836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/>
                </a:solidFill>
              </a:rPr>
              <a:t>Também é possível excluir um arquivo já anexado, clicando em “Excluir imagem”.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F6D2C1A-F506-4D0E-A6FF-D46379397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5" y="1078762"/>
            <a:ext cx="8180920" cy="292650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DFE6DE7-435C-4BC1-A4AB-1D9F3A786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5" b="53913"/>
          <a:stretch/>
        </p:blipFill>
        <p:spPr>
          <a:xfrm>
            <a:off x="446566" y="4759700"/>
            <a:ext cx="8180920" cy="1352398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0A2818D8-3A5F-485C-BC75-B2BFB1B03DB3}"/>
              </a:ext>
            </a:extLst>
          </p:cNvPr>
          <p:cNvSpPr/>
          <p:nvPr/>
        </p:nvSpPr>
        <p:spPr>
          <a:xfrm>
            <a:off x="5979042" y="5664187"/>
            <a:ext cx="1318438" cy="1140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886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15DCC57-DFD9-4915-ADE7-A01D32C7C5D8}"/>
              </a:ext>
            </a:extLst>
          </p:cNvPr>
          <p:cNvSpPr txBox="1"/>
          <p:nvPr/>
        </p:nvSpPr>
        <p:spPr>
          <a:xfrm>
            <a:off x="308473" y="451692"/>
            <a:ext cx="1076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Ao clicar em “Inserir/Trocar Imagem”, o sistema abrirá a pasta de rede do seu computador, onde será possível selecionar o arquivo desejado. Anexe o arquivo no sistema.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984AAD3-D6BF-4CCD-9C8E-2934B6C384A7}"/>
              </a:ext>
            </a:extLst>
          </p:cNvPr>
          <p:cNvSpPr txBox="1"/>
          <p:nvPr/>
        </p:nvSpPr>
        <p:spPr>
          <a:xfrm>
            <a:off x="223412" y="3370521"/>
            <a:ext cx="763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Com a imagem anexada, clique no botão “Fechar”, para retornar a tela anterior.</a:t>
            </a:r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E0DF6A8-E6D6-465E-A5C2-3B61C942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07" y="1098023"/>
            <a:ext cx="8229268" cy="219335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16E3B3A-76D7-4DE8-B468-ED27440CC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07" y="3716824"/>
            <a:ext cx="8229268" cy="2957523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D8231252-BCCE-4A1C-8A9D-399A03C61A08}"/>
              </a:ext>
            </a:extLst>
          </p:cNvPr>
          <p:cNvSpPr/>
          <p:nvPr/>
        </p:nvSpPr>
        <p:spPr>
          <a:xfrm>
            <a:off x="6181061" y="6406308"/>
            <a:ext cx="1307804" cy="1543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262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4F6C9C5-DF74-4590-90E8-14C2AE1938AD}"/>
              </a:ext>
            </a:extLst>
          </p:cNvPr>
          <p:cNvSpPr txBox="1"/>
          <p:nvPr/>
        </p:nvSpPr>
        <p:spPr>
          <a:xfrm>
            <a:off x="318976" y="446568"/>
            <a:ext cx="7635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Repita o processo, anexando todos os documentos.</a:t>
            </a:r>
          </a:p>
          <a:p>
            <a:r>
              <a:rPr lang="pt-BR" dirty="0">
                <a:solidFill>
                  <a:schemeClr val="bg2"/>
                </a:solidFill>
              </a:rPr>
              <a:t>Quando todos forem anexados, todos os campos terão um “visto” na cor verde: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4092FA-46DC-4CBD-9B54-535EEF745841}"/>
              </a:ext>
            </a:extLst>
          </p:cNvPr>
          <p:cNvSpPr txBox="1"/>
          <p:nvPr/>
        </p:nvSpPr>
        <p:spPr>
          <a:xfrm>
            <a:off x="9709994" y="4413995"/>
            <a:ext cx="20706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Após anexar todos os documentos, clique no botão “Fechar”, para retornar ao painel de propostas empresa.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631C4818-40A8-44D2-965B-3F250B292F33}"/>
              </a:ext>
            </a:extLst>
          </p:cNvPr>
          <p:cNvSpPr/>
          <p:nvPr/>
        </p:nvSpPr>
        <p:spPr>
          <a:xfrm rot="10800000">
            <a:off x="8396399" y="6225427"/>
            <a:ext cx="1355075" cy="11016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2BFDD6E-883D-4234-BEF0-3BCEE86C9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47" y="1098149"/>
            <a:ext cx="7892681" cy="534717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A0696CA-26A1-4EC5-9111-A5DC87C5891D}"/>
              </a:ext>
            </a:extLst>
          </p:cNvPr>
          <p:cNvSpPr txBox="1"/>
          <p:nvPr/>
        </p:nvSpPr>
        <p:spPr>
          <a:xfrm>
            <a:off x="8628786" y="1752579"/>
            <a:ext cx="2515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/>
                </a:solidFill>
              </a:rPr>
              <a:t>ATENÇÃO: Certifique-se de anexar todos os documentos, é obrigatório que todos estejam anexados para que a proposta seja enviada a </a:t>
            </a:r>
            <a:r>
              <a:rPr lang="pt-BR" b="1" dirty="0" err="1">
                <a:solidFill>
                  <a:schemeClr val="bg2"/>
                </a:solidFill>
              </a:rPr>
              <a:t>AllCare</a:t>
            </a:r>
            <a:r>
              <a:rPr lang="pt-BR" b="1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06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FFBCA64-4733-4D25-B705-87D252263F23}"/>
              </a:ext>
            </a:extLst>
          </p:cNvPr>
          <p:cNvSpPr txBox="1"/>
          <p:nvPr/>
        </p:nvSpPr>
        <p:spPr>
          <a:xfrm>
            <a:off x="222038" y="346154"/>
            <a:ext cx="979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/>
                </a:solidFill>
              </a:rPr>
              <a:t>Enviar Para Análise: </a:t>
            </a:r>
            <a:r>
              <a:rPr lang="pt-BR" dirty="0">
                <a:solidFill>
                  <a:schemeClr val="bg2"/>
                </a:solidFill>
              </a:rPr>
              <a:t>Envia a proposta assinada para a analise interna da </a:t>
            </a:r>
            <a:r>
              <a:rPr lang="pt-BR" dirty="0" err="1">
                <a:solidFill>
                  <a:schemeClr val="bg2"/>
                </a:solidFill>
              </a:rPr>
              <a:t>AllCare</a:t>
            </a:r>
            <a:r>
              <a:rPr lang="pt-BR" dirty="0">
                <a:solidFill>
                  <a:schemeClr val="bg2"/>
                </a:solidFill>
              </a:rPr>
              <a:t>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2885E9E-05A6-4143-8BE7-7F48F9C833E8}"/>
              </a:ext>
            </a:extLst>
          </p:cNvPr>
          <p:cNvSpPr txBox="1"/>
          <p:nvPr/>
        </p:nvSpPr>
        <p:spPr>
          <a:xfrm>
            <a:off x="222038" y="940198"/>
            <a:ext cx="9505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Quando a proposta estiver com o status “Proposta Assinada”, é necessário enviar para analise, para isso:</a:t>
            </a:r>
          </a:p>
          <a:p>
            <a:endParaRPr lang="pt-BR" dirty="0">
              <a:solidFill>
                <a:schemeClr val="bg2"/>
              </a:solidFill>
            </a:endParaRPr>
          </a:p>
          <a:p>
            <a:r>
              <a:rPr lang="pt-BR" dirty="0">
                <a:solidFill>
                  <a:schemeClr val="bg2"/>
                </a:solidFill>
              </a:rPr>
              <a:t>Selecione a proposta no painel;</a:t>
            </a:r>
          </a:p>
          <a:p>
            <a:r>
              <a:rPr lang="pt-BR" dirty="0">
                <a:solidFill>
                  <a:schemeClr val="bg2"/>
                </a:solidFill>
              </a:rPr>
              <a:t>Clique no menu sanduiche, localizado no canto direito da tela;</a:t>
            </a:r>
          </a:p>
          <a:p>
            <a:r>
              <a:rPr lang="pt-BR" dirty="0">
                <a:solidFill>
                  <a:schemeClr val="bg2"/>
                </a:solidFill>
              </a:rPr>
              <a:t>Clique na opção “Enviar para Análise”.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75B4BDA-FD28-4749-BEDB-0C334D37D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06" y="3018387"/>
            <a:ext cx="9429750" cy="2457450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328D909D-550B-4B2C-AAF5-72042CFE5882}"/>
              </a:ext>
            </a:extLst>
          </p:cNvPr>
          <p:cNvSpPr/>
          <p:nvPr/>
        </p:nvSpPr>
        <p:spPr>
          <a:xfrm>
            <a:off x="6717607" y="4495395"/>
            <a:ext cx="1355075" cy="11016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2102BAE-BF82-4863-B43F-68CBEB07592A}"/>
              </a:ext>
            </a:extLst>
          </p:cNvPr>
          <p:cNvSpPr txBox="1"/>
          <p:nvPr/>
        </p:nvSpPr>
        <p:spPr>
          <a:xfrm>
            <a:off x="9849435" y="940198"/>
            <a:ext cx="22581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/>
                </a:solidFill>
              </a:rPr>
              <a:t>ATENÇÃO: Somente propostas com o status “Proposta Assinada”, podem ser enviadas para análise. </a:t>
            </a:r>
          </a:p>
          <a:p>
            <a:pPr algn="ctr"/>
            <a:endParaRPr lang="pt-BR" b="1" dirty="0">
              <a:solidFill>
                <a:schemeClr val="bg2"/>
              </a:solidFill>
            </a:endParaRPr>
          </a:p>
          <a:p>
            <a:pPr algn="ctr"/>
            <a:r>
              <a:rPr lang="pt-BR" b="1" dirty="0">
                <a:solidFill>
                  <a:schemeClr val="bg2"/>
                </a:solidFill>
              </a:rPr>
              <a:t>Se a proposta não estiver assinada, aguarde até que o beneficiário responsável assine-a.</a:t>
            </a:r>
          </a:p>
          <a:p>
            <a:pPr algn="ctr"/>
            <a:endParaRPr lang="pt-BR" b="1" dirty="0">
              <a:solidFill>
                <a:schemeClr val="bg2"/>
              </a:solidFill>
            </a:endParaRPr>
          </a:p>
          <a:p>
            <a:pPr algn="ctr"/>
            <a:r>
              <a:rPr lang="pt-BR" b="1" dirty="0">
                <a:solidFill>
                  <a:schemeClr val="bg2"/>
                </a:solidFill>
              </a:rPr>
              <a:t>Somente é possível enviar uma proposta para análise, se todos os documentos forem anexados na tela “Upload de documentos”.</a:t>
            </a:r>
          </a:p>
        </p:txBody>
      </p:sp>
    </p:spTree>
    <p:extLst>
      <p:ext uri="{BB962C8B-B14F-4D97-AF65-F5344CB8AC3E}">
        <p14:creationId xmlns:p14="http://schemas.microsoft.com/office/powerpoint/2010/main" val="1632136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726EDE8-5B75-48DE-A947-433F83B4B595}"/>
              </a:ext>
            </a:extLst>
          </p:cNvPr>
          <p:cNvSpPr txBox="1"/>
          <p:nvPr/>
        </p:nvSpPr>
        <p:spPr>
          <a:xfrm>
            <a:off x="329609" y="627321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Após clicar na opção “Enviar para Análise”, o sistema exibirá uma mensagem informando que a proposta foi enviada para análise com sucesso.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8B36793-EC86-4D32-A469-F41BA3134470}"/>
              </a:ext>
            </a:extLst>
          </p:cNvPr>
          <p:cNvSpPr txBox="1"/>
          <p:nvPr/>
        </p:nvSpPr>
        <p:spPr>
          <a:xfrm>
            <a:off x="329609" y="3859703"/>
            <a:ext cx="874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O status da proposta beneficiário, após o envio para análise será “Enviada para operações”: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58810FF-043D-45A3-AF12-00296629F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8" y="1253806"/>
            <a:ext cx="9027041" cy="25555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83E0411-082D-4955-B08C-B246DF5A2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08" y="4229035"/>
            <a:ext cx="9065140" cy="238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88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66BD14F-E852-4716-9B8C-8485F7369C47}"/>
              </a:ext>
            </a:extLst>
          </p:cNvPr>
          <p:cNvSpPr txBox="1"/>
          <p:nvPr/>
        </p:nvSpPr>
        <p:spPr>
          <a:xfrm>
            <a:off x="376687" y="238243"/>
            <a:ext cx="758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Após enviar a proposta beneficiário para análise, ela entrará na fila de análise de propostas, realizada pela equipe de cadastro da </a:t>
            </a:r>
            <a:r>
              <a:rPr lang="pt-BR" dirty="0" err="1">
                <a:solidFill>
                  <a:schemeClr val="bg2"/>
                </a:solidFill>
              </a:rPr>
              <a:t>AllCare</a:t>
            </a:r>
            <a:r>
              <a:rPr lang="pt-BR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468E34-DFAF-47BF-AED2-347AC8DF0BF7}"/>
              </a:ext>
            </a:extLst>
          </p:cNvPr>
          <p:cNvSpPr txBox="1"/>
          <p:nvPr/>
        </p:nvSpPr>
        <p:spPr>
          <a:xfrm>
            <a:off x="3984999" y="2217005"/>
            <a:ext cx="4926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Quando sua proposta beneficiário for implantada na operadora, ela aparecerá em seu painel com o status “Proposta Implantada”.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F9A8DD0-CCD2-4D0E-A0A1-C8C1D6FE6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94" y="1079238"/>
            <a:ext cx="3131283" cy="206109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68F838D-125F-4070-B3CD-C8462DC7E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618" y="3223468"/>
            <a:ext cx="7038975" cy="18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69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D8FD6A3F-0970-4664-92B4-47B7DC3E2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93" r="18123"/>
          <a:stretch/>
        </p:blipFill>
        <p:spPr>
          <a:xfrm rot="430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2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6596F7B-63BF-480D-9AEC-D6E0760FF6E5}"/>
              </a:ext>
            </a:extLst>
          </p:cNvPr>
          <p:cNvSpPr/>
          <p:nvPr/>
        </p:nvSpPr>
        <p:spPr>
          <a:xfrm>
            <a:off x="443022" y="320105"/>
            <a:ext cx="8881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Para iniciar a venda de um novo beneficiário, a empresa em que ele será vinculado deve ter o status “Contrato Ativo”. 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F15BC1-692F-4E16-851C-94C4D76A5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65" y="1059525"/>
            <a:ext cx="8677027" cy="158789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6525D33-DB6F-4104-85D5-0CDCCC7FBFC8}"/>
              </a:ext>
            </a:extLst>
          </p:cNvPr>
          <p:cNvSpPr/>
          <p:nvPr/>
        </p:nvSpPr>
        <p:spPr>
          <a:xfrm>
            <a:off x="443022" y="2956979"/>
            <a:ext cx="8677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Caso a empresa já esteja ativa, selecione a opção “</a:t>
            </a:r>
            <a:r>
              <a:rPr lang="pt-BR" dirty="0" err="1">
                <a:solidFill>
                  <a:schemeClr val="bg2"/>
                </a:solidFill>
              </a:rPr>
              <a:t>Pme</a:t>
            </a:r>
            <a:r>
              <a:rPr lang="pt-BR" dirty="0">
                <a:solidFill>
                  <a:schemeClr val="bg2"/>
                </a:solidFill>
              </a:rPr>
              <a:t> Boletado – Proposta Beneficiário”:</a:t>
            </a:r>
            <a:endParaRPr lang="pt-BR" dirty="0"/>
          </a:p>
        </p:txBody>
      </p:sp>
      <p:pic>
        <p:nvPicPr>
          <p:cNvPr id="7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10F5461-8DA9-4CB3-A0FC-C95CBB120D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" t="51096" r="83042" b="26482"/>
          <a:stretch/>
        </p:blipFill>
        <p:spPr>
          <a:xfrm>
            <a:off x="562664" y="3531689"/>
            <a:ext cx="2529125" cy="879969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29629C27-58A6-4AB8-A2CC-816140607976}"/>
              </a:ext>
            </a:extLst>
          </p:cNvPr>
          <p:cNvSpPr/>
          <p:nvPr/>
        </p:nvSpPr>
        <p:spPr>
          <a:xfrm rot="10800000">
            <a:off x="3091789" y="3938180"/>
            <a:ext cx="1350602" cy="1691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1C18E25-718E-4A10-9DA4-FCAB25B2B9E3}"/>
              </a:ext>
            </a:extLst>
          </p:cNvPr>
          <p:cNvSpPr txBox="1"/>
          <p:nvPr/>
        </p:nvSpPr>
        <p:spPr>
          <a:xfrm>
            <a:off x="443022" y="5053690"/>
            <a:ext cx="10327758" cy="148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/>
                </a:solidFill>
              </a:rPr>
              <a:t>ATENÇÃO: Caso a empresa em que o beneficiário será vinculado, não tenha sido cadastrada, cadastre a empresa seguindo o passo a passo do manual “Venda Empresa – PME Boletado”.</a:t>
            </a:r>
          </a:p>
          <a:p>
            <a:endParaRPr lang="pt-BR" b="1" dirty="0">
              <a:solidFill>
                <a:schemeClr val="bg2"/>
              </a:solidFill>
            </a:endParaRPr>
          </a:p>
          <a:p>
            <a:r>
              <a:rPr lang="pt-BR" b="1" dirty="0">
                <a:solidFill>
                  <a:schemeClr val="bg2"/>
                </a:solidFill>
              </a:rPr>
              <a:t>Caso o status da empresa cadastrada seja diferente de “Contrato Ativo”, aguarde até que ela esteja ativa, ou entre em contato com o gestor da </a:t>
            </a:r>
            <a:r>
              <a:rPr lang="pt-BR" b="1" dirty="0" err="1">
                <a:solidFill>
                  <a:schemeClr val="bg2"/>
                </a:solidFill>
              </a:rPr>
              <a:t>AllCare</a:t>
            </a:r>
            <a:r>
              <a:rPr lang="pt-BR" b="1" dirty="0">
                <a:solidFill>
                  <a:schemeClr val="bg2"/>
                </a:solidFill>
              </a:rPr>
              <a:t>, para maiores informações.</a:t>
            </a:r>
          </a:p>
        </p:txBody>
      </p:sp>
    </p:spTree>
    <p:extLst>
      <p:ext uri="{BB962C8B-B14F-4D97-AF65-F5344CB8AC3E}">
        <p14:creationId xmlns:p14="http://schemas.microsoft.com/office/powerpoint/2010/main" val="2888634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3EB8F8-514F-4C65-808C-7CEAF662D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24" r="1986"/>
          <a:stretch/>
        </p:blipFill>
        <p:spPr>
          <a:xfrm>
            <a:off x="3847891" y="2770134"/>
            <a:ext cx="4210467" cy="108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7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976E09D3-F9F2-4662-B44E-53C6ABF3893C}"/>
              </a:ext>
            </a:extLst>
          </p:cNvPr>
          <p:cNvSpPr txBox="1"/>
          <p:nvPr/>
        </p:nvSpPr>
        <p:spPr>
          <a:xfrm>
            <a:off x="214767" y="994122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Selecione a UF: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0CCBF1E-BA39-4AC9-98AD-4E88111B9F98}"/>
              </a:ext>
            </a:extLst>
          </p:cNvPr>
          <p:cNvSpPr txBox="1"/>
          <p:nvPr/>
        </p:nvSpPr>
        <p:spPr>
          <a:xfrm>
            <a:off x="214767" y="431118"/>
            <a:ext cx="561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Inicie o preenchimento dos campos da seguinte maneira: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AC885C3-F235-41AB-B686-531DEF6DA2D2}"/>
              </a:ext>
            </a:extLst>
          </p:cNvPr>
          <p:cNvSpPr txBox="1"/>
          <p:nvPr/>
        </p:nvSpPr>
        <p:spPr>
          <a:xfrm>
            <a:off x="214767" y="2680505"/>
            <a:ext cx="704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Comece a digitar a cidade e após localizar a cidade desejada, selecione-a: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9D607CB-A767-40AE-96A6-D6456B284522}"/>
              </a:ext>
            </a:extLst>
          </p:cNvPr>
          <p:cNvSpPr txBox="1"/>
          <p:nvPr/>
        </p:nvSpPr>
        <p:spPr>
          <a:xfrm>
            <a:off x="214767" y="4303986"/>
            <a:ext cx="217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Selecione a empresa: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2331DD42-8CF4-4BA4-B6E2-2278F2D3C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93" y="1447476"/>
            <a:ext cx="9334500" cy="101917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587CEC7-AFD1-4027-B138-52D640F65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05" y="3141854"/>
            <a:ext cx="9363075" cy="10287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7EB1F720-F936-4B87-B148-73BC1E997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38" y="4718342"/>
            <a:ext cx="93630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429369C-B807-462C-983A-0806AB26A114}"/>
              </a:ext>
            </a:extLst>
          </p:cNvPr>
          <p:cNvSpPr txBox="1"/>
          <p:nvPr/>
        </p:nvSpPr>
        <p:spPr>
          <a:xfrm>
            <a:off x="301749" y="3244334"/>
            <a:ext cx="299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Clique em “Iniciar Simulação”: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9D9377-D89B-4F39-BA1D-324AEFB65BA1}"/>
              </a:ext>
            </a:extLst>
          </p:cNvPr>
          <p:cNvSpPr txBox="1"/>
          <p:nvPr/>
        </p:nvSpPr>
        <p:spPr>
          <a:xfrm>
            <a:off x="301749" y="1499021"/>
            <a:ext cx="4650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Preencha a data de nascimento do beneficiário: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C28FEF3-51B4-4F02-8ED1-4D8584D2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2" y="2044438"/>
            <a:ext cx="9382125" cy="8477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2199416-1DED-46D1-BD52-3B6EB4B1B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2" y="3786360"/>
            <a:ext cx="9382125" cy="847725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C0EF4B5A-D7AD-4F7E-8880-FA83A5B0507A}"/>
              </a:ext>
            </a:extLst>
          </p:cNvPr>
          <p:cNvSpPr/>
          <p:nvPr/>
        </p:nvSpPr>
        <p:spPr>
          <a:xfrm rot="10800000">
            <a:off x="9764897" y="4302156"/>
            <a:ext cx="1350602" cy="1691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86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8488B7D-FAF9-4CEC-8E71-7D6B2BFECB9E}"/>
              </a:ext>
            </a:extLst>
          </p:cNvPr>
          <p:cNvSpPr txBox="1"/>
          <p:nvPr/>
        </p:nvSpPr>
        <p:spPr>
          <a:xfrm>
            <a:off x="261932" y="793626"/>
            <a:ext cx="735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Após clicar em “Iniciar Simulação”, o sistema exibirá os produtos disponíveis: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ABD28A7-16EC-446E-A658-0FC84D688E06}"/>
              </a:ext>
            </a:extLst>
          </p:cNvPr>
          <p:cNvSpPr txBox="1"/>
          <p:nvPr/>
        </p:nvSpPr>
        <p:spPr>
          <a:xfrm>
            <a:off x="261932" y="3705447"/>
            <a:ext cx="904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Escolha o produto desejado e clique no botão “Contratar Plano” ao lado do produto escolhido: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10B0A31-4249-423E-AC94-797A70FCA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08" b="35756"/>
          <a:stretch/>
        </p:blipFill>
        <p:spPr>
          <a:xfrm>
            <a:off x="354529" y="1311816"/>
            <a:ext cx="9382126" cy="231920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E455EBF-E5B1-46FE-A52E-AC3317255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08" b="35756"/>
          <a:stretch/>
        </p:blipFill>
        <p:spPr>
          <a:xfrm>
            <a:off x="354529" y="4242959"/>
            <a:ext cx="9382126" cy="2319202"/>
          </a:xfrm>
          <a:prstGeom prst="rect">
            <a:avLst/>
          </a:prstGeom>
        </p:spPr>
      </p:pic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8FAE398D-01BD-4BA8-A077-A5462D38A4F8}"/>
              </a:ext>
            </a:extLst>
          </p:cNvPr>
          <p:cNvSpPr/>
          <p:nvPr/>
        </p:nvSpPr>
        <p:spPr>
          <a:xfrm>
            <a:off x="6096000" y="6136682"/>
            <a:ext cx="1064871" cy="7364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91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038D0DF-9A4B-47C4-9AB3-D31BA9797737}"/>
              </a:ext>
            </a:extLst>
          </p:cNvPr>
          <p:cNvSpPr txBox="1"/>
          <p:nvPr/>
        </p:nvSpPr>
        <p:spPr>
          <a:xfrm>
            <a:off x="233917" y="481234"/>
            <a:ext cx="934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Na tela a seguir, é necessário preencher os campos com os dados do beneficiário. </a:t>
            </a:r>
          </a:p>
          <a:p>
            <a:r>
              <a:rPr lang="pt-BR" dirty="0">
                <a:solidFill>
                  <a:schemeClr val="bg2"/>
                </a:solidFill>
              </a:rPr>
              <a:t>O nome da empresa e a data de nascimento do beneficiário, estarão preenchidos, de acordo com as informações preenchidas na tela anterior. Preencha os demais campos.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18F7DFA-4897-437D-BB3E-163C3F6A4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7" y="1404564"/>
            <a:ext cx="7790011" cy="519071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7313169-FF98-4593-902F-9B3D8F360FDB}"/>
              </a:ext>
            </a:extLst>
          </p:cNvPr>
          <p:cNvSpPr txBox="1"/>
          <p:nvPr/>
        </p:nvSpPr>
        <p:spPr>
          <a:xfrm>
            <a:off x="8916294" y="1404564"/>
            <a:ext cx="2584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/>
                </a:solidFill>
              </a:rPr>
              <a:t>ATENÇÃO: Não se esqueça de selecionar sua equipe de vendas e seu supervisor.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C6331F7-CE68-44FB-9078-5B301F587FC2}"/>
              </a:ext>
            </a:extLst>
          </p:cNvPr>
          <p:cNvSpPr/>
          <p:nvPr/>
        </p:nvSpPr>
        <p:spPr>
          <a:xfrm rot="10800000">
            <a:off x="7285798" y="1839817"/>
            <a:ext cx="1707615" cy="13220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16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817E460-4972-40BE-B977-AC6E0D511D3C}"/>
              </a:ext>
            </a:extLst>
          </p:cNvPr>
          <p:cNvSpPr txBox="1"/>
          <p:nvPr/>
        </p:nvSpPr>
        <p:spPr>
          <a:xfrm>
            <a:off x="149112" y="486022"/>
            <a:ext cx="11116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Caso o beneficiário titular da proposta, não seja o responsável, desmarque o </a:t>
            </a:r>
            <a:r>
              <a:rPr lang="pt-BR" dirty="0" err="1">
                <a:solidFill>
                  <a:schemeClr val="bg2"/>
                </a:solidFill>
              </a:rPr>
              <a:t>checkbox</a:t>
            </a:r>
            <a:r>
              <a:rPr lang="pt-BR" dirty="0">
                <a:solidFill>
                  <a:schemeClr val="bg2"/>
                </a:solidFill>
              </a:rPr>
              <a:t> “Responsável É O Titular”, e preencha os dados do responsável: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4DCD4F-4D66-4109-B4EC-7350EB4BC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20" y="1167872"/>
            <a:ext cx="8549572" cy="4608280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ED859319-062D-4A85-A46C-EF812107A764}"/>
              </a:ext>
            </a:extLst>
          </p:cNvPr>
          <p:cNvSpPr/>
          <p:nvPr/>
        </p:nvSpPr>
        <p:spPr>
          <a:xfrm rot="10800000">
            <a:off x="1573619" y="1259207"/>
            <a:ext cx="2679405" cy="1063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A03DE85-6F52-42D1-B6EA-9A0E3C505C15}"/>
              </a:ext>
            </a:extLst>
          </p:cNvPr>
          <p:cNvSpPr txBox="1"/>
          <p:nvPr/>
        </p:nvSpPr>
        <p:spPr>
          <a:xfrm>
            <a:off x="149112" y="5904715"/>
            <a:ext cx="1055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Se o beneficiário titular for também o responsável, mantenha o </a:t>
            </a:r>
            <a:r>
              <a:rPr lang="pt-BR" dirty="0" err="1">
                <a:solidFill>
                  <a:schemeClr val="bg2"/>
                </a:solidFill>
              </a:rPr>
              <a:t>checkbox</a:t>
            </a:r>
            <a:r>
              <a:rPr lang="pt-BR" dirty="0">
                <a:solidFill>
                  <a:schemeClr val="bg2"/>
                </a:solidFill>
              </a:rPr>
              <a:t> “Responsável É O Titular” marcado.</a:t>
            </a:r>
          </a:p>
        </p:txBody>
      </p:sp>
    </p:spTree>
    <p:extLst>
      <p:ext uri="{BB962C8B-B14F-4D97-AF65-F5344CB8AC3E}">
        <p14:creationId xmlns:p14="http://schemas.microsoft.com/office/powerpoint/2010/main" val="251664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207DBAE-5B69-41F7-A999-4229D5B99762}"/>
              </a:ext>
            </a:extLst>
          </p:cNvPr>
          <p:cNvSpPr txBox="1"/>
          <p:nvPr/>
        </p:nvSpPr>
        <p:spPr>
          <a:xfrm>
            <a:off x="138224" y="246456"/>
            <a:ext cx="612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2"/>
                </a:solidFill>
              </a:rPr>
              <a:t>Preencha todos os campos com as informações do beneficiário: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9B4D1B-096C-4A3D-AADD-369FB79FE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82" y="773369"/>
            <a:ext cx="8746938" cy="565350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2CBDA3D-C776-446E-B8CC-433BD836DBA0}"/>
              </a:ext>
            </a:extLst>
          </p:cNvPr>
          <p:cNvSpPr txBox="1"/>
          <p:nvPr/>
        </p:nvSpPr>
        <p:spPr>
          <a:xfrm>
            <a:off x="9108891" y="1733360"/>
            <a:ext cx="29005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/>
                </a:solidFill>
              </a:rPr>
              <a:t>ATENÇÃO: Preencha os dados de contato do beneficiário de forma correta, pois o link de preenchimento da DS e assinatura digital da proposta serão enviados para o endereço de e-mail e celular preenchidos nesses campos!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58715BB4-44E0-497B-BCEA-F47EAEA0838D}"/>
              </a:ext>
            </a:extLst>
          </p:cNvPr>
          <p:cNvSpPr/>
          <p:nvPr/>
        </p:nvSpPr>
        <p:spPr>
          <a:xfrm rot="10800000">
            <a:off x="1986940" y="5624623"/>
            <a:ext cx="2679405" cy="10632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12589017-DA22-4096-9C3E-E5335DD3C9B0}"/>
              </a:ext>
            </a:extLst>
          </p:cNvPr>
          <p:cNvSpPr/>
          <p:nvPr/>
        </p:nvSpPr>
        <p:spPr>
          <a:xfrm rot="10800000">
            <a:off x="6528390" y="4901607"/>
            <a:ext cx="1903228" cy="1275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222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1906</Words>
  <Application>Microsoft Office PowerPoint</Application>
  <PresentationFormat>Widescreen</PresentationFormat>
  <Paragraphs>117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Impact</vt:lpstr>
      <vt:lpstr>Tema do Office</vt:lpstr>
      <vt:lpstr>Venda Beneficiário PME Boletado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Venda Beneficiário PME Boletado</dc:title>
  <dc:creator>Larissa Augusta Rodrigues Nunes</dc:creator>
  <cp:lastModifiedBy>Claudia Coelho</cp:lastModifiedBy>
  <cp:revision>3</cp:revision>
  <dcterms:created xsi:type="dcterms:W3CDTF">2020-12-11T18:06:59Z</dcterms:created>
  <dcterms:modified xsi:type="dcterms:W3CDTF">2025-09-02T10:42:36Z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56965a0-ce27-4d6b-aef2-c10909912c46_Enabled">
    <vt:lpwstr>true</vt:lpwstr>
  </property>
  <property fmtid="{D5CDD505-2E9C-101B-9397-08002B2CF9AE}" pid="3" name="MSIP_Label_356965a0-ce27-4d6b-aef2-c10909912c46_SetDate">
    <vt:lpwstr>2025-09-02T10:42:31Z</vt:lpwstr>
  </property>
  <property fmtid="{D5CDD505-2E9C-101B-9397-08002B2CF9AE}" pid="4" name="MSIP_Label_356965a0-ce27-4d6b-aef2-c10909912c46_Method">
    <vt:lpwstr>Privileged</vt:lpwstr>
  </property>
  <property fmtid="{D5CDD505-2E9C-101B-9397-08002B2CF9AE}" pid="5" name="MSIP_Label_356965a0-ce27-4d6b-aef2-c10909912c46_Name">
    <vt:lpwstr>Interno</vt:lpwstr>
  </property>
  <property fmtid="{D5CDD505-2E9C-101B-9397-08002B2CF9AE}" pid="6" name="MSIP_Label_356965a0-ce27-4d6b-aef2-c10909912c46_SiteId">
    <vt:lpwstr>d9fe804d-dac8-4873-8a30-da6cd5382e1c</vt:lpwstr>
  </property>
  <property fmtid="{D5CDD505-2E9C-101B-9397-08002B2CF9AE}" pid="7" name="MSIP_Label_356965a0-ce27-4d6b-aef2-c10909912c46_ActionId">
    <vt:lpwstr>21a4bb16-0177-49b5-936a-614e300a6bb1</vt:lpwstr>
  </property>
  <property fmtid="{D5CDD505-2E9C-101B-9397-08002B2CF9AE}" pid="8" name="MSIP_Label_356965a0-ce27-4d6b-aef2-c10909912c46_ContentBits">
    <vt:lpwstr>2</vt:lpwstr>
  </property>
  <property fmtid="{D5CDD505-2E9C-101B-9397-08002B2CF9AE}" pid="9" name="MSIP_Label_356965a0-ce27-4d6b-aef2-c10909912c46_Tag">
    <vt:lpwstr>10, 0, 1, 1</vt:lpwstr>
  </property>
  <property fmtid="{D5CDD505-2E9C-101B-9397-08002B2CF9AE}" pid="10" name="ClassificationContentMarkingFooterLocations">
    <vt:lpwstr>Tema do Office:8</vt:lpwstr>
  </property>
  <property fmtid="{D5CDD505-2E9C-101B-9397-08002B2CF9AE}" pid="11" name="ClassificationContentMarkingFooterText">
    <vt:lpwstr>Conteúdo Interno - Grupo Allcare</vt:lpwstr>
  </property>
</Properties>
</file>