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83" r:id="rId18"/>
    <p:sldId id="272" r:id="rId19"/>
    <p:sldId id="273" r:id="rId20"/>
    <p:sldId id="274" r:id="rId21"/>
    <p:sldId id="282" r:id="rId22"/>
    <p:sldId id="281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4E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udia Coelho" userId="4f8759fd-7747-4a37-843d-542993b14abf" providerId="ADAL" clId="{16E129F6-2A1A-4D9F-B4D6-FCA31C44B071}"/>
    <pc:docChg chg="mod modMainMaster">
      <pc:chgData name="Claudia Coelho" userId="4f8759fd-7747-4a37-843d-542993b14abf" providerId="ADAL" clId="{16E129F6-2A1A-4D9F-B4D6-FCA31C44B071}" dt="2025-09-02T10:42:07.300" v="1" actId="33475"/>
      <pc:docMkLst>
        <pc:docMk/>
      </pc:docMkLst>
      <pc:sldMasterChg chg="addSp mod">
        <pc:chgData name="Claudia Coelho" userId="4f8759fd-7747-4a37-843d-542993b14abf" providerId="ADAL" clId="{16E129F6-2A1A-4D9F-B4D6-FCA31C44B071}" dt="2025-09-02T10:42:07.298" v="0" actId="33475"/>
        <pc:sldMasterMkLst>
          <pc:docMk/>
          <pc:sldMasterMk cId="2964572863" sldId="2147483648"/>
        </pc:sldMasterMkLst>
        <pc:spChg chg="add">
          <ac:chgData name="Claudia Coelho" userId="4f8759fd-7747-4a37-843d-542993b14abf" providerId="ADAL" clId="{16E129F6-2A1A-4D9F-B4D6-FCA31C44B071}" dt="2025-09-02T10:42:07.298" v="0" actId="33475"/>
          <ac:spMkLst>
            <pc:docMk/>
            <pc:sldMasterMk cId="2964572863" sldId="2147483648"/>
            <ac:spMk id="8" creationId="{35651C00-F1C3-2C63-04B0-DD1702B8586D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F5B6E2-7DAD-4BD4-BF57-836A92F38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81A892-372C-4349-AC1F-969408AB3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072B63-471F-4878-92E5-9259C0355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C851-0F3E-4332-812F-540457A6CD3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E3D53E-1C98-462A-A91A-C62994B8E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AB47034-FC55-4262-867D-6E6F5C184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948C-3796-4383-B1C3-F6518E2248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2643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94CBB6-738B-437C-B4D6-CA4557F85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37BAA5A-D738-4697-9465-5868E582C8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1C51F0-A8E6-4750-B7E8-DBE4AB214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C851-0F3E-4332-812F-540457A6CD3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CBC5A39-75E3-4240-849D-1E2738E6C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5D34AF-56A5-4921-B7BB-6EB47054B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948C-3796-4383-B1C3-F6518E2248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3094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2ADB5BE-C241-4CE0-B71A-4DA2B07D0A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1FA4889-FB6C-455D-A35F-C4D7E872F1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8FEC058-9F31-4759-82CE-C0ACBCDAF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C851-0F3E-4332-812F-540457A6CD3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10B001-B652-4FA8-AB6C-543181948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CCA8F3-6F9C-46A9-A185-B7F39A8C5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948C-3796-4383-B1C3-F6518E2248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7651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32FD4B-402B-4496-AEF7-B4E482411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FE8C9C-6E30-4E34-99DE-926F842B7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0357747-F9F4-46E1-8B0C-556219DC3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C851-0F3E-4332-812F-540457A6CD3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A1E30BA-8C3C-4A39-8111-967228164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E4A005A-1777-4C61-A80D-46A621217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948C-3796-4383-B1C3-F6518E2248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694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768ED7-DA57-43A2-BF07-714379AFB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4D2DE13-2D0E-441B-87F0-985656BAE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996AAB-19C2-4F77-B3F6-B00A72A31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C851-0F3E-4332-812F-540457A6CD3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144778B-3DC3-4387-B2CA-DBB71AFF5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D94210-FC3F-4D7B-84B1-FD1B78C89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948C-3796-4383-B1C3-F6518E2248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968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B00BF4-8852-48FA-96F9-2DBF3E9F5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1CC8E8-88E2-44C5-A007-602FF3BB63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09C2237-9587-4F23-87BE-68BA8FE2C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35D72E5-E1D4-4935-9CD3-9993DF21E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C851-0F3E-4332-812F-540457A6CD3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D0A02AF-476E-47E1-8EE4-1F9265907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74BD6E8-6F08-4959-8C99-7AE09B914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948C-3796-4383-B1C3-F6518E2248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580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79D6A9-40A4-4143-9E7D-AD3D43408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98FCBD2-DC5A-4FC6-BB6C-2B40E35D1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2AC225C-DF6A-4965-BEA6-9900D99F5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9BFFD91-1EF5-49B5-8CB5-E934CAB401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79486A6-5AE7-417F-9FA7-C51AC597B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DC28147-DCFF-49F4-B382-57BDBED02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C851-0F3E-4332-812F-540457A6CD3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A44DF11-E202-4056-A684-E0BEEB8DC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8150D98-0480-424E-8E8F-8B39B1ABB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948C-3796-4383-B1C3-F6518E2248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8894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7FC6EF-D2F4-47FD-BA46-E7F6DC87B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6D1559D-D233-42B9-921B-F12B73BC2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C851-0F3E-4332-812F-540457A6CD3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63C49B9-766B-49D7-B529-7EFF21E60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C7EF6D6-6FD5-466F-967E-4B900D0E1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948C-3796-4383-B1C3-F6518E2248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886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1B5472D-F011-4405-B2E2-D065B2AD6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C851-0F3E-4332-812F-540457A6CD3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16E4DB9-93E8-44F8-8652-3B3E43E50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5A68DBE-6565-4F0D-BDCF-82F2D0506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948C-3796-4383-B1C3-F6518E2248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493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BC98EF-262F-4959-9462-395DE1BA2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C49D8A-7E10-45F1-9198-C9125A084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5AAF714-AB2A-4232-975A-2688D08A62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F576D51-8072-4524-BC2D-3FCC3F60A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C851-0F3E-4332-812F-540457A6CD3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936FB48-2C7B-4D4D-B946-21D9D7E36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F52452D-2937-4EA5-85E2-056D3DCC6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948C-3796-4383-B1C3-F6518E2248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528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075B4-6C4D-441A-A073-5B6274DEB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6BDD186-DAD3-49AC-8B62-6A3FEBB41C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2EBCA25-DD49-40C6-945B-45D6A72EF2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026F609-7973-487D-835D-0E955A2D7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C851-0F3E-4332-812F-540457A6CD3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3B06D40-D594-4978-9D70-85F5ADF1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B168D99-5C42-4EB9-A5E1-8A35DD689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948C-3796-4383-B1C3-F6518E2248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1903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4E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FDA3CF6-C79E-4AF3-AA26-A6E1D0243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80E20A1-8446-4395-BF71-811862C98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7EE296-8D42-4713-819C-962A8D2DDF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1C851-0F3E-4332-812F-540457A6CD3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1012133-950E-4626-BB13-1E131FAA97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16CBC6-A294-4BE8-8C22-1F4845821D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5948C-3796-4383-B1C3-F6518E2248BA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5651C00-F1C3-2C63-04B0-DD1702B8586D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236337" y="6642100"/>
            <a:ext cx="17478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pt-BR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Conteúdo Interno - Grupo Allcare</a:t>
            </a:r>
          </a:p>
        </p:txBody>
      </p:sp>
    </p:spTree>
    <p:extLst>
      <p:ext uri="{BB962C8B-B14F-4D97-AF65-F5344CB8AC3E}">
        <p14:creationId xmlns:p14="http://schemas.microsoft.com/office/powerpoint/2010/main" val="2964572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B9008973-65FB-40C1-893A-A58712593D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8E1D3C1-38D7-4EC6-B9E1-27280645DA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999067"/>
            <a:ext cx="6465757" cy="4856480"/>
          </a:xfrm>
        </p:spPr>
        <p:txBody>
          <a:bodyPr anchor="ctr">
            <a:normAutofit/>
          </a:bodyPr>
          <a:lstStyle/>
          <a:p>
            <a:pPr algn="l"/>
            <a:r>
              <a:rPr lang="pt-BR" sz="6600" dirty="0">
                <a:solidFill>
                  <a:schemeClr val="bg2"/>
                </a:solidFill>
              </a:rPr>
              <a:t>Venda Empresa  PME Boletado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558829B-C7EF-4D51-94DF-A8B1A80C2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10605" y="1"/>
            <a:ext cx="2681395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90A6D10-3F68-4EAB-9085-93C36B5FCA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94507" y="767714"/>
            <a:ext cx="3860055" cy="53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67B711-4C36-4BA5-9B2A-06C5C6F1E1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80073" y="1002453"/>
            <a:ext cx="3392353" cy="4856480"/>
          </a:xfrm>
        </p:spPr>
        <p:txBody>
          <a:bodyPr anchor="ctr">
            <a:normAutofit/>
          </a:bodyPr>
          <a:lstStyle/>
          <a:p>
            <a:r>
              <a:rPr lang="pt-BR" sz="2800" dirty="0">
                <a:solidFill>
                  <a:srgbClr val="FFFFFF"/>
                </a:solidFill>
                <a:latin typeface="+mj-lt"/>
              </a:rPr>
              <a:t>Como realizar a venda de uma empresa PME BOLETADO, no sistema de</a:t>
            </a:r>
          </a:p>
          <a:p>
            <a:r>
              <a:rPr lang="pt-BR" sz="2800" dirty="0">
                <a:solidFill>
                  <a:srgbClr val="FFFFFF"/>
                </a:solidFill>
                <a:latin typeface="+mj-lt"/>
              </a:rPr>
              <a:t> Vendas Online </a:t>
            </a:r>
            <a:r>
              <a:rPr lang="pt-BR" sz="2800" dirty="0" err="1">
                <a:solidFill>
                  <a:srgbClr val="FFFFFF"/>
                </a:solidFill>
                <a:latin typeface="+mj-lt"/>
              </a:rPr>
              <a:t>AllCare</a:t>
            </a:r>
            <a:r>
              <a:rPr lang="pt-BR" sz="2800" dirty="0">
                <a:solidFill>
                  <a:srgbClr val="FFFFFF"/>
                </a:solidFill>
                <a:latin typeface="+mj-lt"/>
              </a:rPr>
              <a:t>.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38C6B01-5C30-47AE-94D3-B54B34D688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167" y="2761488"/>
            <a:ext cx="242107" cy="1340860"/>
            <a:chOff x="56167" y="2761488"/>
            <a:chExt cx="242107" cy="1340860"/>
          </a:xfrm>
        </p:grpSpPr>
        <p:sp>
          <p:nvSpPr>
            <p:cNvPr id="48" name="Rectangle 2">
              <a:extLst>
                <a:ext uri="{FF2B5EF4-FFF2-40B4-BE49-F238E27FC236}">
                  <a16:creationId xmlns:a16="http://schemas.microsoft.com/office/drawing/2014/main" id="{8C957847-7C0E-48CD-A0C7-E8F76FCB0D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33124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59">
              <a:extLst>
                <a:ext uri="{FF2B5EF4-FFF2-40B4-BE49-F238E27FC236}">
                  <a16:creationId xmlns:a16="http://schemas.microsoft.com/office/drawing/2014/main" id="{750A171B-FE02-4328-8218-84B8A73D22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33124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2">
              <a:extLst>
                <a:ext uri="{FF2B5EF4-FFF2-40B4-BE49-F238E27FC236}">
                  <a16:creationId xmlns:a16="http://schemas.microsoft.com/office/drawing/2014/main" id="{D250ED76-8AAB-4BA3-8FB9-7D9DAD1EF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18913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9">
              <a:extLst>
                <a:ext uri="{FF2B5EF4-FFF2-40B4-BE49-F238E27FC236}">
                  <a16:creationId xmlns:a16="http://schemas.microsoft.com/office/drawing/2014/main" id="{90E9A077-3D43-42CE-A80F-4D77A9640A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18913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2">
              <a:extLst>
                <a:ext uri="{FF2B5EF4-FFF2-40B4-BE49-F238E27FC236}">
                  <a16:creationId xmlns:a16="http://schemas.microsoft.com/office/drawing/2014/main" id="{13B87A5D-9EA1-4543-A4CB-0E744C224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04701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95211382-25DA-4D78-8A2A-65BF812E1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04701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2">
              <a:extLst>
                <a:ext uri="{FF2B5EF4-FFF2-40B4-BE49-F238E27FC236}">
                  <a16:creationId xmlns:a16="http://schemas.microsoft.com/office/drawing/2014/main" id="{DB854E96-4BF7-41B7-98ED-218896E4B1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290490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9">
              <a:extLst>
                <a:ext uri="{FF2B5EF4-FFF2-40B4-BE49-F238E27FC236}">
                  <a16:creationId xmlns:a16="http://schemas.microsoft.com/office/drawing/2014/main" id="{37D8D120-EF4A-4300-A248-1F0A6EF04F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290490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2">
              <a:extLst>
                <a:ext uri="{FF2B5EF4-FFF2-40B4-BE49-F238E27FC236}">
                  <a16:creationId xmlns:a16="http://schemas.microsoft.com/office/drawing/2014/main" id="{AC2782E1-E97A-4860-805A-381C628EF0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276279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9">
              <a:extLst>
                <a:ext uri="{FF2B5EF4-FFF2-40B4-BE49-F238E27FC236}">
                  <a16:creationId xmlns:a16="http://schemas.microsoft.com/office/drawing/2014/main" id="{DA923931-3C79-451C-B0DD-D8C5C9B12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276279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2">
              <a:extLst>
                <a:ext uri="{FF2B5EF4-FFF2-40B4-BE49-F238E27FC236}">
                  <a16:creationId xmlns:a16="http://schemas.microsoft.com/office/drawing/2014/main" id="{96552411-1484-4559-9B19-D82BA727F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40418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9">
              <a:extLst>
                <a:ext uri="{FF2B5EF4-FFF2-40B4-BE49-F238E27FC236}">
                  <a16:creationId xmlns:a16="http://schemas.microsoft.com/office/drawing/2014/main" id="{96625486-87AB-40D0-B29C-F061F36B07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40418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2">
              <a:extLst>
                <a:ext uri="{FF2B5EF4-FFF2-40B4-BE49-F238E27FC236}">
                  <a16:creationId xmlns:a16="http://schemas.microsoft.com/office/drawing/2014/main" id="{5CF69521-6B14-449B-AFAD-5246F7BBF8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89970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59">
              <a:extLst>
                <a:ext uri="{FF2B5EF4-FFF2-40B4-BE49-F238E27FC236}">
                  <a16:creationId xmlns:a16="http://schemas.microsoft.com/office/drawing/2014/main" id="{FCCB1E40-AD9F-4FDE-9794-BA67A8F09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89970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2">
              <a:extLst>
                <a:ext uri="{FF2B5EF4-FFF2-40B4-BE49-F238E27FC236}">
                  <a16:creationId xmlns:a16="http://schemas.microsoft.com/office/drawing/2014/main" id="{072A675B-C9E6-4B87-B488-FB7450C0AA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75758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59">
              <a:extLst>
                <a:ext uri="{FF2B5EF4-FFF2-40B4-BE49-F238E27FC236}">
                  <a16:creationId xmlns:a16="http://schemas.microsoft.com/office/drawing/2014/main" id="{07438C80-8A3A-4E13-838D-B676C615B1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75758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2">
              <a:extLst>
                <a:ext uri="{FF2B5EF4-FFF2-40B4-BE49-F238E27FC236}">
                  <a16:creationId xmlns:a16="http://schemas.microsoft.com/office/drawing/2014/main" id="{03A1462E-5653-41AA-9086-553DD10C1B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61547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59">
              <a:extLst>
                <a:ext uri="{FF2B5EF4-FFF2-40B4-BE49-F238E27FC236}">
                  <a16:creationId xmlns:a16="http://schemas.microsoft.com/office/drawing/2014/main" id="{C5D0C27E-61AE-48DC-95B4-5FEBCE413A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61547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2">
              <a:extLst>
                <a:ext uri="{FF2B5EF4-FFF2-40B4-BE49-F238E27FC236}">
                  <a16:creationId xmlns:a16="http://schemas.microsoft.com/office/drawing/2014/main" id="{AE1C1E45-C712-4F12-B421-9DBD634FCE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47336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59">
              <a:extLst>
                <a:ext uri="{FF2B5EF4-FFF2-40B4-BE49-F238E27FC236}">
                  <a16:creationId xmlns:a16="http://schemas.microsoft.com/office/drawing/2014/main" id="{6537F337-22CC-46D3-8A70-335E1E44E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47336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Imagem 4">
            <a:extLst>
              <a:ext uri="{FF2B5EF4-FFF2-40B4-BE49-F238E27FC236}">
                <a16:creationId xmlns:a16="http://schemas.microsoft.com/office/drawing/2014/main" id="{6A0663F1-A871-45A5-8A19-2610DC38A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12" y="646494"/>
            <a:ext cx="904875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108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3976616E-E5B4-4B50-A38F-99149F7BA6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1" r="12" b="25647"/>
          <a:stretch/>
        </p:blipFill>
        <p:spPr>
          <a:xfrm>
            <a:off x="318976" y="2371782"/>
            <a:ext cx="10036879" cy="81406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14D84308-C24B-4F23-8539-B30E6954A40D}"/>
              </a:ext>
            </a:extLst>
          </p:cNvPr>
          <p:cNvSpPr txBox="1"/>
          <p:nvPr/>
        </p:nvSpPr>
        <p:spPr>
          <a:xfrm>
            <a:off x="230841" y="130793"/>
            <a:ext cx="4726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O painel exibe as propostas empresa, por status: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03E35B1-736F-45AA-999A-28846A89F392}"/>
              </a:ext>
            </a:extLst>
          </p:cNvPr>
          <p:cNvSpPr txBox="1"/>
          <p:nvPr/>
        </p:nvSpPr>
        <p:spPr>
          <a:xfrm>
            <a:off x="230839" y="485794"/>
            <a:ext cx="1033366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bg2"/>
                </a:solidFill>
              </a:rPr>
              <a:t>Em andamento: </a:t>
            </a:r>
            <a:r>
              <a:rPr lang="pt-BR" dirty="0">
                <a:solidFill>
                  <a:schemeClr val="bg2"/>
                </a:solidFill>
              </a:rPr>
              <a:t>Exibe propostas com os status “Preenchimento do contrato” e “Link da Assinatura Enviado”;</a:t>
            </a:r>
          </a:p>
          <a:p>
            <a:r>
              <a:rPr lang="pt-BR" b="1" dirty="0">
                <a:solidFill>
                  <a:schemeClr val="bg2"/>
                </a:solidFill>
              </a:rPr>
              <a:t>Assinados</a:t>
            </a:r>
            <a:r>
              <a:rPr lang="pt-BR" dirty="0">
                <a:solidFill>
                  <a:schemeClr val="bg2"/>
                </a:solidFill>
              </a:rPr>
              <a:t>: Exibe propostas com o status “Contrato Assinado”;</a:t>
            </a:r>
          </a:p>
          <a:p>
            <a:r>
              <a:rPr lang="pt-BR" b="1" dirty="0">
                <a:solidFill>
                  <a:schemeClr val="bg2"/>
                </a:solidFill>
              </a:rPr>
              <a:t>Enviados: </a:t>
            </a:r>
            <a:r>
              <a:rPr lang="pt-BR" dirty="0">
                <a:solidFill>
                  <a:schemeClr val="bg2"/>
                </a:solidFill>
              </a:rPr>
              <a:t>Exibe propostas com o status “Enviado para Operações”;</a:t>
            </a:r>
          </a:p>
          <a:p>
            <a:r>
              <a:rPr lang="pt-BR" b="1" dirty="0">
                <a:solidFill>
                  <a:schemeClr val="bg2"/>
                </a:solidFill>
              </a:rPr>
              <a:t>Ativos: </a:t>
            </a:r>
            <a:r>
              <a:rPr lang="pt-BR" dirty="0">
                <a:solidFill>
                  <a:schemeClr val="bg2"/>
                </a:solidFill>
              </a:rPr>
              <a:t>Exibe propostas com o status “Contrato Ativo”;</a:t>
            </a:r>
          </a:p>
          <a:p>
            <a:r>
              <a:rPr lang="pt-BR" b="1" dirty="0">
                <a:solidFill>
                  <a:schemeClr val="bg2"/>
                </a:solidFill>
              </a:rPr>
              <a:t>Cancelados: </a:t>
            </a:r>
            <a:r>
              <a:rPr lang="pt-BR" dirty="0">
                <a:solidFill>
                  <a:schemeClr val="bg2"/>
                </a:solidFill>
              </a:rPr>
              <a:t>Exibe propostas com o status “Contrato Cancelado”;</a:t>
            </a:r>
          </a:p>
          <a:p>
            <a:r>
              <a:rPr lang="pt-BR" b="1" dirty="0">
                <a:solidFill>
                  <a:schemeClr val="bg2"/>
                </a:solidFill>
              </a:rPr>
              <a:t>Todos: </a:t>
            </a:r>
            <a:r>
              <a:rPr lang="pt-BR" dirty="0">
                <a:solidFill>
                  <a:schemeClr val="bg2"/>
                </a:solidFill>
              </a:rPr>
              <a:t>Exibe todas as propostas, independente do status em que ela estiver.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C644954-ED7D-496F-88AC-FB41C6294B28}"/>
              </a:ext>
            </a:extLst>
          </p:cNvPr>
          <p:cNvSpPr txBox="1"/>
          <p:nvPr/>
        </p:nvSpPr>
        <p:spPr>
          <a:xfrm>
            <a:off x="230840" y="3303179"/>
            <a:ext cx="10333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Também é possível buscar uma proposta empresa utilizando filtros, para isso clique no menu sanduiche localizado no canto direito da tela e selecione a opção “Exibir Filtros”: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C41C32F-D599-45DB-8FFC-B61E797F9AC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059" b="12144"/>
          <a:stretch/>
        </p:blipFill>
        <p:spPr>
          <a:xfrm>
            <a:off x="318976" y="4081172"/>
            <a:ext cx="10036879" cy="1952666"/>
          </a:xfrm>
          <a:prstGeom prst="rect">
            <a:avLst/>
          </a:prstGeom>
        </p:spPr>
      </p:pic>
      <p:sp>
        <p:nvSpPr>
          <p:cNvPr id="10" name="Seta: para a Direita 9">
            <a:extLst>
              <a:ext uri="{FF2B5EF4-FFF2-40B4-BE49-F238E27FC236}">
                <a16:creationId xmlns:a16="http://schemas.microsoft.com/office/drawing/2014/main" id="{0C9D2E99-5584-4952-8E7F-011C5ABFF6BC}"/>
              </a:ext>
            </a:extLst>
          </p:cNvPr>
          <p:cNvSpPr/>
          <p:nvPr/>
        </p:nvSpPr>
        <p:spPr>
          <a:xfrm>
            <a:off x="7006728" y="5871990"/>
            <a:ext cx="1674564" cy="12118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0990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6B4EB6E-A9AE-4A31-BA77-D40F215A8F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56" y="2519217"/>
            <a:ext cx="9372600" cy="30099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ABABCFE7-09CE-40CB-A9A1-89656965A866}"/>
              </a:ext>
            </a:extLst>
          </p:cNvPr>
          <p:cNvSpPr txBox="1"/>
          <p:nvPr/>
        </p:nvSpPr>
        <p:spPr>
          <a:xfrm>
            <a:off x="391356" y="432859"/>
            <a:ext cx="9112988" cy="668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Utilizando os filtros é possível buscar a proposta empresa, por data, nome ou CPF do representante legal, cidade, corretora e operadora.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F0168D5-7C2D-4C7E-9B9A-6B115E6D95A2}"/>
              </a:ext>
            </a:extLst>
          </p:cNvPr>
          <p:cNvSpPr txBox="1"/>
          <p:nvPr/>
        </p:nvSpPr>
        <p:spPr>
          <a:xfrm>
            <a:off x="391357" y="1556795"/>
            <a:ext cx="937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Para realizar uma busca, basta escrever a informação no campo correspondente e clicar no botão “Aplicar”:</a:t>
            </a:r>
          </a:p>
        </p:txBody>
      </p:sp>
      <p:sp>
        <p:nvSpPr>
          <p:cNvPr id="7" name="Seta: para a Direita 6">
            <a:extLst>
              <a:ext uri="{FF2B5EF4-FFF2-40B4-BE49-F238E27FC236}">
                <a16:creationId xmlns:a16="http://schemas.microsoft.com/office/drawing/2014/main" id="{D8FC7080-AF53-48F6-9965-D0061A09E647}"/>
              </a:ext>
            </a:extLst>
          </p:cNvPr>
          <p:cNvSpPr/>
          <p:nvPr/>
        </p:nvSpPr>
        <p:spPr>
          <a:xfrm>
            <a:off x="3669893" y="4985133"/>
            <a:ext cx="1277957" cy="12118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7696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E36F851-7B2B-49BD-B1CE-1BF3FC51BBEC}"/>
              </a:ext>
            </a:extLst>
          </p:cNvPr>
          <p:cNvSpPr txBox="1"/>
          <p:nvPr/>
        </p:nvSpPr>
        <p:spPr>
          <a:xfrm>
            <a:off x="361508" y="510363"/>
            <a:ext cx="7884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Localize a proposta digitada, utilizando uma das opções mostradas anteriormente: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66BD05E-8919-48E1-93C0-CCBCB4D1DF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569" y="1117526"/>
            <a:ext cx="9344025" cy="206692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BDAADD29-3273-4AD9-B4BC-F2D2596B4BA8}"/>
              </a:ext>
            </a:extLst>
          </p:cNvPr>
          <p:cNvSpPr txBox="1"/>
          <p:nvPr/>
        </p:nvSpPr>
        <p:spPr>
          <a:xfrm>
            <a:off x="446569" y="3280144"/>
            <a:ext cx="726513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Após a digitação da proposta empresa, é necessário anexar os documentos:</a:t>
            </a:r>
          </a:p>
          <a:p>
            <a:endParaRPr lang="pt-BR" dirty="0">
              <a:solidFill>
                <a:schemeClr val="bg2"/>
              </a:solidFill>
            </a:endParaRPr>
          </a:p>
          <a:p>
            <a:r>
              <a:rPr lang="pt-BR" dirty="0">
                <a:solidFill>
                  <a:schemeClr val="bg2"/>
                </a:solidFill>
              </a:rPr>
              <a:t>Selecione a proposta no painel;</a:t>
            </a:r>
          </a:p>
          <a:p>
            <a:r>
              <a:rPr lang="pt-BR" dirty="0">
                <a:solidFill>
                  <a:schemeClr val="bg2"/>
                </a:solidFill>
              </a:rPr>
              <a:t>Clique no menu sanduiche, localizado no canto direito da tela;</a:t>
            </a:r>
          </a:p>
          <a:p>
            <a:r>
              <a:rPr lang="pt-BR" dirty="0">
                <a:solidFill>
                  <a:schemeClr val="bg2"/>
                </a:solidFill>
              </a:rPr>
              <a:t>Clique na opção “Upload de documentos”.</a:t>
            </a:r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B68863A5-90DB-4C34-BB84-B591E096B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569" y="4792736"/>
            <a:ext cx="9391650" cy="1895475"/>
          </a:xfrm>
          <a:prstGeom prst="rect">
            <a:avLst/>
          </a:prstGeom>
        </p:spPr>
      </p:pic>
      <p:sp>
        <p:nvSpPr>
          <p:cNvPr id="8" name="Seta: para a Direita 7">
            <a:extLst>
              <a:ext uri="{FF2B5EF4-FFF2-40B4-BE49-F238E27FC236}">
                <a16:creationId xmlns:a16="http://schemas.microsoft.com/office/drawing/2014/main" id="{147DB7EB-4FCF-4FA7-B9FB-682DFE7363DF}"/>
              </a:ext>
            </a:extLst>
          </p:cNvPr>
          <p:cNvSpPr/>
          <p:nvPr/>
        </p:nvSpPr>
        <p:spPr>
          <a:xfrm>
            <a:off x="6964326" y="6262577"/>
            <a:ext cx="1281392" cy="10632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6552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EB7000D1-CBD2-4290-A5B2-50EB85B6BE28}"/>
              </a:ext>
            </a:extLst>
          </p:cNvPr>
          <p:cNvSpPr txBox="1"/>
          <p:nvPr/>
        </p:nvSpPr>
        <p:spPr>
          <a:xfrm>
            <a:off x="191385" y="359251"/>
            <a:ext cx="9509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Na tela de upload de documentos é possível anexar todos os documentos da empresa.</a:t>
            </a:r>
          </a:p>
          <a:p>
            <a:r>
              <a:rPr lang="pt-BR" dirty="0">
                <a:solidFill>
                  <a:schemeClr val="bg2"/>
                </a:solidFill>
              </a:rPr>
              <a:t>Localize o documento que vai anexar e clique no botão “Anexar Arquivos”, da linha correspondente: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10306C4F-7C4F-4CE6-92CE-5D8719DEBF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596" y="1316182"/>
            <a:ext cx="8374308" cy="5298901"/>
          </a:xfrm>
          <a:prstGeom prst="rect">
            <a:avLst/>
          </a:prstGeom>
        </p:spPr>
      </p:pic>
      <p:sp>
        <p:nvSpPr>
          <p:cNvPr id="8" name="Seta: para a Direita 7">
            <a:extLst>
              <a:ext uri="{FF2B5EF4-FFF2-40B4-BE49-F238E27FC236}">
                <a16:creationId xmlns:a16="http://schemas.microsoft.com/office/drawing/2014/main" id="{FC40375F-0D8D-495B-82CE-3C7087B90FD0}"/>
              </a:ext>
            </a:extLst>
          </p:cNvPr>
          <p:cNvSpPr/>
          <p:nvPr/>
        </p:nvSpPr>
        <p:spPr>
          <a:xfrm rot="10800000">
            <a:off x="8335925" y="2583713"/>
            <a:ext cx="1365115" cy="10632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F5B6B35-8510-4B0D-B7D9-4B57F97E4693}"/>
              </a:ext>
            </a:extLst>
          </p:cNvPr>
          <p:cNvSpPr txBox="1"/>
          <p:nvPr/>
        </p:nvSpPr>
        <p:spPr>
          <a:xfrm>
            <a:off x="9125673" y="3429000"/>
            <a:ext cx="278573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bg2"/>
                </a:solidFill>
              </a:rPr>
              <a:t>O sinal de exclamação amarelo, significa que nenhum documento foi anexado no campo, após anexar um arquivo o sinal exibido será um “visto” na cor verde.</a:t>
            </a:r>
          </a:p>
        </p:txBody>
      </p:sp>
    </p:spTree>
    <p:extLst>
      <p:ext uri="{BB962C8B-B14F-4D97-AF65-F5344CB8AC3E}">
        <p14:creationId xmlns:p14="http://schemas.microsoft.com/office/powerpoint/2010/main" val="2749696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BB69F458-76E4-4CDA-BD48-60D0364364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506" y="1078762"/>
            <a:ext cx="8261499" cy="305298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E227561B-AB04-4AC7-A8CA-DDCA61101F39}"/>
              </a:ext>
            </a:extLst>
          </p:cNvPr>
          <p:cNvSpPr txBox="1"/>
          <p:nvPr/>
        </p:nvSpPr>
        <p:spPr>
          <a:xfrm>
            <a:off x="361506" y="432431"/>
            <a:ext cx="8187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A tela “Anexo de documentos” exibe as informações referentes ao documento que deve ser inserido: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8206030-91BF-477E-BC3B-2A661F3EA96B}"/>
              </a:ext>
            </a:extLst>
          </p:cNvPr>
          <p:cNvSpPr txBox="1"/>
          <p:nvPr/>
        </p:nvSpPr>
        <p:spPr>
          <a:xfrm>
            <a:off x="287077" y="4220045"/>
            <a:ext cx="8187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Clique no menu sanduiche localizado no canto direito da tela, e selecione a opção “Inserir/Trocar Imagem”: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2F56D0D7-DE12-4F82-9146-FAE2429E08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505" y="4902032"/>
            <a:ext cx="8265980" cy="1754412"/>
          </a:xfrm>
          <a:prstGeom prst="rect">
            <a:avLst/>
          </a:prstGeom>
        </p:spPr>
      </p:pic>
      <p:sp>
        <p:nvSpPr>
          <p:cNvPr id="8" name="Seta: para a Direita 7">
            <a:extLst>
              <a:ext uri="{FF2B5EF4-FFF2-40B4-BE49-F238E27FC236}">
                <a16:creationId xmlns:a16="http://schemas.microsoft.com/office/drawing/2014/main" id="{0A2818D8-3A5F-485C-BC75-B2BFB1B03DB3}"/>
              </a:ext>
            </a:extLst>
          </p:cNvPr>
          <p:cNvSpPr/>
          <p:nvPr/>
        </p:nvSpPr>
        <p:spPr>
          <a:xfrm>
            <a:off x="5956471" y="5789870"/>
            <a:ext cx="1318438" cy="11402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FA9121D-5C68-4ED0-BA83-78FB7DE1EDDD}"/>
              </a:ext>
            </a:extLst>
          </p:cNvPr>
          <p:cNvSpPr txBox="1"/>
          <p:nvPr/>
        </p:nvSpPr>
        <p:spPr>
          <a:xfrm>
            <a:off x="8993523" y="5179073"/>
            <a:ext cx="28369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bg2"/>
                </a:solidFill>
              </a:rPr>
              <a:t>Também é possível excluir um arquivo já anexado, clicando em “Excluir imagem”.</a:t>
            </a:r>
          </a:p>
        </p:txBody>
      </p:sp>
    </p:spTree>
    <p:extLst>
      <p:ext uri="{BB962C8B-B14F-4D97-AF65-F5344CB8AC3E}">
        <p14:creationId xmlns:p14="http://schemas.microsoft.com/office/powerpoint/2010/main" val="10908862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15DCC57-DFD9-4915-ADE7-A01D32C7C5D8}"/>
              </a:ext>
            </a:extLst>
          </p:cNvPr>
          <p:cNvSpPr txBox="1"/>
          <p:nvPr/>
        </p:nvSpPr>
        <p:spPr>
          <a:xfrm>
            <a:off x="308473" y="451692"/>
            <a:ext cx="10763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Ao clicar em “Inserir/Trocar Imagem”, o sistema abrirá a pasta de rede do seu computador, onde será possível selecionar o arquivo desejado. Anexe o arquivo no sistema.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5ECD602-65F5-4FBB-85A6-CE21CB455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473" y="1191855"/>
            <a:ext cx="10345479" cy="1960699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984AAD3-D6BF-4CCD-9C8E-2934B6C384A7}"/>
              </a:ext>
            </a:extLst>
          </p:cNvPr>
          <p:cNvSpPr txBox="1"/>
          <p:nvPr/>
        </p:nvSpPr>
        <p:spPr>
          <a:xfrm>
            <a:off x="223412" y="3370521"/>
            <a:ext cx="76301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Com a imagem anexada, clique no botão “Fechar”, para retornar a tela anterior.</a:t>
            </a:r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323EAD36-8629-488B-BE1B-805A6C2A20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473" y="3782825"/>
            <a:ext cx="7630165" cy="2749958"/>
          </a:xfrm>
          <a:prstGeom prst="rect">
            <a:avLst/>
          </a:prstGeom>
        </p:spPr>
      </p:pic>
      <p:sp>
        <p:nvSpPr>
          <p:cNvPr id="8" name="Seta: para a Direita 7">
            <a:extLst>
              <a:ext uri="{FF2B5EF4-FFF2-40B4-BE49-F238E27FC236}">
                <a16:creationId xmlns:a16="http://schemas.microsoft.com/office/drawing/2014/main" id="{D8231252-BCCE-4A1C-8A9D-399A03C61A08}"/>
              </a:ext>
            </a:extLst>
          </p:cNvPr>
          <p:cNvSpPr/>
          <p:nvPr/>
        </p:nvSpPr>
        <p:spPr>
          <a:xfrm rot="10800000">
            <a:off x="8048847" y="6251944"/>
            <a:ext cx="1307804" cy="15436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0262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4F6C9C5-DF74-4590-90E8-14C2AE1938AD}"/>
              </a:ext>
            </a:extLst>
          </p:cNvPr>
          <p:cNvSpPr txBox="1"/>
          <p:nvPr/>
        </p:nvSpPr>
        <p:spPr>
          <a:xfrm>
            <a:off x="318976" y="446568"/>
            <a:ext cx="76358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Repita o processo, anexando todos os documentos.</a:t>
            </a:r>
          </a:p>
          <a:p>
            <a:r>
              <a:rPr lang="pt-BR" dirty="0">
                <a:solidFill>
                  <a:schemeClr val="bg2"/>
                </a:solidFill>
              </a:rPr>
              <a:t>Quando todos forem anexados, todos os campos terão um “visto” na cor verde: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34C4114-9A6F-453D-976C-361AE6D707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038" y="1092899"/>
            <a:ext cx="7635808" cy="4726929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B4092FA-46DC-4CBD-9B54-535EEF745841}"/>
              </a:ext>
            </a:extLst>
          </p:cNvPr>
          <p:cNvSpPr txBox="1"/>
          <p:nvPr/>
        </p:nvSpPr>
        <p:spPr>
          <a:xfrm>
            <a:off x="8880108" y="3339776"/>
            <a:ext cx="207065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2"/>
                </a:solidFill>
              </a:rPr>
              <a:t>Após anexar todos os documentos, clique no botão “Fechar”, para retornar ao painel de propostas empresa.</a:t>
            </a:r>
          </a:p>
        </p:txBody>
      </p:sp>
      <p:sp>
        <p:nvSpPr>
          <p:cNvPr id="7" name="Seta: para a Direita 6">
            <a:extLst>
              <a:ext uri="{FF2B5EF4-FFF2-40B4-BE49-F238E27FC236}">
                <a16:creationId xmlns:a16="http://schemas.microsoft.com/office/drawing/2014/main" id="{631C4818-40A8-44D2-965B-3F250B292F33}"/>
              </a:ext>
            </a:extLst>
          </p:cNvPr>
          <p:cNvSpPr/>
          <p:nvPr/>
        </p:nvSpPr>
        <p:spPr>
          <a:xfrm rot="10800000">
            <a:off x="8124908" y="5640637"/>
            <a:ext cx="1355075" cy="110169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0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A999F3D-813B-4937-9B76-5719B4307F98}"/>
              </a:ext>
            </a:extLst>
          </p:cNvPr>
          <p:cNvSpPr txBox="1"/>
          <p:nvPr/>
        </p:nvSpPr>
        <p:spPr>
          <a:xfrm>
            <a:off x="191385" y="139926"/>
            <a:ext cx="82836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Caso seja necessário realizar qualquer alteração nos dados da empresa, utilize a opção “Recomeçar a venda”.</a:t>
            </a:r>
          </a:p>
          <a:p>
            <a:r>
              <a:rPr lang="pt-BR" dirty="0">
                <a:solidFill>
                  <a:schemeClr val="bg1"/>
                </a:solidFill>
              </a:rPr>
              <a:t>Para isso: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B5C19A6F-A2CA-45DE-8127-E690E193A316}"/>
              </a:ext>
            </a:extLst>
          </p:cNvPr>
          <p:cNvSpPr/>
          <p:nvPr/>
        </p:nvSpPr>
        <p:spPr>
          <a:xfrm>
            <a:off x="191385" y="1277526"/>
            <a:ext cx="828368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Selecione o contrato desejada no painel de propostas empresa, clique no menu sanduiche, localizado no canto direito da tela, e selecione a opção “Recomeçar a Venda”:</a:t>
            </a:r>
            <a:endParaRPr lang="pt-BR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66BD69DC-C0D8-40AA-B7D7-8F3A33E2C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447" y="2325470"/>
            <a:ext cx="8102010" cy="1635193"/>
          </a:xfrm>
          <a:prstGeom prst="rect">
            <a:avLst/>
          </a:prstGeom>
        </p:spPr>
      </p:pic>
      <p:sp>
        <p:nvSpPr>
          <p:cNvPr id="7" name="Seta: para a Direita 6">
            <a:extLst>
              <a:ext uri="{FF2B5EF4-FFF2-40B4-BE49-F238E27FC236}">
                <a16:creationId xmlns:a16="http://schemas.microsoft.com/office/drawing/2014/main" id="{7671CBF7-9F6A-48C8-8B3E-8ACD61C520C4}"/>
              </a:ext>
            </a:extLst>
          </p:cNvPr>
          <p:cNvSpPr/>
          <p:nvPr/>
        </p:nvSpPr>
        <p:spPr>
          <a:xfrm>
            <a:off x="5709686" y="3351818"/>
            <a:ext cx="1307804" cy="15436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CCFDC707-632A-4BB9-B3AB-8F40E75C8897}"/>
              </a:ext>
            </a:extLst>
          </p:cNvPr>
          <p:cNvSpPr/>
          <p:nvPr/>
        </p:nvSpPr>
        <p:spPr>
          <a:xfrm>
            <a:off x="191385" y="4185271"/>
            <a:ext cx="828368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Após clicar em recomeçar a venda, o sistema abrirá novamente a tela para digitação dos dados da empresa.</a:t>
            </a:r>
          </a:p>
          <a:p>
            <a:r>
              <a:rPr lang="pt-BR" dirty="0">
                <a:solidFill>
                  <a:schemeClr val="bg2"/>
                </a:solidFill>
              </a:rPr>
              <a:t>As informações preenchidas anteriormente não serão perdidas, edite somente as informações necessárias e siga o processo, passando novamente pela tela de preenchimento de dados da empresa e envio do link da assinatura digital.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96CE361-CE1D-459F-87AD-EEE4A24761FA}"/>
              </a:ext>
            </a:extLst>
          </p:cNvPr>
          <p:cNvSpPr txBox="1"/>
          <p:nvPr/>
        </p:nvSpPr>
        <p:spPr>
          <a:xfrm>
            <a:off x="8847995" y="1730239"/>
            <a:ext cx="289743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bg2"/>
                </a:solidFill>
              </a:rPr>
              <a:t>ATENÇÃO: Contratos já enviados para análise, ou seja, enviados para a </a:t>
            </a:r>
            <a:r>
              <a:rPr lang="pt-BR" b="1" dirty="0" err="1">
                <a:solidFill>
                  <a:schemeClr val="bg2"/>
                </a:solidFill>
              </a:rPr>
              <a:t>AllCare</a:t>
            </a:r>
            <a:r>
              <a:rPr lang="pt-BR" b="1" dirty="0">
                <a:solidFill>
                  <a:schemeClr val="bg2"/>
                </a:solidFill>
              </a:rPr>
              <a:t>, não podem ser recomeçados.</a:t>
            </a:r>
          </a:p>
          <a:p>
            <a:pPr algn="ctr"/>
            <a:endParaRPr lang="pt-BR" b="1" dirty="0">
              <a:solidFill>
                <a:schemeClr val="bg2"/>
              </a:solidFill>
            </a:endParaRPr>
          </a:p>
          <a:p>
            <a:pPr algn="ctr"/>
            <a:r>
              <a:rPr lang="pt-BR" b="1" dirty="0">
                <a:solidFill>
                  <a:schemeClr val="bg2"/>
                </a:solidFill>
              </a:rPr>
              <a:t>Sempre que recomeçar uma venda, o representante legal da empresa terá que assinar o contrato novamente.</a:t>
            </a:r>
          </a:p>
        </p:txBody>
      </p:sp>
    </p:spTree>
    <p:extLst>
      <p:ext uri="{BB962C8B-B14F-4D97-AF65-F5344CB8AC3E}">
        <p14:creationId xmlns:p14="http://schemas.microsoft.com/office/powerpoint/2010/main" val="12470502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FFBCA64-4733-4D25-B705-87D252263F23}"/>
              </a:ext>
            </a:extLst>
          </p:cNvPr>
          <p:cNvSpPr txBox="1"/>
          <p:nvPr/>
        </p:nvSpPr>
        <p:spPr>
          <a:xfrm>
            <a:off x="509850" y="551601"/>
            <a:ext cx="9793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Após digitar a empresa e anexar os arquivos é necessário esperar até que a proposta esteja no status “Contrato Assinado”, ou seja, aguardar o representante legal da empresa assinar a proposta.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2885E9E-05A6-4143-8BE7-7F48F9C833E8}"/>
              </a:ext>
            </a:extLst>
          </p:cNvPr>
          <p:cNvSpPr txBox="1"/>
          <p:nvPr/>
        </p:nvSpPr>
        <p:spPr>
          <a:xfrm>
            <a:off x="509851" y="1632695"/>
            <a:ext cx="95052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Quando a proposta estiver com o status “Contrato Assinado”, é necessário enviar para analise, para isso:</a:t>
            </a:r>
          </a:p>
          <a:p>
            <a:endParaRPr lang="pt-BR" dirty="0">
              <a:solidFill>
                <a:schemeClr val="bg2"/>
              </a:solidFill>
            </a:endParaRPr>
          </a:p>
          <a:p>
            <a:r>
              <a:rPr lang="pt-BR" dirty="0">
                <a:solidFill>
                  <a:schemeClr val="bg2"/>
                </a:solidFill>
              </a:rPr>
              <a:t>Selecione a proposta no painel;</a:t>
            </a:r>
          </a:p>
          <a:p>
            <a:r>
              <a:rPr lang="pt-BR" dirty="0">
                <a:solidFill>
                  <a:schemeClr val="bg2"/>
                </a:solidFill>
              </a:rPr>
              <a:t>Clique no menu sanduiche, localizado no canto direito da tela;</a:t>
            </a:r>
          </a:p>
          <a:p>
            <a:r>
              <a:rPr lang="pt-BR" dirty="0">
                <a:solidFill>
                  <a:schemeClr val="bg2"/>
                </a:solidFill>
              </a:rPr>
              <a:t>Clique na opção “Enviar para Análise”.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1AD88EA-A935-4021-BB92-F3C8ABC6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381" y="3577856"/>
            <a:ext cx="9420225" cy="2276475"/>
          </a:xfrm>
          <a:prstGeom prst="rect">
            <a:avLst/>
          </a:prstGeom>
        </p:spPr>
      </p:pic>
      <p:sp>
        <p:nvSpPr>
          <p:cNvPr id="7" name="Seta: para a Direita 6">
            <a:extLst>
              <a:ext uri="{FF2B5EF4-FFF2-40B4-BE49-F238E27FC236}">
                <a16:creationId xmlns:a16="http://schemas.microsoft.com/office/drawing/2014/main" id="{F267310C-46A0-4BA0-AC32-9C0484A527CF}"/>
              </a:ext>
            </a:extLst>
          </p:cNvPr>
          <p:cNvSpPr/>
          <p:nvPr/>
        </p:nvSpPr>
        <p:spPr>
          <a:xfrm>
            <a:off x="7325099" y="4673562"/>
            <a:ext cx="1032092" cy="850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1367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A726EDE8-5B75-48DE-A947-433F83B4B595}"/>
              </a:ext>
            </a:extLst>
          </p:cNvPr>
          <p:cNvSpPr txBox="1"/>
          <p:nvPr/>
        </p:nvSpPr>
        <p:spPr>
          <a:xfrm>
            <a:off x="329609" y="627321"/>
            <a:ext cx="937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Após clicar na opção “Enviar para Análise”, o sistema exibirá uma mensagem informando que o contrato foi enviado para análise com sucesso.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B9E74DE-58CC-40D4-AB68-44E5C3CF8D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609" y="1273652"/>
            <a:ext cx="8867554" cy="255933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8B36793-EC86-4D32-A469-F41BA3134470}"/>
              </a:ext>
            </a:extLst>
          </p:cNvPr>
          <p:cNvSpPr txBox="1"/>
          <p:nvPr/>
        </p:nvSpPr>
        <p:spPr>
          <a:xfrm>
            <a:off x="329609" y="3859703"/>
            <a:ext cx="8448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O status da proposta empresa, após o envio para análise será “Enviado para operações”: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46CD5F74-E741-4ACC-9EB2-AF3BE3D2D5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609" y="4255751"/>
            <a:ext cx="9027042" cy="2334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188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F0A46219-C722-4775-9E5A-1EDB314AD173}"/>
              </a:ext>
            </a:extLst>
          </p:cNvPr>
          <p:cNvSpPr txBox="1"/>
          <p:nvPr/>
        </p:nvSpPr>
        <p:spPr>
          <a:xfrm>
            <a:off x="5640572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pic>
        <p:nvPicPr>
          <p:cNvPr id="8" name="Imagem 7" descr="Interface gráfica do usuário, Aplicativo&#10;&#10;Descrição gerada automaticamente">
            <a:extLst>
              <a:ext uri="{FF2B5EF4-FFF2-40B4-BE49-F238E27FC236}">
                <a16:creationId xmlns:a16="http://schemas.microsoft.com/office/drawing/2014/main" id="{FF3CD9E3-AAF3-4BB1-B66C-C8A8C822386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763" b="-896"/>
          <a:stretch/>
        </p:blipFill>
        <p:spPr>
          <a:xfrm>
            <a:off x="457200" y="1137334"/>
            <a:ext cx="2529125" cy="3900286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1D83328E-4E2A-46F4-BD18-E515DA636EBD}"/>
              </a:ext>
            </a:extLst>
          </p:cNvPr>
          <p:cNvSpPr txBox="1"/>
          <p:nvPr/>
        </p:nvSpPr>
        <p:spPr>
          <a:xfrm>
            <a:off x="457200" y="489098"/>
            <a:ext cx="3117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Opções do Menu do Vendedor: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B4F3BFB-FE98-4EB7-A1BE-9947CCB71892}"/>
              </a:ext>
            </a:extLst>
          </p:cNvPr>
          <p:cNvSpPr txBox="1"/>
          <p:nvPr/>
        </p:nvSpPr>
        <p:spPr>
          <a:xfrm>
            <a:off x="3081716" y="1137334"/>
            <a:ext cx="8505663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chemeClr val="bg2"/>
                </a:solidFill>
              </a:rPr>
              <a:t>Inicio</a:t>
            </a:r>
            <a:br>
              <a:rPr lang="pt-BR" sz="1400" dirty="0">
                <a:solidFill>
                  <a:schemeClr val="bg2"/>
                </a:solidFill>
              </a:rPr>
            </a:br>
            <a:r>
              <a:rPr lang="pt-BR" sz="1400" dirty="0">
                <a:solidFill>
                  <a:schemeClr val="bg2"/>
                </a:solidFill>
              </a:rPr>
              <a:t>Alteração de senha: É possível alterar sua senha para outra de sua preferencia;</a:t>
            </a:r>
          </a:p>
          <a:p>
            <a:r>
              <a:rPr lang="pt-BR" sz="1400" dirty="0">
                <a:solidFill>
                  <a:schemeClr val="bg2"/>
                </a:solidFill>
              </a:rPr>
              <a:t>Meu Perfil: É possível visualizar as suas informações pessoais.</a:t>
            </a:r>
          </a:p>
          <a:p>
            <a:endParaRPr lang="pt-BR" sz="1400" dirty="0">
              <a:solidFill>
                <a:schemeClr val="bg2"/>
              </a:solidFill>
            </a:endParaRPr>
          </a:p>
          <a:p>
            <a:r>
              <a:rPr lang="pt-BR" sz="1400" b="1" dirty="0">
                <a:solidFill>
                  <a:schemeClr val="bg2"/>
                </a:solidFill>
              </a:rPr>
              <a:t>Nova Venda</a:t>
            </a:r>
          </a:p>
          <a:p>
            <a:r>
              <a:rPr lang="pt-BR" sz="1400" dirty="0" err="1">
                <a:solidFill>
                  <a:schemeClr val="bg2"/>
                </a:solidFill>
              </a:rPr>
              <a:t>Pme</a:t>
            </a:r>
            <a:r>
              <a:rPr lang="pt-BR" sz="1400" dirty="0">
                <a:solidFill>
                  <a:schemeClr val="bg2"/>
                </a:solidFill>
              </a:rPr>
              <a:t> Boletado – Proposta Beneficiário: É possível realizar uma venda para um beneficiário, vinculando-o a uma empresa existente;</a:t>
            </a:r>
          </a:p>
          <a:p>
            <a:r>
              <a:rPr lang="pt-BR" sz="1400" dirty="0" err="1">
                <a:solidFill>
                  <a:schemeClr val="bg2"/>
                </a:solidFill>
              </a:rPr>
              <a:t>Pme</a:t>
            </a:r>
            <a:r>
              <a:rPr lang="pt-BR" sz="1400" dirty="0">
                <a:solidFill>
                  <a:schemeClr val="bg2"/>
                </a:solidFill>
              </a:rPr>
              <a:t> Boletado – Proposta Empresa: É possível realizar o cadastro de uma nova empresa.</a:t>
            </a:r>
          </a:p>
          <a:p>
            <a:endParaRPr lang="pt-BR" sz="1400" dirty="0">
              <a:solidFill>
                <a:schemeClr val="bg2"/>
              </a:solidFill>
            </a:endParaRPr>
          </a:p>
          <a:p>
            <a:r>
              <a:rPr lang="pt-BR" sz="1400" b="1" dirty="0">
                <a:solidFill>
                  <a:schemeClr val="bg2"/>
                </a:solidFill>
              </a:rPr>
              <a:t>Minhas Vendas</a:t>
            </a:r>
          </a:p>
          <a:p>
            <a:r>
              <a:rPr lang="pt-BR" sz="1400" dirty="0">
                <a:solidFill>
                  <a:schemeClr val="bg2"/>
                </a:solidFill>
              </a:rPr>
              <a:t>Proposta Beneficiário – </a:t>
            </a:r>
            <a:r>
              <a:rPr lang="pt-BR" sz="1400" dirty="0" err="1">
                <a:solidFill>
                  <a:schemeClr val="bg2"/>
                </a:solidFill>
              </a:rPr>
              <a:t>Pme</a:t>
            </a:r>
            <a:r>
              <a:rPr lang="pt-BR" sz="1400" dirty="0">
                <a:solidFill>
                  <a:schemeClr val="bg2"/>
                </a:solidFill>
              </a:rPr>
              <a:t> Boletado: Painel para visualizar suas propostas beneficiário;</a:t>
            </a:r>
          </a:p>
          <a:p>
            <a:r>
              <a:rPr lang="pt-BR" sz="1400" dirty="0">
                <a:solidFill>
                  <a:schemeClr val="bg2"/>
                </a:solidFill>
              </a:rPr>
              <a:t>Proposta Empresa – </a:t>
            </a:r>
            <a:r>
              <a:rPr lang="pt-BR" sz="1400" dirty="0" err="1">
                <a:solidFill>
                  <a:schemeClr val="bg2"/>
                </a:solidFill>
              </a:rPr>
              <a:t>Pme</a:t>
            </a:r>
            <a:r>
              <a:rPr lang="pt-BR" sz="1400" dirty="0">
                <a:solidFill>
                  <a:schemeClr val="bg2"/>
                </a:solidFill>
              </a:rPr>
              <a:t> Boletado: Painel para visualizar suas propostas empresa.</a:t>
            </a:r>
          </a:p>
          <a:p>
            <a:endParaRPr lang="pt-BR" sz="16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9B75A90-A34E-43E5-BA63-06591F0F1D3A}"/>
              </a:ext>
            </a:extLst>
          </p:cNvPr>
          <p:cNvSpPr txBox="1"/>
          <p:nvPr/>
        </p:nvSpPr>
        <p:spPr>
          <a:xfrm>
            <a:off x="457200" y="5096402"/>
            <a:ext cx="9563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Para iniciar a venda de uma nova empresa, selecione a opção “</a:t>
            </a:r>
            <a:r>
              <a:rPr lang="pt-BR" dirty="0" err="1">
                <a:solidFill>
                  <a:schemeClr val="bg2"/>
                </a:solidFill>
              </a:rPr>
              <a:t>Pme</a:t>
            </a:r>
            <a:r>
              <a:rPr lang="pt-BR" dirty="0">
                <a:solidFill>
                  <a:schemeClr val="bg2"/>
                </a:solidFill>
              </a:rPr>
              <a:t> Boletado – Proposta Empresa”:</a:t>
            </a:r>
          </a:p>
        </p:txBody>
      </p:sp>
      <p:pic>
        <p:nvPicPr>
          <p:cNvPr id="12" name="Imagem 11" descr="Interface gráfica do usuário, Aplicativo&#10;&#10;Descrição gerada automaticamente">
            <a:extLst>
              <a:ext uri="{FF2B5EF4-FFF2-40B4-BE49-F238E27FC236}">
                <a16:creationId xmlns:a16="http://schemas.microsoft.com/office/drawing/2014/main" id="{CBD94329-389F-4759-906E-B22D1565D9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" t="51096" r="83042" b="26482"/>
          <a:stretch/>
        </p:blipFill>
        <p:spPr>
          <a:xfrm>
            <a:off x="457200" y="5524516"/>
            <a:ext cx="2529125" cy="879969"/>
          </a:xfrm>
          <a:prstGeom prst="rect">
            <a:avLst/>
          </a:prstGeom>
        </p:spPr>
      </p:pic>
      <p:sp>
        <p:nvSpPr>
          <p:cNvPr id="13" name="Seta: para a Direita 12">
            <a:extLst>
              <a:ext uri="{FF2B5EF4-FFF2-40B4-BE49-F238E27FC236}">
                <a16:creationId xmlns:a16="http://schemas.microsoft.com/office/drawing/2014/main" id="{1648634C-9779-45BD-BDD6-90D2DDCF4A51}"/>
              </a:ext>
            </a:extLst>
          </p:cNvPr>
          <p:cNvSpPr/>
          <p:nvPr/>
        </p:nvSpPr>
        <p:spPr>
          <a:xfrm rot="10800000">
            <a:off x="2992797" y="6235325"/>
            <a:ext cx="1350602" cy="169159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7767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66BD14F-E852-4716-9B8C-8485F7369C47}"/>
              </a:ext>
            </a:extLst>
          </p:cNvPr>
          <p:cNvSpPr txBox="1"/>
          <p:nvPr/>
        </p:nvSpPr>
        <p:spPr>
          <a:xfrm>
            <a:off x="79749" y="171164"/>
            <a:ext cx="37623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Após enviar a proposta empresa para análise, ela entrará na fila de análise de contratos, realizada pela equipe de cadastro da </a:t>
            </a:r>
            <a:r>
              <a:rPr lang="pt-BR" dirty="0" err="1">
                <a:solidFill>
                  <a:schemeClr val="bg2"/>
                </a:solidFill>
              </a:rPr>
              <a:t>AllCare</a:t>
            </a:r>
            <a:r>
              <a:rPr lang="pt-BR" dirty="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4468E34-DFAF-47BF-AED2-347AC8DF0BF7}"/>
              </a:ext>
            </a:extLst>
          </p:cNvPr>
          <p:cNvSpPr txBox="1"/>
          <p:nvPr/>
        </p:nvSpPr>
        <p:spPr>
          <a:xfrm>
            <a:off x="3988771" y="2133552"/>
            <a:ext cx="70921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Quando sua proposta empresa for aprovada pela </a:t>
            </a:r>
            <a:r>
              <a:rPr lang="pt-BR" dirty="0" err="1">
                <a:solidFill>
                  <a:schemeClr val="bg2"/>
                </a:solidFill>
              </a:rPr>
              <a:t>AllCare</a:t>
            </a:r>
            <a:r>
              <a:rPr lang="pt-BR" dirty="0">
                <a:solidFill>
                  <a:schemeClr val="bg2"/>
                </a:solidFill>
              </a:rPr>
              <a:t>, ela aparecerá em seu painel com o status “Contrato Ativo”.</a:t>
            </a:r>
          </a:p>
          <a:p>
            <a:r>
              <a:rPr lang="pt-BR" dirty="0">
                <a:solidFill>
                  <a:schemeClr val="bg2"/>
                </a:solidFill>
              </a:rPr>
              <a:t>Nesse momento você poderá seguir com o preenchimento da proposta dos beneficiários, funcionários da empresa ativa.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6D469BA0-2881-4E41-84A2-13DBF3B012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8770" y="3646022"/>
            <a:ext cx="7092159" cy="129602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FA5D8817-36DF-4765-9625-E27AC477842E}"/>
              </a:ext>
            </a:extLst>
          </p:cNvPr>
          <p:cNvSpPr txBox="1"/>
          <p:nvPr/>
        </p:nvSpPr>
        <p:spPr>
          <a:xfrm>
            <a:off x="79749" y="6550223"/>
            <a:ext cx="81394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chemeClr val="bg2"/>
                </a:solidFill>
              </a:rPr>
              <a:t>O preenchimento da proposta beneficiário será descrito no manual: Venda Beneficiário – PME BOLETADO.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F9A8DD0-CCD2-4D0E-A0A1-C8C1D6FE65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5" y="1517240"/>
            <a:ext cx="3131283" cy="2061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3696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509F26-B5DC-4BA7-B476-4CB044237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103EB1-B135-4526-B883-33228FC27F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80000">
            <a:off x="815340" y="683404"/>
            <a:ext cx="10561320" cy="5404104"/>
          </a:xfrm>
          <a:prstGeom prst="rect">
            <a:avLst/>
          </a:prstGeom>
          <a:solidFill>
            <a:srgbClr val="FFFFFF"/>
          </a:solidFill>
          <a:ln w="3175" cap="sq" cmpd="thinThick">
            <a:solidFill>
              <a:srgbClr val="DDDDDD"/>
            </a:solidFill>
            <a:miter lim="800000"/>
          </a:ln>
          <a:effectLst>
            <a:outerShdw blurRad="2667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pic>
        <p:nvPicPr>
          <p:cNvPr id="4" name="Imagem 3" descr="Interface gráfica do usuário, Texto&#10;&#10;Descrição gerada automaticamente">
            <a:extLst>
              <a:ext uri="{FF2B5EF4-FFF2-40B4-BE49-F238E27FC236}">
                <a16:creationId xmlns:a16="http://schemas.microsoft.com/office/drawing/2014/main" id="{9EAD4671-6FDD-45D2-986D-9E21B2C9D5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193" r="18123"/>
          <a:stretch/>
        </p:blipFill>
        <p:spPr>
          <a:xfrm rot="21480000">
            <a:off x="1137837" y="1003258"/>
            <a:ext cx="9916327" cy="4764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867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613EB8F8-514F-4C65-808C-7CEAF662DC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524" r="1986"/>
          <a:stretch/>
        </p:blipFill>
        <p:spPr>
          <a:xfrm>
            <a:off x="3847891" y="2770134"/>
            <a:ext cx="4210467" cy="1089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571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>
            <a:extLst>
              <a:ext uri="{FF2B5EF4-FFF2-40B4-BE49-F238E27FC236}">
                <a16:creationId xmlns:a16="http://schemas.microsoft.com/office/drawing/2014/main" id="{976E09D3-F9F2-4662-B44E-53C6ABF3893C}"/>
              </a:ext>
            </a:extLst>
          </p:cNvPr>
          <p:cNvSpPr txBox="1"/>
          <p:nvPr/>
        </p:nvSpPr>
        <p:spPr>
          <a:xfrm>
            <a:off x="214767" y="994122"/>
            <a:ext cx="1616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Selecione a UF: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0CCBF1E-BA39-4AC9-98AD-4E88111B9F98}"/>
              </a:ext>
            </a:extLst>
          </p:cNvPr>
          <p:cNvSpPr txBox="1"/>
          <p:nvPr/>
        </p:nvSpPr>
        <p:spPr>
          <a:xfrm>
            <a:off x="214767" y="431118"/>
            <a:ext cx="5613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Inicie o preenchimento dos campos da seguinte maneira: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8DFB47E4-C359-405D-B8E1-ADB936CAB7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193" y="1474521"/>
            <a:ext cx="9372600" cy="981075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5AC885C3-F235-41AB-B686-531DEF6DA2D2}"/>
              </a:ext>
            </a:extLst>
          </p:cNvPr>
          <p:cNvSpPr txBox="1"/>
          <p:nvPr/>
        </p:nvSpPr>
        <p:spPr>
          <a:xfrm>
            <a:off x="214767" y="2680505"/>
            <a:ext cx="7048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Comece a digitar a cidade e após localizar a cidade desejada, selecione-a: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EAC638E2-934E-467C-84CA-ED10738517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193" y="3160904"/>
            <a:ext cx="9363075" cy="1009650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E9D607CB-A767-40AE-96A6-D6456B284522}"/>
              </a:ext>
            </a:extLst>
          </p:cNvPr>
          <p:cNvSpPr txBox="1"/>
          <p:nvPr/>
        </p:nvSpPr>
        <p:spPr>
          <a:xfrm>
            <a:off x="214767" y="4303986"/>
            <a:ext cx="2893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Preencha o número do CNPJ: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0ABEA855-4E72-4597-80D2-CAE0003258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193" y="4673318"/>
            <a:ext cx="9382125" cy="819150"/>
          </a:xfrm>
          <a:prstGeom prst="rect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D6B03545-1336-4C33-B688-0F7A74A4A66D}"/>
              </a:ext>
            </a:extLst>
          </p:cNvPr>
          <p:cNvSpPr txBox="1"/>
          <p:nvPr/>
        </p:nvSpPr>
        <p:spPr>
          <a:xfrm>
            <a:off x="239765" y="5625900"/>
            <a:ext cx="2990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Clique em “Iniciar Simulação”.</a:t>
            </a:r>
          </a:p>
        </p:txBody>
      </p:sp>
    </p:spTree>
    <p:extLst>
      <p:ext uri="{BB962C8B-B14F-4D97-AF65-F5344CB8AC3E}">
        <p14:creationId xmlns:p14="http://schemas.microsoft.com/office/powerpoint/2010/main" val="180518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E7937E78-5882-4B17-BBB9-5D34AE0B5A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29" y="1235592"/>
            <a:ext cx="9420225" cy="207645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88488B7D-FAF9-4CEC-8E71-7D6B2BFECB9E}"/>
              </a:ext>
            </a:extLst>
          </p:cNvPr>
          <p:cNvSpPr txBox="1"/>
          <p:nvPr/>
        </p:nvSpPr>
        <p:spPr>
          <a:xfrm>
            <a:off x="354529" y="627321"/>
            <a:ext cx="739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Após clicar em “Iniciar Simulação”, o sistema exibirá os contratos disponíveis: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ABD28A7-16EC-446E-A658-0FC84D688E06}"/>
              </a:ext>
            </a:extLst>
          </p:cNvPr>
          <p:cNvSpPr txBox="1"/>
          <p:nvPr/>
        </p:nvSpPr>
        <p:spPr>
          <a:xfrm>
            <a:off x="354529" y="3545959"/>
            <a:ext cx="854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Escolha o contrato desejado e clique no botão “Contratar” ao lado do contrato escolhido: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9D6B0CD0-35E7-4DB9-9789-B066FE334C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29" y="4149208"/>
            <a:ext cx="9420225" cy="2076450"/>
          </a:xfrm>
          <a:prstGeom prst="rect">
            <a:avLst/>
          </a:prstGeom>
        </p:spPr>
      </p:pic>
      <p:sp>
        <p:nvSpPr>
          <p:cNvPr id="8" name="Seta: para a Direita 7">
            <a:extLst>
              <a:ext uri="{FF2B5EF4-FFF2-40B4-BE49-F238E27FC236}">
                <a16:creationId xmlns:a16="http://schemas.microsoft.com/office/drawing/2014/main" id="{20A26C23-183D-4548-8C0F-F853BEC914D8}"/>
              </a:ext>
            </a:extLst>
          </p:cNvPr>
          <p:cNvSpPr/>
          <p:nvPr/>
        </p:nvSpPr>
        <p:spPr>
          <a:xfrm>
            <a:off x="5605882" y="5620193"/>
            <a:ext cx="1287449" cy="16170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9917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45087AD6-84CE-4915-8F75-D68FDF4296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17" y="1618918"/>
            <a:ext cx="7708604" cy="45654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B038D0DF-9A4B-47C4-9AB3-D31BA9797737}"/>
              </a:ext>
            </a:extLst>
          </p:cNvPr>
          <p:cNvSpPr txBox="1"/>
          <p:nvPr/>
        </p:nvSpPr>
        <p:spPr>
          <a:xfrm>
            <a:off x="233917" y="481234"/>
            <a:ext cx="93440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Na tela a seguir, é necessário preencher os campos com os dados da empresa. </a:t>
            </a:r>
          </a:p>
          <a:p>
            <a:r>
              <a:rPr lang="pt-BR" dirty="0">
                <a:solidFill>
                  <a:schemeClr val="bg2"/>
                </a:solidFill>
              </a:rPr>
              <a:t>O CNPJ, a UF e a cidade estarão preenchidos, de acordo com as informações preenchidas na tela anterior. Preencha os demais campos.</a:t>
            </a:r>
          </a:p>
        </p:txBody>
      </p:sp>
    </p:spTree>
    <p:extLst>
      <p:ext uri="{BB962C8B-B14F-4D97-AF65-F5344CB8AC3E}">
        <p14:creationId xmlns:p14="http://schemas.microsoft.com/office/powerpoint/2010/main" val="1891166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F2362CA5-F0CE-44A0-BA44-221C5398F14E}"/>
              </a:ext>
            </a:extLst>
          </p:cNvPr>
          <p:cNvSpPr txBox="1"/>
          <p:nvPr/>
        </p:nvSpPr>
        <p:spPr>
          <a:xfrm>
            <a:off x="251569" y="388845"/>
            <a:ext cx="6579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Ao preencher o CEP da empresa, clique na “Lupa” ao lado do campo: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0474A17-FA9E-4D8D-89FE-0D804D20F824}"/>
              </a:ext>
            </a:extLst>
          </p:cNvPr>
          <p:cNvSpPr txBox="1"/>
          <p:nvPr/>
        </p:nvSpPr>
        <p:spPr>
          <a:xfrm>
            <a:off x="8804283" y="2672626"/>
            <a:ext cx="2916780" cy="1463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2"/>
                </a:solidFill>
              </a:rPr>
              <a:t>ATENÇÃO: O CEP informado deve pertencer ao município informado na tela anterior, o mesmo município preenchido na tela!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E5758A90-6F59-436B-992D-A309A289CD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69" y="864824"/>
            <a:ext cx="8454658" cy="3296029"/>
          </a:xfrm>
          <a:prstGeom prst="rect">
            <a:avLst/>
          </a:prstGeom>
        </p:spPr>
      </p:pic>
      <p:sp>
        <p:nvSpPr>
          <p:cNvPr id="9" name="Seta: para a Direita 8">
            <a:extLst>
              <a:ext uri="{FF2B5EF4-FFF2-40B4-BE49-F238E27FC236}">
                <a16:creationId xmlns:a16="http://schemas.microsoft.com/office/drawing/2014/main" id="{E9575A26-151E-4DE4-8503-3C9180A0C3CF}"/>
              </a:ext>
            </a:extLst>
          </p:cNvPr>
          <p:cNvSpPr/>
          <p:nvPr/>
        </p:nvSpPr>
        <p:spPr>
          <a:xfrm rot="10800000">
            <a:off x="2059243" y="3263866"/>
            <a:ext cx="1894901" cy="9777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5CA3F33-1F7E-4395-9742-DD3CD077F737}"/>
              </a:ext>
            </a:extLst>
          </p:cNvPr>
          <p:cNvSpPr/>
          <p:nvPr/>
        </p:nvSpPr>
        <p:spPr>
          <a:xfrm rot="10800000">
            <a:off x="2611803" y="3855884"/>
            <a:ext cx="1894899" cy="9777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1ED47A68-82E5-45BA-8D20-1A0BB9BF65F6}"/>
              </a:ext>
            </a:extLst>
          </p:cNvPr>
          <p:cNvSpPr txBox="1"/>
          <p:nvPr/>
        </p:nvSpPr>
        <p:spPr>
          <a:xfrm>
            <a:off x="234275" y="4447902"/>
            <a:ext cx="8427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Ao clicar na lupa, as informações sobre o endereço serão automaticamente preenchidas: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A7E438DE-6C08-4F5B-AD9C-354D07A347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70" y="4945697"/>
            <a:ext cx="8490106" cy="1034328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278C95E4-CCF0-4E97-8168-6D7F32EEBD28}"/>
              </a:ext>
            </a:extLst>
          </p:cNvPr>
          <p:cNvSpPr txBox="1"/>
          <p:nvPr/>
        </p:nvSpPr>
        <p:spPr>
          <a:xfrm>
            <a:off x="192365" y="6051005"/>
            <a:ext cx="5998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Preencha o número do endereço e o complemento, se houver.</a:t>
            </a:r>
          </a:p>
        </p:txBody>
      </p:sp>
      <p:sp>
        <p:nvSpPr>
          <p:cNvPr id="15" name="Seta: para a Direita 14">
            <a:extLst>
              <a:ext uri="{FF2B5EF4-FFF2-40B4-BE49-F238E27FC236}">
                <a16:creationId xmlns:a16="http://schemas.microsoft.com/office/drawing/2014/main" id="{97164BA0-1008-400A-BE54-77B099E83CA4}"/>
              </a:ext>
            </a:extLst>
          </p:cNvPr>
          <p:cNvSpPr/>
          <p:nvPr/>
        </p:nvSpPr>
        <p:spPr>
          <a:xfrm rot="10800000">
            <a:off x="2611803" y="5349389"/>
            <a:ext cx="1894899" cy="11934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6244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F0F6B7AA-695F-4B3A-A8CD-3891FD6BC723}"/>
              </a:ext>
            </a:extLst>
          </p:cNvPr>
          <p:cNvSpPr txBox="1"/>
          <p:nvPr/>
        </p:nvSpPr>
        <p:spPr>
          <a:xfrm>
            <a:off x="212576" y="413663"/>
            <a:ext cx="6434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Preencha os campos dos dados do representante legal da empresa: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1C947D2-70C1-4BFA-9C2C-852A029233CC}"/>
              </a:ext>
            </a:extLst>
          </p:cNvPr>
          <p:cNvSpPr txBox="1"/>
          <p:nvPr/>
        </p:nvSpPr>
        <p:spPr>
          <a:xfrm>
            <a:off x="8463121" y="1914114"/>
            <a:ext cx="340997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bg2"/>
                </a:solidFill>
              </a:rPr>
              <a:t>ATENÇÃO: Preencha os dados do responsável da empresa de forma correta, pois o link de assinatura digital do contrato será enviado para o endereço de e-mail e celular preenchidos nesses campos!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5F826FD2-5C0B-483B-A564-D83375F7DE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859" y="925286"/>
            <a:ext cx="7945866" cy="4688705"/>
          </a:xfrm>
          <a:prstGeom prst="rect">
            <a:avLst/>
          </a:prstGeom>
        </p:spPr>
      </p:pic>
      <p:sp>
        <p:nvSpPr>
          <p:cNvPr id="13" name="Seta: para a Direita 12">
            <a:extLst>
              <a:ext uri="{FF2B5EF4-FFF2-40B4-BE49-F238E27FC236}">
                <a16:creationId xmlns:a16="http://schemas.microsoft.com/office/drawing/2014/main" id="{7430FA37-7E9F-4BF2-8BF6-90681CE6385C}"/>
              </a:ext>
            </a:extLst>
          </p:cNvPr>
          <p:cNvSpPr/>
          <p:nvPr/>
        </p:nvSpPr>
        <p:spPr>
          <a:xfrm rot="10800000">
            <a:off x="2445488" y="4423144"/>
            <a:ext cx="2679405" cy="1063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F8D786E5-D976-46FF-8E5C-442BB69E9182}"/>
              </a:ext>
            </a:extLst>
          </p:cNvPr>
          <p:cNvSpPr txBox="1"/>
          <p:nvPr/>
        </p:nvSpPr>
        <p:spPr>
          <a:xfrm>
            <a:off x="49978" y="5932714"/>
            <a:ext cx="10149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Confira se todos os campos da tela foram preenchidos e ao terminar clique no botão “Cadastrar Contrato”.</a:t>
            </a:r>
          </a:p>
        </p:txBody>
      </p:sp>
      <p:sp>
        <p:nvSpPr>
          <p:cNvPr id="15" name="Seta: para a Direita 14">
            <a:extLst>
              <a:ext uri="{FF2B5EF4-FFF2-40B4-BE49-F238E27FC236}">
                <a16:creationId xmlns:a16="http://schemas.microsoft.com/office/drawing/2014/main" id="{B8BE4C25-373A-4154-B54F-286717753954}"/>
              </a:ext>
            </a:extLst>
          </p:cNvPr>
          <p:cNvSpPr/>
          <p:nvPr/>
        </p:nvSpPr>
        <p:spPr>
          <a:xfrm rot="10800000">
            <a:off x="8169725" y="5374759"/>
            <a:ext cx="1718554" cy="11695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7415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F48D816-F441-41D3-BA33-091D8F71FA51}"/>
              </a:ext>
            </a:extLst>
          </p:cNvPr>
          <p:cNvSpPr txBox="1"/>
          <p:nvPr/>
        </p:nvSpPr>
        <p:spPr>
          <a:xfrm>
            <a:off x="169481" y="432391"/>
            <a:ext cx="10899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Após cadastrar o contrato o sistema exibira uma mensagem informando que o link de assinatura digital foi enviado ao representante legal da empresa.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DC6B280-1FBE-4D88-90A5-311D447574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481" y="1157451"/>
            <a:ext cx="11005600" cy="2852061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3683C96C-0703-4853-940C-DD5E46D2B639}"/>
              </a:ext>
            </a:extLst>
          </p:cNvPr>
          <p:cNvSpPr txBox="1"/>
          <p:nvPr/>
        </p:nvSpPr>
        <p:spPr>
          <a:xfrm>
            <a:off x="169481" y="4167962"/>
            <a:ext cx="10133468" cy="372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Informe ao representante da empresa que a senha de acesso </a:t>
            </a:r>
            <a:r>
              <a:rPr lang="pt-BR" b="1" dirty="0">
                <a:solidFill>
                  <a:schemeClr val="bg2"/>
                </a:solidFill>
              </a:rPr>
              <a:t>são os 6 primeiros dígitos de seu CPF</a:t>
            </a:r>
            <a:r>
              <a:rPr lang="pt-BR" dirty="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3EB6FC4-2E63-4BB2-A47B-5182BE4F548F}"/>
              </a:ext>
            </a:extLst>
          </p:cNvPr>
          <p:cNvSpPr txBox="1"/>
          <p:nvPr/>
        </p:nvSpPr>
        <p:spPr>
          <a:xfrm>
            <a:off x="169481" y="4819632"/>
            <a:ext cx="10899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Instrua ao representante da empresa a entrar em sua caixa de e-mail, abrir o link recebido e realizar a assinatura do contrato.</a:t>
            </a:r>
          </a:p>
        </p:txBody>
      </p:sp>
    </p:spTree>
    <p:extLst>
      <p:ext uri="{BB962C8B-B14F-4D97-AF65-F5344CB8AC3E}">
        <p14:creationId xmlns:p14="http://schemas.microsoft.com/office/powerpoint/2010/main" val="742369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Interface gráfica do usuário, Aplicativo&#10;&#10;Descrição gerada automaticamente">
            <a:extLst>
              <a:ext uri="{FF2B5EF4-FFF2-40B4-BE49-F238E27FC236}">
                <a16:creationId xmlns:a16="http://schemas.microsoft.com/office/drawing/2014/main" id="{CB55883E-04D8-481A-A025-73B13070C8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763" b="-896"/>
          <a:stretch/>
        </p:blipFill>
        <p:spPr>
          <a:xfrm>
            <a:off x="517631" y="877981"/>
            <a:ext cx="2529125" cy="390028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51F08B7-4D3A-4D41-BFAE-F5959839DCCE}"/>
              </a:ext>
            </a:extLst>
          </p:cNvPr>
          <p:cNvSpPr txBox="1"/>
          <p:nvPr/>
        </p:nvSpPr>
        <p:spPr>
          <a:xfrm>
            <a:off x="435936" y="306630"/>
            <a:ext cx="7311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No menu do sistema, acesse a opção “Propostas Empresa – </a:t>
            </a:r>
            <a:r>
              <a:rPr lang="pt-BR" dirty="0" err="1">
                <a:solidFill>
                  <a:schemeClr val="bg2"/>
                </a:solidFill>
              </a:rPr>
              <a:t>Pme</a:t>
            </a:r>
            <a:r>
              <a:rPr lang="pt-BR" dirty="0">
                <a:solidFill>
                  <a:schemeClr val="bg2"/>
                </a:solidFill>
              </a:rPr>
              <a:t> Boletado”:</a:t>
            </a:r>
          </a:p>
        </p:txBody>
      </p:sp>
      <p:sp>
        <p:nvSpPr>
          <p:cNvPr id="6" name="Seta: para a Direita 5">
            <a:extLst>
              <a:ext uri="{FF2B5EF4-FFF2-40B4-BE49-F238E27FC236}">
                <a16:creationId xmlns:a16="http://schemas.microsoft.com/office/drawing/2014/main" id="{D0546DE2-7D72-439E-8F32-4704CD6B5238}"/>
              </a:ext>
            </a:extLst>
          </p:cNvPr>
          <p:cNvSpPr/>
          <p:nvPr/>
        </p:nvSpPr>
        <p:spPr>
          <a:xfrm rot="10800000">
            <a:off x="2806996" y="4455042"/>
            <a:ext cx="1913860" cy="12759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B887D28-8F58-47E9-8968-13D09B514AA9}"/>
              </a:ext>
            </a:extLst>
          </p:cNvPr>
          <p:cNvSpPr txBox="1"/>
          <p:nvPr/>
        </p:nvSpPr>
        <p:spPr>
          <a:xfrm>
            <a:off x="517631" y="5263117"/>
            <a:ext cx="609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2"/>
                </a:solidFill>
              </a:rPr>
              <a:t>A seguir veremos como utilizar o painel de propostas empresa.</a:t>
            </a:r>
          </a:p>
        </p:txBody>
      </p:sp>
    </p:spTree>
    <p:extLst>
      <p:ext uri="{BB962C8B-B14F-4D97-AF65-F5344CB8AC3E}">
        <p14:creationId xmlns:p14="http://schemas.microsoft.com/office/powerpoint/2010/main" val="33609568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1257</Words>
  <Application>Microsoft Office PowerPoint</Application>
  <PresentationFormat>Widescreen</PresentationFormat>
  <Paragraphs>83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Impact</vt:lpstr>
      <vt:lpstr>Tema do Office</vt:lpstr>
      <vt:lpstr>Venda Empresa  PME Boletado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Venda Empresa  PME Boletado</dc:title>
  <dc:creator>Larissa Augusta Rodrigues Nunes</dc:creator>
  <cp:lastModifiedBy>Claudia Coelho</cp:lastModifiedBy>
  <cp:revision>3</cp:revision>
  <dcterms:created xsi:type="dcterms:W3CDTF">2020-12-11T18:05:41Z</dcterms:created>
  <dcterms:modified xsi:type="dcterms:W3CDTF">2025-09-02T10:42:08Z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56965a0-ce27-4d6b-aef2-c10909912c46_Enabled">
    <vt:lpwstr>true</vt:lpwstr>
  </property>
  <property fmtid="{D5CDD505-2E9C-101B-9397-08002B2CF9AE}" pid="3" name="MSIP_Label_356965a0-ce27-4d6b-aef2-c10909912c46_SetDate">
    <vt:lpwstr>2025-09-02T10:42:07Z</vt:lpwstr>
  </property>
  <property fmtid="{D5CDD505-2E9C-101B-9397-08002B2CF9AE}" pid="4" name="MSIP_Label_356965a0-ce27-4d6b-aef2-c10909912c46_Method">
    <vt:lpwstr>Privileged</vt:lpwstr>
  </property>
  <property fmtid="{D5CDD505-2E9C-101B-9397-08002B2CF9AE}" pid="5" name="MSIP_Label_356965a0-ce27-4d6b-aef2-c10909912c46_Name">
    <vt:lpwstr>Interno</vt:lpwstr>
  </property>
  <property fmtid="{D5CDD505-2E9C-101B-9397-08002B2CF9AE}" pid="6" name="MSIP_Label_356965a0-ce27-4d6b-aef2-c10909912c46_SiteId">
    <vt:lpwstr>d9fe804d-dac8-4873-8a30-da6cd5382e1c</vt:lpwstr>
  </property>
  <property fmtid="{D5CDD505-2E9C-101B-9397-08002B2CF9AE}" pid="7" name="MSIP_Label_356965a0-ce27-4d6b-aef2-c10909912c46_ActionId">
    <vt:lpwstr>05c00b22-cf3f-40e5-99ff-1044b2196d7a</vt:lpwstr>
  </property>
  <property fmtid="{D5CDD505-2E9C-101B-9397-08002B2CF9AE}" pid="8" name="MSIP_Label_356965a0-ce27-4d6b-aef2-c10909912c46_ContentBits">
    <vt:lpwstr>2</vt:lpwstr>
  </property>
  <property fmtid="{D5CDD505-2E9C-101B-9397-08002B2CF9AE}" pid="9" name="MSIP_Label_356965a0-ce27-4d6b-aef2-c10909912c46_Tag">
    <vt:lpwstr>10, 0, 1, 1</vt:lpwstr>
  </property>
  <property fmtid="{D5CDD505-2E9C-101B-9397-08002B2CF9AE}" pid="10" name="ClassificationContentMarkingFooterLocations">
    <vt:lpwstr>Tema do Office:8</vt:lpwstr>
  </property>
  <property fmtid="{D5CDD505-2E9C-101B-9397-08002B2CF9AE}" pid="11" name="ClassificationContentMarkingFooterText">
    <vt:lpwstr>Conteúdo Interno - Grupo Allcare</vt:lpwstr>
  </property>
</Properties>
</file>