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j8ThRG6OU4VfHW5Ju9V0F2kVkK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9F02DB-8BDC-4EDD-B402-E2A82A33C7AA}">
  <a:tblStyle styleId="{1B9F02DB-8BDC-4EDD-B402-E2A82A33C7A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79280681-22A8-4E10-B236-3E52CDC78A00}"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79221DF-96E1-4D13-9321-F5C5EEF71488}" styleName="Table_2">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0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67168237999511E-2"/>
          <c:y val="5.6181369977545886E-2"/>
          <c:w val="0.92241222987640104"/>
          <c:h val="0.814101597593196"/>
        </c:manualLayout>
      </c:layout>
      <c:barChart>
        <c:barDir val="col"/>
        <c:grouping val="clustered"/>
        <c:varyColors val="0"/>
        <c:ser>
          <c:idx val="0"/>
          <c:order val="0"/>
          <c:tx>
            <c:strRef>
              <c:f>Planilha1!$B$1</c:f>
              <c:strCache>
                <c:ptCount val="1"/>
                <c:pt idx="0">
                  <c:v>Série 1</c:v>
                </c:pt>
              </c:strCache>
            </c:strRef>
          </c:tx>
          <c:spPr>
            <a:solidFill>
              <a:srgbClr val="5AB3A0"/>
            </a:solidFill>
            <a:ln>
              <a:noFill/>
            </a:ln>
            <a:effectLst/>
          </c:spPr>
          <c:invertIfNegative val="0"/>
          <c:dLbls>
            <c:dLbl>
              <c:idx val="0"/>
              <c:tx>
                <c:rich>
                  <a:bodyPr/>
                  <a:lstStyle/>
                  <a:p>
                    <a:r>
                      <a:rPr lang="en-US" sz="1197" b="0" i="0" u="none" strike="noStrike" baseline="0" dirty="0"/>
                      <a:t>6.090,6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26E-4B96-96DB-2D6E64F0FFF2}"/>
                </c:ext>
              </c:extLst>
            </c:dLbl>
            <c:dLbl>
              <c:idx val="1"/>
              <c:tx>
                <c:rich>
                  <a:bodyPr/>
                  <a:lstStyle/>
                  <a:p>
                    <a:r>
                      <a:rPr lang="en-US" sz="1197" b="0" i="0" u="none" strike="noStrike" baseline="0" dirty="0"/>
                      <a:t>6.950,9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26E-4B96-96DB-2D6E64F0FF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28282"/>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1T22</c:v>
                </c:pt>
                <c:pt idx="1">
                  <c:v>1T23</c:v>
                </c:pt>
              </c:strCache>
            </c:strRef>
          </c:cat>
          <c:val>
            <c:numRef>
              <c:f>Planilha1!$B$2:$B$3</c:f>
              <c:numCache>
                <c:formatCode>#,##0.00</c:formatCode>
                <c:ptCount val="2"/>
                <c:pt idx="0">
                  <c:v>5410.3</c:v>
                </c:pt>
                <c:pt idx="1">
                  <c:v>6402.3</c:v>
                </c:pt>
              </c:numCache>
            </c:numRef>
          </c:val>
          <c:extLst>
            <c:ext xmlns:c16="http://schemas.microsoft.com/office/drawing/2014/chart" uri="{C3380CC4-5D6E-409C-BE32-E72D297353CC}">
              <c16:uniqueId val="{00000002-E26E-4B96-96DB-2D6E64F0FFF2}"/>
            </c:ext>
          </c:extLst>
        </c:ser>
        <c:dLbls>
          <c:dLblPos val="outEnd"/>
          <c:showLegendKey val="0"/>
          <c:showVal val="1"/>
          <c:showCatName val="0"/>
          <c:showSerName val="0"/>
          <c:showPercent val="0"/>
          <c:showBubbleSize val="0"/>
        </c:dLbls>
        <c:gapWidth val="219"/>
        <c:overlap val="-27"/>
        <c:axId val="45201728"/>
        <c:axId val="127990768"/>
      </c:barChart>
      <c:catAx>
        <c:axId val="45201728"/>
        <c:scaling>
          <c:orientation val="minMax"/>
        </c:scaling>
        <c:delete val="1"/>
        <c:axPos val="b"/>
        <c:numFmt formatCode="General" sourceLinked="1"/>
        <c:majorTickMark val="none"/>
        <c:minorTickMark val="none"/>
        <c:tickLblPos val="nextTo"/>
        <c:crossAx val="127990768"/>
        <c:crosses val="autoZero"/>
        <c:auto val="1"/>
        <c:lblAlgn val="ctr"/>
        <c:lblOffset val="100"/>
        <c:noMultiLvlLbl val="0"/>
      </c:catAx>
      <c:valAx>
        <c:axId val="127990768"/>
        <c:scaling>
          <c:orientation val="minMax"/>
        </c:scaling>
        <c:delete val="1"/>
        <c:axPos val="l"/>
        <c:numFmt formatCode="#,##0.00" sourceLinked="1"/>
        <c:majorTickMark val="none"/>
        <c:minorTickMark val="none"/>
        <c:tickLblPos val="nextTo"/>
        <c:crossAx val="45201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9" name="Google Shape;34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2" name="Google Shape;36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35" name="Google Shape;43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94" name="Google Shape;49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3" name="Google Shape;523;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62" name="Google Shape;56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95" name="Google Shape;595;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26" name="Google Shape;62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99" name="Google Shape;799;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ef86fd6829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9" name="Google Shape;979;g1ef86fd6829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9" name="Google Shape;100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74" name="Google Shape;107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12" name="Google Shape;111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40" name="Google Shape;114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67" name="Google Shape;1167;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0" name="Google Shape;118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12" name="Google Shape;121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42" name="Google Shape;1242;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71" name="Google Shape;127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8" name="Google Shape;130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26" name="Google Shape;1326;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34" name="Google Shape;133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7" name="Google Shape;1347;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57" name="Google Shape;135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93" name="Google Shape;1393;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26" name="Google Shape;1426;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 name="Google Shape;13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0" name="Google Shape;1460;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70" name="Google Shape;1470;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4" name="Google Shape;1494;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3" name="Google Shape;1533;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3" name="Google Shape;1543;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52" name="Google Shape;1552;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61" name="Google Shape;1561;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71" name="Google Shape;1571;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84" name="Google Shape;1584;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8" name="Google Shape;168;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97" name="Google Shape;159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06" name="Google Shape;1606;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16" name="Google Shape;1616;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24" name="Google Shape;162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32" name="Google Shape;1632;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45" name="Google Shape;2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95" name="Google Shape;29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9" name="Google Shape;3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5"/>
        <p:cNvGrpSpPr/>
        <p:nvPr/>
      </p:nvGrpSpPr>
      <p:grpSpPr>
        <a:xfrm>
          <a:off x="0" y="0"/>
          <a:ext cx="0" cy="0"/>
          <a:chOff x="0" y="0"/>
          <a:chExt cx="0" cy="0"/>
        </a:xfrm>
      </p:grpSpPr>
      <p:sp>
        <p:nvSpPr>
          <p:cNvPr id="16" name="Google Shape;1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9"/>
        <p:cNvGrpSpPr/>
        <p:nvPr/>
      </p:nvGrpSpPr>
      <p:grpSpPr>
        <a:xfrm>
          <a:off x="0" y="0"/>
          <a:ext cx="0" cy="0"/>
          <a:chOff x="0" y="0"/>
          <a:chExt cx="0" cy="0"/>
        </a:xfrm>
      </p:grpSpPr>
      <p:sp>
        <p:nvSpPr>
          <p:cNvPr id="20" name="Google Shape;2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25"/>
        <p:cNvGrpSpPr/>
        <p:nvPr/>
      </p:nvGrpSpPr>
      <p:grpSpPr>
        <a:xfrm>
          <a:off x="0" y="0"/>
          <a:ext cx="0" cy="0"/>
          <a:chOff x="0" y="0"/>
          <a:chExt cx="0" cy="0"/>
        </a:xfrm>
      </p:grpSpPr>
      <p:sp>
        <p:nvSpPr>
          <p:cNvPr id="26" name="Google Shape;26;p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31"/>
        <p:cNvGrpSpPr/>
        <p:nvPr/>
      </p:nvGrpSpPr>
      <p:grpSpPr>
        <a:xfrm>
          <a:off x="0" y="0"/>
          <a:ext cx="0" cy="0"/>
          <a:chOff x="0" y="0"/>
          <a:chExt cx="0" cy="0"/>
        </a:xfrm>
      </p:grpSpPr>
      <p:sp>
        <p:nvSpPr>
          <p:cNvPr id="32" name="Google Shape;32;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7"/>
        <p:cNvGrpSpPr/>
        <p:nvPr/>
      </p:nvGrpSpPr>
      <p:grpSpPr>
        <a:xfrm>
          <a:off x="0" y="0"/>
          <a:ext cx="0" cy="0"/>
          <a:chOff x="0" y="0"/>
          <a:chExt cx="0" cy="0"/>
        </a:xfrm>
      </p:grpSpPr>
      <p:sp>
        <p:nvSpPr>
          <p:cNvPr id="38" name="Google Shape;3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53"/>
        <p:cNvGrpSpPr/>
        <p:nvPr/>
      </p:nvGrpSpPr>
      <p:grpSpPr>
        <a:xfrm>
          <a:off x="0" y="0"/>
          <a:ext cx="0" cy="0"/>
          <a:chOff x="0" y="0"/>
          <a:chExt cx="0" cy="0"/>
        </a:xfrm>
      </p:grpSpPr>
      <p:sp>
        <p:nvSpPr>
          <p:cNvPr id="54" name="Google Shape;54;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2"/>
          <p:cNvSpPr>
            <a:spLocks noGrp="1"/>
          </p:cNvSpPr>
          <p:nvPr>
            <p:ph type="pic" idx="2"/>
          </p:nvPr>
        </p:nvSpPr>
        <p:spPr>
          <a:xfrm>
            <a:off x="5183188" y="987425"/>
            <a:ext cx="6172200" cy="4873625"/>
          </a:xfrm>
          <a:prstGeom prst="rect">
            <a:avLst/>
          </a:prstGeom>
          <a:noFill/>
          <a:ln>
            <a:noFill/>
          </a:ln>
        </p:spPr>
      </p:sp>
      <p:sp>
        <p:nvSpPr>
          <p:cNvPr id="68" name="Google Shape;68;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sulamerica.com.br/saude/AreasDeComercializacao.pdf" TargetMode="External"/><Relationship Id="rId4" Type="http://schemas.openxmlformats.org/officeDocument/2006/relationships/hyperlink" Target="https://sulamerica.com.br/saude/DiretoNacional_AreasDeComercializacao.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hyperlink" Target="https://portal.sulamericaseguros.com.br/home.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portal.sulamericaseguros.com.br/home.htm" TargetMode="External"/><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g"/><Relationship Id="rId3" Type="http://schemas.openxmlformats.org/officeDocument/2006/relationships/hyperlink" Target="https://portal.sulamericaseguros.com.br/home.htm" TargetMode="External"/><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6.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66.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hyperlink" Target="https://portal.sulamericaseguros.com.br/home.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hyperlink" Target="https://portal.sulamericaseguros.com.br/home.htm" TargetMode="External"/><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16.xml"/><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66.png"/><Relationship Id="rId9" Type="http://schemas.openxmlformats.org/officeDocument/2006/relationships/image" Target="../media/image96.png"/><Relationship Id="rId14" Type="http://schemas.openxmlformats.org/officeDocument/2006/relationships/image" Target="../media/image101.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7.jpg"/><Relationship Id="rId3" Type="http://schemas.openxmlformats.org/officeDocument/2006/relationships/image" Target="../media/image105.jpg"/><Relationship Id="rId7" Type="http://schemas.openxmlformats.org/officeDocument/2006/relationships/image" Target="../media/image100.png"/><Relationship Id="rId12"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66.png"/><Relationship Id="rId15" Type="http://schemas.openxmlformats.org/officeDocument/2006/relationships/image" Target="../media/image109.png"/><Relationship Id="rId10" Type="http://schemas.openxmlformats.org/officeDocument/2006/relationships/image" Target="../media/image103.png"/><Relationship Id="rId4" Type="http://schemas.openxmlformats.org/officeDocument/2006/relationships/hyperlink" Target="https://portal.sulamericaseguros.com.br/home.htm" TargetMode="External"/><Relationship Id="rId9" Type="http://schemas.openxmlformats.org/officeDocument/2006/relationships/image" Target="../media/image102.png"/><Relationship Id="rId14" Type="http://schemas.openxmlformats.org/officeDocument/2006/relationships/image" Target="../media/image108.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2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2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2.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slide" Target="slide22.xml"/><Relationship Id="rId4" Type="http://schemas.openxmlformats.org/officeDocument/2006/relationships/image" Target="../media/image113.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sulamerica.com.br/saude/Tabela_de_Coparticipacao_PME_I.pdf" TargetMode="External"/><Relationship Id="rId7"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45.png"/><Relationship Id="rId9"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37.png"/><Relationship Id="rId3" Type="http://schemas.openxmlformats.org/officeDocument/2006/relationships/image" Target="../media/image130.png"/><Relationship Id="rId7" Type="http://schemas.openxmlformats.org/officeDocument/2006/relationships/hyperlink" Target="https://sulamerica.com.br/labin/" TargetMode="External"/><Relationship Id="rId12" Type="http://schemas.openxmlformats.org/officeDocument/2006/relationships/image" Target="../media/image1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134.png"/><Relationship Id="rId4" Type="http://schemas.openxmlformats.org/officeDocument/2006/relationships/image" Target="../media/image131.png"/><Relationship Id="rId9" Type="http://schemas.openxmlformats.org/officeDocument/2006/relationships/image" Target="../media/image133.png"/><Relationship Id="rId1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8.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ulamais.com.br/" TargetMode="External"/><Relationship Id="rId4" Type="http://schemas.openxmlformats.org/officeDocument/2006/relationships/image" Target="../media/image13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jpg"/></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2.png"/><Relationship Id="rId7" Type="http://schemas.openxmlformats.org/officeDocument/2006/relationships/hyperlink" Target="https://portal.sulamericaseguros.com.br/main.jsp?lumChannelId=8A619BA64ED07F8C014ED19C6E2C6463"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6.png"/></Relationships>
</file>

<file path=ppt/slides/_rels/slide3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portal.sulamericaseguros.com.br/main.jsp?lumChannelId=8A619BA64ED07F8C014ED19C6E2C6463" TargetMode="External"/><Relationship Id="rId5" Type="http://schemas.openxmlformats.org/officeDocument/2006/relationships/image" Target="../media/image145.png"/><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5.png"/><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50.pn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8.png"/><Relationship Id="rId7"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55.png"/></Relationships>
</file>

<file path=ppt/slides/_rels/slide4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6.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60.png"/><Relationship Id="rId4" Type="http://schemas.openxmlformats.org/officeDocument/2006/relationships/image" Target="../media/image157.jpg"/><Relationship Id="rId9" Type="http://schemas.openxmlformats.org/officeDocument/2006/relationships/image" Target="../media/image159.png"/></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6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0.png"/><Relationship Id="rId18" Type="http://schemas.openxmlformats.org/officeDocument/2006/relationships/image" Target="../media/image36.png"/><Relationship Id="rId3" Type="http://schemas.openxmlformats.org/officeDocument/2006/relationships/image" Target="../media/image5.png"/><Relationship Id="rId21" Type="http://schemas.openxmlformats.org/officeDocument/2006/relationships/image" Target="../media/image17.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4.png"/><Relationship Id="rId24" Type="http://schemas.openxmlformats.org/officeDocument/2006/relationships/image" Target="../media/image40.png"/><Relationship Id="rId5" Type="http://schemas.openxmlformats.org/officeDocument/2006/relationships/image" Target="../media/image26.png"/><Relationship Id="rId15" Type="http://schemas.openxmlformats.org/officeDocument/2006/relationships/image" Target="../media/image19.png"/><Relationship Id="rId23" Type="http://schemas.openxmlformats.org/officeDocument/2006/relationships/image" Target="../media/image39.png"/><Relationship Id="rId10" Type="http://schemas.openxmlformats.org/officeDocument/2006/relationships/image" Target="../media/image31.jp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hyperlink" Target="https://painel.programasaudeativa.com.br/saude-ativa" TargetMode="Externa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1.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65" descr="Mulher em pé falando no celular&#10;&#10;Descrição gerada automaticamente com confiança média"/>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65"/>
          <p:cNvSpPr/>
          <p:nvPr/>
        </p:nvSpPr>
        <p:spPr>
          <a:xfrm>
            <a:off x="-2610411" y="964232"/>
            <a:ext cx="8210550" cy="7791450"/>
          </a:xfrm>
          <a:prstGeom prst="ellipse">
            <a:avLst/>
          </a:prstGeom>
          <a:solidFill>
            <a:srgbClr val="232D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65"/>
          <p:cNvSpPr txBox="1"/>
          <p:nvPr/>
        </p:nvSpPr>
        <p:spPr>
          <a:xfrm>
            <a:off x="361136" y="3462627"/>
            <a:ext cx="4116908" cy="4800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500"/>
              <a:buFont typeface="Arial"/>
              <a:buNone/>
            </a:pPr>
            <a:r>
              <a:rPr lang="pt-BR" sz="2800" b="1" i="0" u="none" strike="noStrike" cap="none">
                <a:solidFill>
                  <a:schemeClr val="lt1"/>
                </a:solidFill>
                <a:latin typeface="Calibri"/>
                <a:ea typeface="Calibri"/>
                <a:cs typeface="Calibri"/>
                <a:sym typeface="Calibri"/>
              </a:rPr>
              <a:t>SulAmérica Saúde</a:t>
            </a:r>
            <a:endParaRPr sz="2800" b="0" i="0" u="none" strike="noStrike" cap="none">
              <a:solidFill>
                <a:srgbClr val="000000"/>
              </a:solidFill>
              <a:latin typeface="Calibri"/>
              <a:ea typeface="Calibri"/>
              <a:cs typeface="Calibri"/>
              <a:sym typeface="Calibri"/>
            </a:endParaRPr>
          </a:p>
        </p:txBody>
      </p:sp>
      <p:sp>
        <p:nvSpPr>
          <p:cNvPr id="91" name="Google Shape;91;p65"/>
          <p:cNvSpPr txBox="1"/>
          <p:nvPr/>
        </p:nvSpPr>
        <p:spPr>
          <a:xfrm>
            <a:off x="361136" y="3850815"/>
            <a:ext cx="607049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1600" b="0" i="0" u="none" strike="noStrike" cap="none">
                <a:solidFill>
                  <a:schemeClr val="lt1"/>
                </a:solidFill>
                <a:latin typeface="Calibri"/>
                <a:ea typeface="Calibri"/>
                <a:cs typeface="Calibri"/>
                <a:sym typeface="Calibri"/>
              </a:rPr>
              <a:t>Apresentação de Produtos Nacionais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pt-BR" sz="1600" b="1" i="0" u="none" strike="noStrike" cap="none">
                <a:solidFill>
                  <a:schemeClr val="lt1"/>
                </a:solidFill>
                <a:latin typeface="Calibri"/>
                <a:ea typeface="Calibri"/>
                <a:cs typeface="Calibri"/>
                <a:sym typeface="Calibri"/>
              </a:rPr>
              <a:t>PME (3 a 29 vidas)</a:t>
            </a:r>
            <a:endParaRPr sz="1400" b="1" i="0" u="none" strike="noStrike" cap="none">
              <a:solidFill>
                <a:schemeClr val="lt1"/>
              </a:solidFill>
              <a:latin typeface="Calibri"/>
              <a:ea typeface="Calibri"/>
              <a:cs typeface="Calibri"/>
              <a:sym typeface="Calibri"/>
            </a:endParaRPr>
          </a:p>
        </p:txBody>
      </p:sp>
      <p:pic>
        <p:nvPicPr>
          <p:cNvPr id="92" name="Google Shape;92;p65"/>
          <p:cNvPicPr preferRelativeResize="0"/>
          <p:nvPr/>
        </p:nvPicPr>
        <p:blipFill rotWithShape="1">
          <a:blip r:embed="rId4">
            <a:alphaModFix/>
          </a:blip>
          <a:srcRect/>
          <a:stretch/>
        </p:blipFill>
        <p:spPr>
          <a:xfrm rot="5400000">
            <a:off x="4687419" y="4711942"/>
            <a:ext cx="1421443" cy="2254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73"/>
          <p:cNvSpPr/>
          <p:nvPr/>
        </p:nvSpPr>
        <p:spPr>
          <a:xfrm>
            <a:off x="6082748" y="0"/>
            <a:ext cx="6109246" cy="5839288"/>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52" name="Google Shape;352;p73"/>
          <p:cNvSpPr/>
          <p:nvPr/>
        </p:nvSpPr>
        <p:spPr>
          <a:xfrm>
            <a:off x="0" y="5839288"/>
            <a:ext cx="12191994" cy="1018711"/>
          </a:xfrm>
          <a:prstGeom prst="rect">
            <a:avLst/>
          </a:prstGeom>
          <a:solidFill>
            <a:srgbClr val="963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53" name="Google Shape;353;p73"/>
          <p:cNvSpPr txBox="1"/>
          <p:nvPr/>
        </p:nvSpPr>
        <p:spPr>
          <a:xfrm>
            <a:off x="3779064" y="483451"/>
            <a:ext cx="4464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Modalidades</a:t>
            </a:r>
            <a:r>
              <a:rPr lang="pt-BR" sz="2800" b="1" i="0" u="none" strike="noStrike" cap="none">
                <a:solidFill>
                  <a:schemeClr val="lt1"/>
                </a:solidFill>
                <a:latin typeface="Calibri"/>
                <a:ea typeface="Calibri"/>
                <a:cs typeface="Calibri"/>
                <a:sym typeface="Calibri"/>
              </a:rPr>
              <a:t> </a:t>
            </a:r>
            <a:r>
              <a:rPr lang="pt-BR" sz="2800" b="1" i="0" u="none" strike="noStrike" cap="none">
                <a:solidFill>
                  <a:srgbClr val="001E64"/>
                </a:solidFill>
                <a:latin typeface="Calibri"/>
                <a:ea typeface="Calibri"/>
                <a:cs typeface="Calibri"/>
                <a:sym typeface="Calibri"/>
              </a:rPr>
              <a:t>d</a:t>
            </a:r>
            <a:r>
              <a:rPr lang="pt-BR" sz="2800" b="1" i="0" u="none" strike="noStrike" cap="none">
                <a:solidFill>
                  <a:schemeClr val="lt1"/>
                </a:solidFill>
                <a:latin typeface="Calibri"/>
                <a:ea typeface="Calibri"/>
                <a:cs typeface="Calibri"/>
                <a:sym typeface="Calibri"/>
              </a:rPr>
              <a:t>e Contratação</a:t>
            </a:r>
            <a:endParaRPr sz="2800" b="1" i="0" u="none" strike="noStrike" cap="none">
              <a:solidFill>
                <a:schemeClr val="lt1"/>
              </a:solidFill>
              <a:latin typeface="Calibri"/>
              <a:ea typeface="Calibri"/>
              <a:cs typeface="Calibri"/>
              <a:sym typeface="Calibri"/>
            </a:endParaRPr>
          </a:p>
        </p:txBody>
      </p:sp>
      <p:sp>
        <p:nvSpPr>
          <p:cNvPr id="354" name="Google Shape;354;p73"/>
          <p:cNvSpPr txBox="1"/>
          <p:nvPr/>
        </p:nvSpPr>
        <p:spPr>
          <a:xfrm>
            <a:off x="6803350" y="1896442"/>
            <a:ext cx="3853144" cy="31085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Atendimento em Pronto Socorro (para urgência e emergência);</a:t>
            </a: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Cirurgias e Internações hospitalares;</a:t>
            </a: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Partos (inclui cobertura assistencial ao recém-nascido durante os primeiros 30 dias após o parto para continuidade da assistência prestada em nível de internação).</a:t>
            </a:r>
            <a:endParaRPr sz="1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Consultas e exames exclusivamente para gestantes, em acompanhamento pré-natal;</a:t>
            </a:r>
            <a:endParaRPr sz="1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Procedimentos especiais necessários a continuidade de atendimento durante internação hospitalar, como: Hemodiálises, quimioterapias, radioterapias, fisioterapias entre outros.</a:t>
            </a:r>
            <a:endParaRPr sz="1400" b="0" i="0" u="none" strike="noStrike" cap="none">
              <a:solidFill>
                <a:schemeClr val="lt1"/>
              </a:solidFill>
              <a:latin typeface="Calibri"/>
              <a:ea typeface="Calibri"/>
              <a:cs typeface="Calibri"/>
              <a:sym typeface="Calibri"/>
            </a:endParaRPr>
          </a:p>
        </p:txBody>
      </p:sp>
      <p:sp>
        <p:nvSpPr>
          <p:cNvPr id="355" name="Google Shape;355;p73"/>
          <p:cNvSpPr txBox="1"/>
          <p:nvPr/>
        </p:nvSpPr>
        <p:spPr>
          <a:xfrm>
            <a:off x="6855678" y="1537207"/>
            <a:ext cx="3158878"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Hospitalar com Obstetrícia</a:t>
            </a:r>
            <a:endParaRPr sz="2400" b="0" i="0" u="none" strike="noStrike" cap="none">
              <a:solidFill>
                <a:srgbClr val="000000"/>
              </a:solidFill>
              <a:latin typeface="Calibri"/>
              <a:ea typeface="Calibri"/>
              <a:cs typeface="Calibri"/>
              <a:sym typeface="Calibri"/>
            </a:endParaRPr>
          </a:p>
        </p:txBody>
      </p:sp>
      <p:pic>
        <p:nvPicPr>
          <p:cNvPr id="356" name="Google Shape;356;p73"/>
          <p:cNvPicPr preferRelativeResize="0"/>
          <p:nvPr/>
        </p:nvPicPr>
        <p:blipFill rotWithShape="1">
          <a:blip r:embed="rId3">
            <a:alphaModFix/>
          </a:blip>
          <a:srcRect/>
          <a:stretch/>
        </p:blipFill>
        <p:spPr>
          <a:xfrm>
            <a:off x="5688383" y="390204"/>
            <a:ext cx="619125" cy="123825"/>
          </a:xfrm>
          <a:prstGeom prst="rect">
            <a:avLst/>
          </a:prstGeom>
          <a:noFill/>
          <a:ln>
            <a:noFill/>
          </a:ln>
        </p:spPr>
      </p:pic>
      <p:sp>
        <p:nvSpPr>
          <p:cNvPr id="357" name="Google Shape;357;p73"/>
          <p:cNvSpPr txBox="1"/>
          <p:nvPr/>
        </p:nvSpPr>
        <p:spPr>
          <a:xfrm>
            <a:off x="7050884" y="5952302"/>
            <a:ext cx="5446855"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Essa modalidade de contratação </a:t>
            </a:r>
            <a:r>
              <a:rPr lang="pt-BR" sz="1100" b="1" i="0" u="none" strike="noStrike" cap="none">
                <a:solidFill>
                  <a:schemeClr val="lt1"/>
                </a:solidFill>
                <a:latin typeface="Calibri"/>
                <a:ea typeface="Calibri"/>
                <a:cs typeface="Calibri"/>
                <a:sym typeface="Calibri"/>
              </a:rPr>
              <a:t>não</a:t>
            </a:r>
            <a:r>
              <a:rPr lang="pt-BR" sz="1100" b="0" i="0" u="none" strike="noStrike" cap="none">
                <a:solidFill>
                  <a:schemeClr val="lt1"/>
                </a:solidFill>
                <a:latin typeface="Calibri"/>
                <a:ea typeface="Calibri"/>
                <a:cs typeface="Calibri"/>
                <a:sym typeface="Calibri"/>
              </a:rPr>
              <a:t> está disponível para os Planos Direto.</a:t>
            </a:r>
            <a:endParaRPr sz="1100" b="0" i="0" u="none" strike="noStrike" cap="none">
              <a:solidFill>
                <a:schemeClr val="lt1"/>
              </a:solidFill>
              <a:latin typeface="Calibri"/>
              <a:ea typeface="Calibri"/>
              <a:cs typeface="Calibri"/>
              <a:sym typeface="Calibri"/>
            </a:endParaRPr>
          </a:p>
        </p:txBody>
      </p:sp>
      <p:sp>
        <p:nvSpPr>
          <p:cNvPr id="358" name="Google Shape;358;p73"/>
          <p:cNvSpPr txBox="1"/>
          <p:nvPr/>
        </p:nvSpPr>
        <p:spPr>
          <a:xfrm>
            <a:off x="525744" y="1896442"/>
            <a:ext cx="3853145" cy="18158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1E64"/>
              </a:buClr>
              <a:buSzPts val="1050"/>
              <a:buFont typeface="Noto Sans Symbols"/>
              <a:buChar char="⮚"/>
            </a:pPr>
            <a:r>
              <a:rPr lang="pt-BR" sz="1400" b="0" i="0" u="none" strike="noStrike" cap="none">
                <a:solidFill>
                  <a:srgbClr val="001E64"/>
                </a:solidFill>
                <a:latin typeface="Calibri"/>
                <a:ea typeface="Calibri"/>
                <a:cs typeface="Calibri"/>
                <a:sym typeface="Calibri"/>
              </a:rPr>
              <a:t>Consultas;</a:t>
            </a:r>
            <a:endParaRPr sz="1400" b="0" i="0" u="none" strike="noStrike" cap="none">
              <a:solidFill>
                <a:srgbClr val="001E64"/>
              </a:solidFill>
              <a:latin typeface="Calibri"/>
              <a:ea typeface="Calibri"/>
              <a:cs typeface="Calibri"/>
              <a:sym typeface="Calibri"/>
            </a:endParaRPr>
          </a:p>
          <a:p>
            <a:pPr marL="285750" marR="0" lvl="0" indent="-285750" algn="l" rtl="0">
              <a:lnSpc>
                <a:spcPct val="100000"/>
              </a:lnSpc>
              <a:spcBef>
                <a:spcPts val="0"/>
              </a:spcBef>
              <a:spcAft>
                <a:spcPts val="0"/>
              </a:spcAft>
              <a:buClr>
                <a:srgbClr val="001E64"/>
              </a:buClr>
              <a:buSzPts val="1050"/>
              <a:buFont typeface="Noto Sans Symbols"/>
              <a:buChar char="⮚"/>
            </a:pPr>
            <a:r>
              <a:rPr lang="pt-BR" sz="1400" b="0" i="0" u="none" strike="noStrike" cap="none">
                <a:solidFill>
                  <a:srgbClr val="001E64"/>
                </a:solidFill>
                <a:latin typeface="Calibri"/>
                <a:ea typeface="Calibri"/>
                <a:cs typeface="Calibri"/>
                <a:sym typeface="Calibri"/>
              </a:rPr>
              <a:t>Exames;</a:t>
            </a:r>
            <a:endParaRPr sz="1400" b="0" i="0" u="none" strike="noStrike" cap="none">
              <a:solidFill>
                <a:srgbClr val="001E64"/>
              </a:solidFill>
              <a:latin typeface="Calibri"/>
              <a:ea typeface="Calibri"/>
              <a:cs typeface="Calibri"/>
              <a:sym typeface="Calibri"/>
            </a:endParaRPr>
          </a:p>
          <a:p>
            <a:pPr marL="285750" marR="0" lvl="0" indent="-285750" algn="l" rtl="0">
              <a:lnSpc>
                <a:spcPct val="100000"/>
              </a:lnSpc>
              <a:spcBef>
                <a:spcPts val="0"/>
              </a:spcBef>
              <a:spcAft>
                <a:spcPts val="0"/>
              </a:spcAft>
              <a:buClr>
                <a:srgbClr val="001E64"/>
              </a:buClr>
              <a:buSzPts val="1050"/>
              <a:buFont typeface="Noto Sans Symbols"/>
              <a:buChar char="⮚"/>
            </a:pPr>
            <a:r>
              <a:rPr lang="pt-BR" sz="1400" b="0" i="0" u="none" strike="noStrike" cap="none">
                <a:solidFill>
                  <a:srgbClr val="001E64"/>
                </a:solidFill>
                <a:latin typeface="Calibri"/>
                <a:ea typeface="Calibri"/>
                <a:cs typeface="Calibri"/>
                <a:sym typeface="Calibri"/>
              </a:rPr>
              <a:t>Atendimento em Pronto Socorro;</a:t>
            </a:r>
            <a:endParaRPr sz="1400" b="0" i="0" u="none" strike="noStrike" cap="none">
              <a:solidFill>
                <a:srgbClr val="001E64"/>
              </a:solidFill>
              <a:latin typeface="Calibri"/>
              <a:ea typeface="Calibri"/>
              <a:cs typeface="Calibri"/>
              <a:sym typeface="Calibri"/>
            </a:endParaRPr>
          </a:p>
          <a:p>
            <a:pPr marL="285750" marR="0" lvl="0" indent="-285750" algn="l" rtl="0">
              <a:lnSpc>
                <a:spcPct val="100000"/>
              </a:lnSpc>
              <a:spcBef>
                <a:spcPts val="0"/>
              </a:spcBef>
              <a:spcAft>
                <a:spcPts val="0"/>
              </a:spcAft>
              <a:buClr>
                <a:srgbClr val="001E64"/>
              </a:buClr>
              <a:buSzPts val="1050"/>
              <a:buFont typeface="Noto Sans Symbols"/>
              <a:buChar char="⮚"/>
            </a:pPr>
            <a:r>
              <a:rPr lang="pt-BR" sz="1400" b="0" i="0" u="none" strike="noStrike" cap="none">
                <a:solidFill>
                  <a:srgbClr val="001E64"/>
                </a:solidFill>
                <a:latin typeface="Calibri"/>
                <a:ea typeface="Calibri"/>
                <a:cs typeface="Calibri"/>
                <a:sym typeface="Calibri"/>
              </a:rPr>
              <a:t>Cirurgias;</a:t>
            </a:r>
            <a:endParaRPr sz="1400" b="0" i="0" u="none" strike="noStrike" cap="none">
              <a:solidFill>
                <a:srgbClr val="001E64"/>
              </a:solidFill>
              <a:latin typeface="Calibri"/>
              <a:ea typeface="Calibri"/>
              <a:cs typeface="Calibri"/>
              <a:sym typeface="Calibri"/>
            </a:endParaRPr>
          </a:p>
          <a:p>
            <a:pPr marL="285750" marR="0" lvl="0" indent="-285750" algn="l" rtl="0">
              <a:lnSpc>
                <a:spcPct val="100000"/>
              </a:lnSpc>
              <a:spcBef>
                <a:spcPts val="0"/>
              </a:spcBef>
              <a:spcAft>
                <a:spcPts val="0"/>
              </a:spcAft>
              <a:buClr>
                <a:srgbClr val="001E64"/>
              </a:buClr>
              <a:buSzPts val="1050"/>
              <a:buFont typeface="Noto Sans Symbols"/>
              <a:buChar char="⮚"/>
            </a:pPr>
            <a:r>
              <a:rPr lang="pt-BR" sz="1400" b="0" i="0" u="none" strike="noStrike" cap="none">
                <a:solidFill>
                  <a:srgbClr val="001E64"/>
                </a:solidFill>
                <a:latin typeface="Calibri"/>
                <a:ea typeface="Calibri"/>
                <a:cs typeface="Calibri"/>
                <a:sym typeface="Calibri"/>
              </a:rPr>
              <a:t>Internações hospitalares;</a:t>
            </a:r>
            <a:endParaRPr sz="1400" b="0" i="0" u="none" strike="noStrike" cap="none">
              <a:solidFill>
                <a:srgbClr val="001E64"/>
              </a:solidFill>
              <a:latin typeface="Calibri"/>
              <a:ea typeface="Calibri"/>
              <a:cs typeface="Calibri"/>
              <a:sym typeface="Calibri"/>
            </a:endParaRPr>
          </a:p>
          <a:p>
            <a:pPr marL="285750" marR="0" lvl="0" indent="-285750" algn="l" rtl="0">
              <a:lnSpc>
                <a:spcPct val="100000"/>
              </a:lnSpc>
              <a:spcBef>
                <a:spcPts val="0"/>
              </a:spcBef>
              <a:spcAft>
                <a:spcPts val="0"/>
              </a:spcAft>
              <a:buClr>
                <a:srgbClr val="001E64"/>
              </a:buClr>
              <a:buSzPts val="1050"/>
              <a:buFont typeface="Noto Sans Symbols"/>
              <a:buChar char="⮚"/>
            </a:pPr>
            <a:r>
              <a:rPr lang="pt-BR" sz="1400" b="0" i="0" u="none" strike="noStrike" cap="none">
                <a:solidFill>
                  <a:srgbClr val="001E64"/>
                </a:solidFill>
                <a:latin typeface="Calibri"/>
                <a:ea typeface="Calibri"/>
                <a:cs typeface="Calibri"/>
                <a:sym typeface="Calibri"/>
              </a:rPr>
              <a:t>Partos (inclui cobertura assistencial ao recém-nascido durante os primeiros 30 dias após o parto).</a:t>
            </a:r>
            <a:endParaRPr sz="1400" b="0" i="0" u="none" strike="noStrike" cap="none">
              <a:solidFill>
                <a:srgbClr val="001E64"/>
              </a:solidFill>
              <a:latin typeface="Calibri"/>
              <a:ea typeface="Calibri"/>
              <a:cs typeface="Calibri"/>
              <a:sym typeface="Calibri"/>
            </a:endParaRPr>
          </a:p>
        </p:txBody>
      </p:sp>
      <p:sp>
        <p:nvSpPr>
          <p:cNvPr id="359" name="Google Shape;359;p73"/>
          <p:cNvSpPr txBox="1"/>
          <p:nvPr/>
        </p:nvSpPr>
        <p:spPr>
          <a:xfrm>
            <a:off x="525744" y="1537207"/>
            <a:ext cx="4156021"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rgbClr val="001E64"/>
                </a:solidFill>
                <a:latin typeface="Calibri"/>
                <a:ea typeface="Calibri"/>
                <a:cs typeface="Calibri"/>
                <a:sym typeface="Calibri"/>
              </a:rPr>
              <a:t>Ambulatorial e Hospitalar com Obstetrícia</a:t>
            </a:r>
            <a:endParaRPr sz="2400" b="0" i="0" u="none" strike="noStrike" cap="none">
              <a:solidFill>
                <a:srgbClr val="001E64"/>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74"/>
          <p:cNvSpPr/>
          <p:nvPr/>
        </p:nvSpPr>
        <p:spPr>
          <a:xfrm>
            <a:off x="0" y="593238"/>
            <a:ext cx="12192000" cy="3553800"/>
          </a:xfrm>
          <a:prstGeom prst="rect">
            <a:avLst/>
          </a:prstGeom>
          <a:solidFill>
            <a:srgbClr val="FF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67" name="Google Shape;367;p74"/>
          <p:cNvSpPr/>
          <p:nvPr/>
        </p:nvSpPr>
        <p:spPr>
          <a:xfrm>
            <a:off x="-19240" y="1230193"/>
            <a:ext cx="1857308" cy="3040275"/>
          </a:xfrm>
          <a:prstGeom prst="rect">
            <a:avLst/>
          </a:prstGeom>
          <a:solidFill>
            <a:srgbClr val="AAAA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4" name="Google Shape;364;p74"/>
          <p:cNvSpPr/>
          <p:nvPr/>
        </p:nvSpPr>
        <p:spPr>
          <a:xfrm>
            <a:off x="-19240" y="4147181"/>
            <a:ext cx="12211240" cy="271082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5" name="Google Shape;365;p74"/>
          <p:cNvSpPr/>
          <p:nvPr/>
        </p:nvSpPr>
        <p:spPr>
          <a:xfrm>
            <a:off x="-19240" y="4147180"/>
            <a:ext cx="5467539" cy="2710820"/>
          </a:xfrm>
          <a:prstGeom prst="rect">
            <a:avLst/>
          </a:prstGeom>
          <a:solidFill>
            <a:srgbClr val="146E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8" name="Google Shape;368;p74"/>
          <p:cNvSpPr txBox="1"/>
          <p:nvPr/>
        </p:nvSpPr>
        <p:spPr>
          <a:xfrm>
            <a:off x="5344983" y="115150"/>
            <a:ext cx="2700000" cy="432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Planos Nacionais</a:t>
            </a:r>
            <a:endParaRPr sz="1400" b="0" i="0" u="none" strike="noStrike" cap="none">
              <a:solidFill>
                <a:srgbClr val="000000"/>
              </a:solidFill>
              <a:latin typeface="Calibri"/>
              <a:ea typeface="Calibri"/>
              <a:cs typeface="Calibri"/>
              <a:sym typeface="Calibri"/>
            </a:endParaRPr>
          </a:p>
        </p:txBody>
      </p:sp>
      <p:pic>
        <p:nvPicPr>
          <p:cNvPr id="369" name="Google Shape;369;p74"/>
          <p:cNvPicPr preferRelativeResize="0"/>
          <p:nvPr/>
        </p:nvPicPr>
        <p:blipFill rotWithShape="1">
          <a:blip r:embed="rId3">
            <a:alphaModFix/>
          </a:blip>
          <a:srcRect t="6077" b="6085"/>
          <a:stretch/>
        </p:blipFill>
        <p:spPr>
          <a:xfrm>
            <a:off x="4666116" y="314039"/>
            <a:ext cx="546564" cy="120245"/>
          </a:xfrm>
          <a:prstGeom prst="rect">
            <a:avLst/>
          </a:prstGeom>
          <a:noFill/>
          <a:ln>
            <a:noFill/>
          </a:ln>
        </p:spPr>
      </p:pic>
      <p:sp>
        <p:nvSpPr>
          <p:cNvPr id="370" name="Google Shape;370;p74"/>
          <p:cNvSpPr/>
          <p:nvPr/>
        </p:nvSpPr>
        <p:spPr>
          <a:xfrm>
            <a:off x="5119101" y="4099438"/>
            <a:ext cx="1530000" cy="396000"/>
          </a:xfrm>
          <a:prstGeom prst="roundRect">
            <a:avLst>
              <a:gd name="adj" fmla="val 22889"/>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pt-BR" sz="1600" b="1" i="0" u="none" strike="noStrike" cap="none">
                <a:solidFill>
                  <a:srgbClr val="FFFFFF"/>
                </a:solidFill>
                <a:latin typeface="Calibri"/>
                <a:ea typeface="Calibri"/>
                <a:cs typeface="Calibri"/>
                <a:sym typeface="Calibri"/>
              </a:rPr>
              <a:t>Públicos</a:t>
            </a:r>
            <a:endParaRPr sz="1600" b="0" i="0" u="none" strike="noStrike" cap="none">
              <a:solidFill>
                <a:srgbClr val="FFFFFF"/>
              </a:solidFill>
              <a:latin typeface="Calibri"/>
              <a:ea typeface="Calibri"/>
              <a:cs typeface="Calibri"/>
              <a:sym typeface="Calibri"/>
            </a:endParaRPr>
          </a:p>
        </p:txBody>
      </p:sp>
      <p:sp>
        <p:nvSpPr>
          <p:cNvPr id="371" name="Google Shape;371;p74"/>
          <p:cNvSpPr/>
          <p:nvPr/>
        </p:nvSpPr>
        <p:spPr>
          <a:xfrm>
            <a:off x="-354319" y="4114089"/>
            <a:ext cx="1530000" cy="396000"/>
          </a:xfrm>
          <a:prstGeom prst="roundRect">
            <a:avLst>
              <a:gd name="adj" fmla="val 22889"/>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pt-BR" sz="1600" b="1" i="0" u="none" strike="noStrike" cap="none">
                <a:solidFill>
                  <a:srgbClr val="FFFFFF"/>
                </a:solidFill>
                <a:latin typeface="Calibri"/>
                <a:ea typeface="Calibri"/>
                <a:cs typeface="Calibri"/>
                <a:sym typeface="Calibri"/>
              </a:rPr>
              <a:t>Regiões</a:t>
            </a:r>
            <a:endParaRPr sz="1600" b="0" i="0" u="none" strike="noStrike" cap="none">
              <a:solidFill>
                <a:srgbClr val="FFFFFF"/>
              </a:solidFill>
              <a:latin typeface="Calibri"/>
              <a:ea typeface="Calibri"/>
              <a:cs typeface="Calibri"/>
              <a:sym typeface="Calibri"/>
            </a:endParaRPr>
          </a:p>
        </p:txBody>
      </p:sp>
      <p:sp>
        <p:nvSpPr>
          <p:cNvPr id="372" name="Google Shape;372;p74"/>
          <p:cNvSpPr txBox="1"/>
          <p:nvPr/>
        </p:nvSpPr>
        <p:spPr>
          <a:xfrm>
            <a:off x="-7995" y="4529435"/>
            <a:ext cx="54564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1" i="1" u="sng" strike="noStrike" cap="none">
                <a:solidFill>
                  <a:schemeClr val="lt1"/>
                </a:solidFill>
                <a:latin typeface="Calibri"/>
                <a:ea typeface="Calibri"/>
                <a:cs typeface="Calibri"/>
                <a:sym typeface="Calibri"/>
              </a:rPr>
              <a:t>¹ Demais Regiões: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Estados: AL-AM-AP-CE-DF-GO-MA-MG-MS-MT-PA-PE-PB-PI-PR-RN-RO-SC-SE.</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1" u="sng"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1" i="1" u="sng" strike="noStrike" cap="none">
                <a:solidFill>
                  <a:schemeClr val="lt1"/>
                </a:solidFill>
                <a:latin typeface="Calibri"/>
                <a:ea typeface="Calibri"/>
                <a:cs typeface="Calibri"/>
                <a:sym typeface="Calibri"/>
              </a:rPr>
              <a:t>² Regiões Direto Nacional:</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RJ (CAP1 </a:t>
            </a:r>
            <a:r>
              <a:rPr lang="pt-BR" sz="1100">
                <a:solidFill>
                  <a:schemeClr val="lt1"/>
                </a:solidFill>
                <a:latin typeface="Calibri"/>
                <a:ea typeface="Calibri"/>
                <a:cs typeface="Calibri"/>
                <a:sym typeface="Calibri"/>
              </a:rPr>
              <a:t>e CAP2</a:t>
            </a:r>
            <a:r>
              <a:rPr lang="pt-BR" sz="1100" b="0" i="0" u="none" strike="noStrike" cap="none">
                <a:solidFill>
                  <a:schemeClr val="lt1"/>
                </a:solidFill>
                <a:latin typeface="Calibri"/>
                <a:ea typeface="Calibri"/>
                <a:cs typeface="Calibri"/>
                <a:sym typeface="Calibri"/>
              </a:rPr>
              <a:t>), Região 42 (CE), SP (CAP1 e CAP2), MG (MG e MG Direto BH), BA (BA e BA Direto Salvador) e PE (Pernambuco). </a:t>
            </a:r>
            <a:r>
              <a:rPr lang="pt-BR" sz="800" b="0" i="0" u="sng" strike="noStrike" cap="none">
                <a:solidFill>
                  <a:schemeClr val="hlink"/>
                </a:solidFill>
                <a:latin typeface="Calibri"/>
                <a:ea typeface="Calibri"/>
                <a:cs typeface="Calibri"/>
                <a:sym typeface="Calibri"/>
                <a:hlinkClick r:id="rId4"/>
              </a:rPr>
              <a:t>Acesse as regiões clicando aqui.</a:t>
            </a:r>
            <a:endParaRPr sz="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1" i="1" u="sng" strike="noStrike" cap="none">
                <a:solidFill>
                  <a:schemeClr val="lt1"/>
                </a:solidFill>
                <a:latin typeface="Calibri"/>
                <a:ea typeface="Calibri"/>
                <a:cs typeface="Calibri"/>
                <a:sym typeface="Calibri"/>
              </a:rPr>
              <a:t>³ Regiões Especial Mais: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SP (CAP1 e CAP2) e SP(INT1, INT2 E INT3). </a:t>
            </a:r>
            <a:r>
              <a:rPr lang="pt-BR" sz="8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Acesse as regiões clicando aqui.</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1" i="1" u="sng" strike="noStrike" cap="none">
                <a:solidFill>
                  <a:schemeClr val="lt1"/>
                </a:solidFill>
                <a:latin typeface="Calibri"/>
                <a:ea typeface="Calibri"/>
                <a:cs typeface="Calibri"/>
                <a:sym typeface="Calibri"/>
              </a:rPr>
              <a:t>Regiões Não Comercializadas: </a:t>
            </a:r>
            <a:r>
              <a:rPr lang="pt-BR" sz="1100" b="0" i="0" u="none" strike="noStrike" cap="none">
                <a:solidFill>
                  <a:schemeClr val="lt1"/>
                </a:solidFill>
                <a:latin typeface="Calibri"/>
                <a:ea typeface="Calibri"/>
                <a:cs typeface="Calibri"/>
                <a:sym typeface="Calibri"/>
              </a:rPr>
              <a:t>Curvelo-MG, Maravilhas-MG, Papagaios-MG, Paraopeba-MG, Pitangui-MG, Piumhi-MG, Pompeu-MG e </a:t>
            </a:r>
            <a:r>
              <a:rPr lang="pt-BR" sz="1100" b="1" i="0" u="none" strike="noStrike" cap="none">
                <a:solidFill>
                  <a:schemeClr val="lt1"/>
                </a:solidFill>
                <a:latin typeface="Calibri"/>
                <a:ea typeface="Calibri"/>
                <a:cs typeface="Calibri"/>
                <a:sym typeface="Calibri"/>
              </a:rPr>
              <a:t>os Estados </a:t>
            </a:r>
            <a:r>
              <a:rPr lang="pt-BR" sz="1100" b="0" i="0" u="none" strike="noStrike" cap="none">
                <a:solidFill>
                  <a:schemeClr val="lt1"/>
                </a:solidFill>
                <a:latin typeface="Calibri"/>
                <a:ea typeface="Calibri"/>
                <a:cs typeface="Calibri"/>
                <a:sym typeface="Calibri"/>
              </a:rPr>
              <a:t>do AC, RR, TO e ES.</a:t>
            </a:r>
            <a:endParaRPr sz="1100" b="0" i="0" u="none" strike="noStrike" cap="none">
              <a:solidFill>
                <a:schemeClr val="lt1"/>
              </a:solidFill>
              <a:latin typeface="Calibri"/>
              <a:ea typeface="Calibri"/>
              <a:cs typeface="Calibri"/>
              <a:sym typeface="Calibri"/>
            </a:endParaRPr>
          </a:p>
        </p:txBody>
      </p:sp>
      <p:graphicFrame>
        <p:nvGraphicFramePr>
          <p:cNvPr id="373" name="Google Shape;373;p74"/>
          <p:cNvGraphicFramePr/>
          <p:nvPr>
            <p:extLst>
              <p:ext uri="{D42A27DB-BD31-4B8C-83A1-F6EECF244321}">
                <p14:modId xmlns:p14="http://schemas.microsoft.com/office/powerpoint/2010/main" val="2730302596"/>
              </p:ext>
            </p:extLst>
          </p:nvPr>
        </p:nvGraphicFramePr>
        <p:xfrm>
          <a:off x="98531" y="718251"/>
          <a:ext cx="11994975" cy="3171025"/>
        </p:xfrm>
        <a:graphic>
          <a:graphicData uri="http://schemas.openxmlformats.org/drawingml/2006/table">
            <a:tbl>
              <a:tblPr firstRow="1" bandRow="1">
                <a:noFill/>
                <a:tableStyleId>{1B9F02DB-8BDC-4EDD-B402-E2A82A33C7AA}</a:tableStyleId>
              </a:tblPr>
              <a:tblGrid>
                <a:gridCol w="1747125">
                  <a:extLst>
                    <a:ext uri="{9D8B030D-6E8A-4147-A177-3AD203B41FA5}">
                      <a16:colId xmlns:a16="http://schemas.microsoft.com/office/drawing/2014/main" val="20000"/>
                    </a:ext>
                  </a:extLst>
                </a:gridCol>
                <a:gridCol w="1138650">
                  <a:extLst>
                    <a:ext uri="{9D8B030D-6E8A-4147-A177-3AD203B41FA5}">
                      <a16:colId xmlns:a16="http://schemas.microsoft.com/office/drawing/2014/main" val="20001"/>
                    </a:ext>
                  </a:extLst>
                </a:gridCol>
                <a:gridCol w="1138650">
                  <a:extLst>
                    <a:ext uri="{9D8B030D-6E8A-4147-A177-3AD203B41FA5}">
                      <a16:colId xmlns:a16="http://schemas.microsoft.com/office/drawing/2014/main" val="20002"/>
                    </a:ext>
                  </a:extLst>
                </a:gridCol>
                <a:gridCol w="1138650">
                  <a:extLst>
                    <a:ext uri="{9D8B030D-6E8A-4147-A177-3AD203B41FA5}">
                      <a16:colId xmlns:a16="http://schemas.microsoft.com/office/drawing/2014/main" val="20003"/>
                    </a:ext>
                  </a:extLst>
                </a:gridCol>
                <a:gridCol w="1138650">
                  <a:extLst>
                    <a:ext uri="{9D8B030D-6E8A-4147-A177-3AD203B41FA5}">
                      <a16:colId xmlns:a16="http://schemas.microsoft.com/office/drawing/2014/main" val="20004"/>
                    </a:ext>
                  </a:extLst>
                </a:gridCol>
                <a:gridCol w="1138650">
                  <a:extLst>
                    <a:ext uri="{9D8B030D-6E8A-4147-A177-3AD203B41FA5}">
                      <a16:colId xmlns:a16="http://schemas.microsoft.com/office/drawing/2014/main" val="20005"/>
                    </a:ext>
                  </a:extLst>
                </a:gridCol>
                <a:gridCol w="1138650">
                  <a:extLst>
                    <a:ext uri="{9D8B030D-6E8A-4147-A177-3AD203B41FA5}">
                      <a16:colId xmlns:a16="http://schemas.microsoft.com/office/drawing/2014/main" val="20006"/>
                    </a:ext>
                  </a:extLst>
                </a:gridCol>
                <a:gridCol w="1138650">
                  <a:extLst>
                    <a:ext uri="{9D8B030D-6E8A-4147-A177-3AD203B41FA5}">
                      <a16:colId xmlns:a16="http://schemas.microsoft.com/office/drawing/2014/main" val="20007"/>
                    </a:ext>
                  </a:extLst>
                </a:gridCol>
                <a:gridCol w="1138650">
                  <a:extLst>
                    <a:ext uri="{9D8B030D-6E8A-4147-A177-3AD203B41FA5}">
                      <a16:colId xmlns:a16="http://schemas.microsoft.com/office/drawing/2014/main" val="20008"/>
                    </a:ext>
                  </a:extLst>
                </a:gridCol>
                <a:gridCol w="1138650">
                  <a:extLst>
                    <a:ext uri="{9D8B030D-6E8A-4147-A177-3AD203B41FA5}">
                      <a16:colId xmlns:a16="http://schemas.microsoft.com/office/drawing/2014/main" val="20009"/>
                    </a:ext>
                  </a:extLst>
                </a:gridCol>
              </a:tblGrid>
              <a:tr h="518325">
                <a:tc>
                  <a:txBody>
                    <a:bodyPr/>
                    <a:lstStyle/>
                    <a:p>
                      <a:pPr marL="0" marR="0" lvl="0" indent="0" algn="l" rtl="0">
                        <a:lnSpc>
                          <a:spcPct val="100000"/>
                        </a:lnSpc>
                        <a:spcBef>
                          <a:spcPts val="0"/>
                        </a:spcBef>
                        <a:spcAft>
                          <a:spcPts val="0"/>
                        </a:spcAft>
                        <a:buClr>
                          <a:schemeClr val="lt1"/>
                        </a:buClr>
                        <a:buSzPts val="1600"/>
                        <a:buFont typeface="Arial"/>
                        <a:buNone/>
                      </a:pPr>
                      <a:r>
                        <a:rPr lang="pt-BR" sz="1600" b="1" u="none" strike="noStrike" cap="none" dirty="0">
                          <a:solidFill>
                            <a:schemeClr val="lt1"/>
                          </a:solidFill>
                          <a:latin typeface="Calibri"/>
                          <a:ea typeface="Calibri"/>
                          <a:cs typeface="Calibri"/>
                          <a:sym typeface="Calibri"/>
                        </a:rPr>
                        <a:t>Planos X Regiões</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extLst>
                  <a:ext uri="{0D108BD9-81ED-4DB2-BD59-A6C34878D82A}">
                    <a16:rowId xmlns:a16="http://schemas.microsoft.com/office/drawing/2014/main" val="10000"/>
                  </a:ext>
                </a:extLst>
              </a:tr>
              <a:tr h="578975">
                <a:tc>
                  <a:txBody>
                    <a:bodyPr/>
                    <a:lstStyle/>
                    <a:p>
                      <a:pPr marL="0" marR="0" lvl="0" indent="0" algn="l" rtl="0">
                        <a:lnSpc>
                          <a:spcPct val="100000"/>
                        </a:lnSpc>
                        <a:spcBef>
                          <a:spcPts val="0"/>
                        </a:spcBef>
                        <a:spcAft>
                          <a:spcPts val="0"/>
                        </a:spcAft>
                        <a:buClr>
                          <a:schemeClr val="lt1"/>
                        </a:buClr>
                        <a:buSzPts val="1200"/>
                        <a:buFont typeface="Arial"/>
                        <a:buNone/>
                      </a:pPr>
                      <a:r>
                        <a:rPr lang="pt-BR" sz="1200" b="1" u="none" strike="noStrike" cap="none" dirty="0">
                          <a:solidFill>
                            <a:schemeClr val="bg1"/>
                          </a:solidFill>
                          <a:latin typeface="Calibri"/>
                          <a:ea typeface="Calibri"/>
                          <a:cs typeface="Calibri"/>
                          <a:sym typeface="Calibri"/>
                        </a:rPr>
                        <a:t>SP-RJ-RS</a:t>
                      </a:r>
                      <a:endParaRPr sz="1400" u="none" strike="noStrike" cap="none" dirty="0">
                        <a:solidFill>
                          <a:schemeClr val="bg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extLst>
                  <a:ext uri="{0D108BD9-81ED-4DB2-BD59-A6C34878D82A}">
                    <a16:rowId xmlns:a16="http://schemas.microsoft.com/office/drawing/2014/main" val="10001"/>
                  </a:ext>
                </a:extLst>
              </a:tr>
              <a:tr h="502500">
                <a:tc>
                  <a:txBody>
                    <a:bodyPr/>
                    <a:lstStyle/>
                    <a:p>
                      <a:pPr marL="0" marR="0" lvl="0" indent="0" algn="l" rtl="0">
                        <a:lnSpc>
                          <a:spcPct val="100000"/>
                        </a:lnSpc>
                        <a:spcBef>
                          <a:spcPts val="0"/>
                        </a:spcBef>
                        <a:spcAft>
                          <a:spcPts val="0"/>
                        </a:spcAft>
                        <a:buClr>
                          <a:schemeClr val="lt1"/>
                        </a:buClr>
                        <a:buSzPts val="1200"/>
                        <a:buFont typeface="Arial"/>
                        <a:buNone/>
                      </a:pPr>
                      <a:r>
                        <a:rPr lang="pt-BR" sz="1200" b="1" u="none" strike="noStrike" cap="none">
                          <a:solidFill>
                            <a:schemeClr val="bg1"/>
                          </a:solidFill>
                          <a:latin typeface="Calibri"/>
                          <a:ea typeface="Calibri"/>
                          <a:cs typeface="Calibri"/>
                          <a:sym typeface="Calibri"/>
                        </a:rPr>
                        <a:t>BA</a:t>
                      </a:r>
                      <a:endParaRPr sz="1400" u="none" strike="noStrike" cap="none">
                        <a:solidFill>
                          <a:schemeClr val="bg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extLst>
                  <a:ext uri="{0D108BD9-81ED-4DB2-BD59-A6C34878D82A}">
                    <a16:rowId xmlns:a16="http://schemas.microsoft.com/office/drawing/2014/main" val="10002"/>
                  </a:ext>
                </a:extLst>
              </a:tr>
              <a:tr h="526450">
                <a:tc>
                  <a:txBody>
                    <a:bodyPr/>
                    <a:lstStyle/>
                    <a:p>
                      <a:pPr marL="0" marR="0" lvl="0" indent="0" algn="l" rtl="0">
                        <a:lnSpc>
                          <a:spcPct val="100000"/>
                        </a:lnSpc>
                        <a:spcBef>
                          <a:spcPts val="0"/>
                        </a:spcBef>
                        <a:spcAft>
                          <a:spcPts val="0"/>
                        </a:spcAft>
                        <a:buClr>
                          <a:schemeClr val="lt1"/>
                        </a:buClr>
                        <a:buSzPts val="1200"/>
                        <a:buFont typeface="Arial"/>
                        <a:buNone/>
                      </a:pPr>
                      <a:r>
                        <a:rPr lang="pt-BR" sz="1200" b="1" u="none" strike="noStrike" cap="none">
                          <a:solidFill>
                            <a:schemeClr val="bg1"/>
                          </a:solidFill>
                          <a:latin typeface="Calibri"/>
                          <a:ea typeface="Calibri"/>
                          <a:cs typeface="Calibri"/>
                          <a:sym typeface="Calibri"/>
                        </a:rPr>
                        <a:t>Demais Regiões¹</a:t>
                      </a:r>
                      <a:endParaRPr sz="1200" b="1" u="none" strike="noStrike" cap="none">
                        <a:solidFill>
                          <a:schemeClr val="bg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extLst>
                  <a:ext uri="{0D108BD9-81ED-4DB2-BD59-A6C34878D82A}">
                    <a16:rowId xmlns:a16="http://schemas.microsoft.com/office/drawing/2014/main" val="10003"/>
                  </a:ext>
                </a:extLst>
              </a:tr>
              <a:tr h="526450">
                <a:tc>
                  <a:txBody>
                    <a:bodyPr/>
                    <a:lstStyle/>
                    <a:p>
                      <a:pPr marL="0" marR="0" lvl="0" indent="0" algn="l" rtl="0">
                        <a:lnSpc>
                          <a:spcPct val="100000"/>
                        </a:lnSpc>
                        <a:spcBef>
                          <a:spcPts val="0"/>
                        </a:spcBef>
                        <a:spcAft>
                          <a:spcPts val="0"/>
                        </a:spcAft>
                        <a:buClr>
                          <a:schemeClr val="lt1"/>
                        </a:buClr>
                        <a:buSzPts val="1200"/>
                        <a:buFont typeface="Arial"/>
                        <a:buNone/>
                      </a:pPr>
                      <a:r>
                        <a:rPr lang="pt-BR" sz="1200" b="1" u="none" strike="noStrike" cap="none">
                          <a:solidFill>
                            <a:schemeClr val="bg1"/>
                          </a:solidFill>
                          <a:latin typeface="Calibri"/>
                          <a:ea typeface="Calibri"/>
                          <a:cs typeface="Calibri"/>
                          <a:sym typeface="Calibri"/>
                        </a:rPr>
                        <a:t>Regiões Direto Nacional²</a:t>
                      </a:r>
                      <a:endParaRPr sz="1400" u="none" strike="noStrike" cap="none">
                        <a:solidFill>
                          <a:schemeClr val="bg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extLst>
                  <a:ext uri="{0D108BD9-81ED-4DB2-BD59-A6C34878D82A}">
                    <a16:rowId xmlns:a16="http://schemas.microsoft.com/office/drawing/2014/main" val="10004"/>
                  </a:ext>
                </a:extLst>
              </a:tr>
              <a:tr h="518325">
                <a:tc>
                  <a:txBody>
                    <a:bodyPr/>
                    <a:lstStyle/>
                    <a:p>
                      <a:pPr marL="0" marR="0" lvl="0" indent="0" algn="l" rtl="0">
                        <a:lnSpc>
                          <a:spcPct val="100000"/>
                        </a:lnSpc>
                        <a:spcBef>
                          <a:spcPts val="0"/>
                        </a:spcBef>
                        <a:spcAft>
                          <a:spcPts val="0"/>
                        </a:spcAft>
                        <a:buClr>
                          <a:schemeClr val="lt1"/>
                        </a:buClr>
                        <a:buSzPts val="1200"/>
                        <a:buFont typeface="Arial"/>
                        <a:buNone/>
                      </a:pPr>
                      <a:r>
                        <a:rPr lang="pt-BR" sz="1200" b="1" u="none" strike="noStrike" cap="none" dirty="0">
                          <a:solidFill>
                            <a:schemeClr val="bg1"/>
                          </a:solidFill>
                          <a:latin typeface="Calibri"/>
                          <a:ea typeface="Calibri"/>
                          <a:cs typeface="Calibri"/>
                          <a:sym typeface="Calibri"/>
                        </a:rPr>
                        <a:t>Regiões Especial Mais³</a:t>
                      </a:r>
                      <a:endParaRPr sz="1400" u="none" strike="noStrike" cap="none" dirty="0">
                        <a:solidFill>
                          <a:schemeClr val="bg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sp>
        <p:nvSpPr>
          <p:cNvPr id="374" name="Google Shape;374;p74"/>
          <p:cNvSpPr txBox="1"/>
          <p:nvPr/>
        </p:nvSpPr>
        <p:spPr>
          <a:xfrm>
            <a:off x="1925850" y="684100"/>
            <a:ext cx="9006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100" b="1" i="0" u="none" strike="noStrike" cap="none" dirty="0">
                <a:solidFill>
                  <a:schemeClr val="lt1"/>
                </a:solidFill>
                <a:latin typeface="Calibri"/>
                <a:ea typeface="Calibri"/>
                <a:cs typeface="Calibri"/>
                <a:sym typeface="Calibri"/>
              </a:rPr>
              <a:t>Prestige</a:t>
            </a:r>
            <a:br>
              <a:rPr lang="pt-BR" sz="1100" b="1" i="0" u="none" strike="noStrike" cap="none" dirty="0">
                <a:solidFill>
                  <a:schemeClr val="lt1"/>
                </a:solidFill>
                <a:latin typeface="Calibri"/>
                <a:ea typeface="Calibri"/>
                <a:cs typeface="Calibri"/>
                <a:sym typeface="Calibri"/>
              </a:rPr>
            </a:br>
            <a:r>
              <a:rPr lang="pt-BR" sz="1100" b="1" i="0" u="none" strike="noStrike" cap="none" dirty="0" err="1">
                <a:solidFill>
                  <a:schemeClr val="lt1"/>
                </a:solidFill>
                <a:latin typeface="Calibri"/>
                <a:ea typeface="Calibri"/>
                <a:cs typeface="Calibri"/>
                <a:sym typeface="Calibri"/>
              </a:rPr>
              <a:t>Prestige</a:t>
            </a:r>
            <a:r>
              <a:rPr lang="pt-BR" sz="1100" b="1" i="0" u="none" strike="noStrike" cap="none" dirty="0">
                <a:solidFill>
                  <a:schemeClr val="lt1"/>
                </a:solidFill>
                <a:latin typeface="Calibri"/>
                <a:ea typeface="Calibri"/>
                <a:cs typeface="Calibri"/>
                <a:sym typeface="Calibri"/>
              </a:rPr>
              <a:t> Médicos</a:t>
            </a:r>
            <a:endParaRPr sz="1100" b="0" i="0" u="none" strike="noStrike" cap="none" dirty="0">
              <a:solidFill>
                <a:schemeClr val="lt1"/>
              </a:solidFill>
              <a:latin typeface="Calibri"/>
              <a:ea typeface="Calibri"/>
              <a:cs typeface="Calibri"/>
              <a:sym typeface="Calibri"/>
            </a:endParaRPr>
          </a:p>
        </p:txBody>
      </p:sp>
      <p:sp>
        <p:nvSpPr>
          <p:cNvPr id="375" name="Google Shape;375;p74"/>
          <p:cNvSpPr txBox="1"/>
          <p:nvPr/>
        </p:nvSpPr>
        <p:spPr>
          <a:xfrm>
            <a:off x="2983625" y="651700"/>
            <a:ext cx="10017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100" b="1" i="0" u="none" strike="noStrike" cap="none">
                <a:solidFill>
                  <a:schemeClr val="lt1"/>
                </a:solidFill>
                <a:latin typeface="Calibri"/>
                <a:ea typeface="Calibri"/>
                <a:cs typeface="Calibri"/>
                <a:sym typeface="Calibri"/>
              </a:rPr>
              <a:t>Execu</a:t>
            </a:r>
            <a:r>
              <a:rPr lang="pt-BR" sz="1000" b="1" i="0" u="none" strike="noStrike" cap="none">
                <a:solidFill>
                  <a:schemeClr val="lt1"/>
                </a:solidFill>
                <a:latin typeface="Calibri"/>
                <a:ea typeface="Calibri"/>
                <a:cs typeface="Calibri"/>
                <a:sym typeface="Calibri"/>
              </a:rPr>
              <a:t>t</a:t>
            </a:r>
            <a:r>
              <a:rPr lang="pt-BR" sz="1100" b="1" i="0" u="none" strike="noStrike" cap="none">
                <a:solidFill>
                  <a:schemeClr val="lt1"/>
                </a:solidFill>
                <a:latin typeface="Calibri"/>
                <a:ea typeface="Calibri"/>
                <a:cs typeface="Calibri"/>
                <a:sym typeface="Calibri"/>
              </a:rPr>
              <a:t>ivo</a:t>
            </a:r>
            <a:br>
              <a:rPr lang="pt-BR" sz="1100" b="1" i="0" u="none" strike="noStrike" cap="none">
                <a:solidFill>
                  <a:schemeClr val="lt1"/>
                </a:solidFill>
                <a:latin typeface="Calibri"/>
                <a:ea typeface="Calibri"/>
                <a:cs typeface="Calibri"/>
                <a:sym typeface="Calibri"/>
              </a:rPr>
            </a:br>
            <a:r>
              <a:rPr lang="pt-BR" sz="1100" b="1" i="0" u="none" strike="noStrike" cap="none">
                <a:solidFill>
                  <a:schemeClr val="lt1"/>
                </a:solidFill>
                <a:latin typeface="Calibri"/>
                <a:ea typeface="Calibri"/>
                <a:cs typeface="Calibri"/>
                <a:sym typeface="Calibri"/>
              </a:rPr>
              <a:t>Executivo Médicos</a:t>
            </a:r>
            <a:endParaRPr sz="1100" b="0" i="0" u="none" strike="noStrike" cap="none">
              <a:solidFill>
                <a:schemeClr val="lt1"/>
              </a:solidFill>
              <a:latin typeface="Calibri"/>
              <a:ea typeface="Calibri"/>
              <a:cs typeface="Calibri"/>
              <a:sym typeface="Calibri"/>
            </a:endParaRPr>
          </a:p>
        </p:txBody>
      </p:sp>
      <p:sp>
        <p:nvSpPr>
          <p:cNvPr id="376" name="Google Shape;376;p74"/>
          <p:cNvSpPr txBox="1"/>
          <p:nvPr/>
        </p:nvSpPr>
        <p:spPr>
          <a:xfrm>
            <a:off x="5180848" y="684100"/>
            <a:ext cx="12789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100" b="1" i="0" u="none" strike="noStrike" cap="none">
                <a:solidFill>
                  <a:schemeClr val="lt1"/>
                </a:solidFill>
                <a:latin typeface="Calibri"/>
                <a:ea typeface="Calibri"/>
                <a:cs typeface="Calibri"/>
                <a:sym typeface="Calibri"/>
              </a:rPr>
              <a:t>Especial 100</a:t>
            </a:r>
            <a:br>
              <a:rPr lang="pt-BR" sz="1100" b="1" i="0" u="none" strike="noStrike" cap="none">
                <a:solidFill>
                  <a:schemeClr val="lt1"/>
                </a:solidFill>
                <a:latin typeface="Calibri"/>
                <a:ea typeface="Calibri"/>
                <a:cs typeface="Calibri"/>
                <a:sym typeface="Calibri"/>
              </a:rPr>
            </a:br>
            <a:r>
              <a:rPr lang="pt-BR" sz="1100" b="1" i="0" u="none" strike="noStrike" cap="none">
                <a:solidFill>
                  <a:schemeClr val="lt1"/>
                </a:solidFill>
                <a:latin typeface="Calibri"/>
                <a:ea typeface="Calibri"/>
                <a:cs typeface="Calibri"/>
                <a:sym typeface="Calibri"/>
              </a:rPr>
              <a:t>Especial 100 Médicos</a:t>
            </a:r>
            <a:endParaRPr sz="1100" b="0" i="0" u="none" strike="noStrike" cap="none">
              <a:solidFill>
                <a:schemeClr val="lt1"/>
              </a:solidFill>
              <a:latin typeface="Calibri"/>
              <a:ea typeface="Calibri"/>
              <a:cs typeface="Calibri"/>
              <a:sym typeface="Calibri"/>
            </a:endParaRPr>
          </a:p>
        </p:txBody>
      </p:sp>
      <p:sp>
        <p:nvSpPr>
          <p:cNvPr id="377" name="Google Shape;377;p74"/>
          <p:cNvSpPr txBox="1"/>
          <p:nvPr/>
        </p:nvSpPr>
        <p:spPr>
          <a:xfrm>
            <a:off x="6433733" y="836488"/>
            <a:ext cx="1058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Clássico Apto</a:t>
            </a:r>
            <a:endParaRPr sz="1200" b="0" i="0" u="none" strike="noStrike" cap="none">
              <a:solidFill>
                <a:schemeClr val="lt1"/>
              </a:solidFill>
              <a:latin typeface="Calibri"/>
              <a:ea typeface="Calibri"/>
              <a:cs typeface="Calibri"/>
              <a:sym typeface="Calibri"/>
            </a:endParaRPr>
          </a:p>
        </p:txBody>
      </p:sp>
      <p:sp>
        <p:nvSpPr>
          <p:cNvPr id="378" name="Google Shape;378;p74"/>
          <p:cNvSpPr txBox="1"/>
          <p:nvPr/>
        </p:nvSpPr>
        <p:spPr>
          <a:xfrm>
            <a:off x="7607997" y="836488"/>
            <a:ext cx="1001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Clássico Enf</a:t>
            </a:r>
            <a:endParaRPr sz="1000" b="0" i="0" u="none" strike="noStrike" cap="none">
              <a:solidFill>
                <a:schemeClr val="lt1"/>
              </a:solidFill>
              <a:latin typeface="Calibri"/>
              <a:ea typeface="Calibri"/>
              <a:cs typeface="Calibri"/>
              <a:sym typeface="Calibri"/>
            </a:endParaRPr>
          </a:p>
        </p:txBody>
      </p:sp>
      <p:sp>
        <p:nvSpPr>
          <p:cNvPr id="379" name="Google Shape;379;p74"/>
          <p:cNvSpPr txBox="1"/>
          <p:nvPr/>
        </p:nvSpPr>
        <p:spPr>
          <a:xfrm>
            <a:off x="8785056" y="836488"/>
            <a:ext cx="9405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Exato Apto</a:t>
            </a:r>
            <a:endParaRPr sz="1200" b="0" i="0" u="none" strike="noStrike" cap="none">
              <a:solidFill>
                <a:schemeClr val="lt1"/>
              </a:solidFill>
              <a:latin typeface="Calibri"/>
              <a:ea typeface="Calibri"/>
              <a:cs typeface="Calibri"/>
              <a:sym typeface="Calibri"/>
            </a:endParaRPr>
          </a:p>
        </p:txBody>
      </p:sp>
      <p:sp>
        <p:nvSpPr>
          <p:cNvPr id="380" name="Google Shape;380;p74"/>
          <p:cNvSpPr txBox="1"/>
          <p:nvPr/>
        </p:nvSpPr>
        <p:spPr>
          <a:xfrm>
            <a:off x="10009075" y="836488"/>
            <a:ext cx="777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Exato Enf</a:t>
            </a:r>
            <a:endParaRPr sz="1000" b="0" i="0" u="none" strike="noStrike" cap="none">
              <a:solidFill>
                <a:schemeClr val="lt1"/>
              </a:solidFill>
              <a:latin typeface="Calibri"/>
              <a:ea typeface="Calibri"/>
              <a:cs typeface="Calibri"/>
              <a:sym typeface="Calibri"/>
            </a:endParaRPr>
          </a:p>
        </p:txBody>
      </p:sp>
      <p:sp>
        <p:nvSpPr>
          <p:cNvPr id="381" name="Google Shape;381;p74"/>
          <p:cNvSpPr txBox="1"/>
          <p:nvPr/>
        </p:nvSpPr>
        <p:spPr>
          <a:xfrm>
            <a:off x="4165168" y="684088"/>
            <a:ext cx="1054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000" b="1" i="0" u="none" strike="noStrike" cap="none">
                <a:solidFill>
                  <a:schemeClr val="lt1"/>
                </a:solidFill>
                <a:latin typeface="Calibri"/>
                <a:ea typeface="Calibri"/>
                <a:cs typeface="Calibri"/>
                <a:sym typeface="Calibri"/>
              </a:rPr>
              <a:t>Especial Mais</a:t>
            </a:r>
            <a:br>
              <a:rPr lang="pt-BR" sz="1000" b="1">
                <a:solidFill>
                  <a:schemeClr val="lt1"/>
                </a:solidFill>
                <a:latin typeface="Calibri"/>
                <a:ea typeface="Calibri"/>
                <a:cs typeface="Calibri"/>
                <a:sym typeface="Calibri"/>
              </a:rPr>
            </a:br>
            <a:r>
              <a:rPr lang="pt-BR" sz="1000" b="1">
                <a:solidFill>
                  <a:schemeClr val="lt1"/>
                </a:solidFill>
                <a:latin typeface="Calibri"/>
                <a:ea typeface="Calibri"/>
                <a:cs typeface="Calibri"/>
                <a:sym typeface="Calibri"/>
              </a:rPr>
              <a:t>Especial Mais Médicos</a:t>
            </a:r>
            <a:endParaRPr sz="1000" b="0" i="0" u="none" strike="noStrike" cap="none">
              <a:solidFill>
                <a:schemeClr val="lt1"/>
              </a:solidFill>
              <a:latin typeface="Calibri"/>
              <a:ea typeface="Calibri"/>
              <a:cs typeface="Calibri"/>
              <a:sym typeface="Calibri"/>
            </a:endParaRPr>
          </a:p>
        </p:txBody>
      </p:sp>
      <p:sp>
        <p:nvSpPr>
          <p:cNvPr id="382" name="Google Shape;382;p74"/>
          <p:cNvSpPr txBox="1"/>
          <p:nvPr/>
        </p:nvSpPr>
        <p:spPr>
          <a:xfrm>
            <a:off x="11086027" y="735904"/>
            <a:ext cx="900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Direto Nacional</a:t>
            </a:r>
            <a:endParaRPr sz="1000" b="0" i="0" u="none" strike="noStrike" cap="none">
              <a:solidFill>
                <a:schemeClr val="lt1"/>
              </a:solidFill>
              <a:latin typeface="Calibri"/>
              <a:ea typeface="Calibri"/>
              <a:cs typeface="Calibri"/>
              <a:sym typeface="Calibri"/>
            </a:endParaRPr>
          </a:p>
        </p:txBody>
      </p:sp>
      <p:pic>
        <p:nvPicPr>
          <p:cNvPr id="383" name="Google Shape;383;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2261468" y="1415141"/>
            <a:ext cx="288007" cy="270365"/>
          </a:xfrm>
          <a:prstGeom prst="rect">
            <a:avLst/>
          </a:prstGeom>
          <a:noFill/>
          <a:ln>
            <a:noFill/>
          </a:ln>
        </p:spPr>
      </p:pic>
      <p:pic>
        <p:nvPicPr>
          <p:cNvPr id="384" name="Google Shape;384;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2261468" y="1988164"/>
            <a:ext cx="288007" cy="270365"/>
          </a:xfrm>
          <a:prstGeom prst="rect">
            <a:avLst/>
          </a:prstGeom>
          <a:noFill/>
          <a:ln>
            <a:noFill/>
          </a:ln>
        </p:spPr>
      </p:pic>
      <p:pic>
        <p:nvPicPr>
          <p:cNvPr id="385" name="Google Shape;385;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2261468" y="2481441"/>
            <a:ext cx="288007" cy="270365"/>
          </a:xfrm>
          <a:prstGeom prst="rect">
            <a:avLst/>
          </a:prstGeom>
          <a:noFill/>
          <a:ln>
            <a:noFill/>
          </a:ln>
        </p:spPr>
      </p:pic>
      <p:pic>
        <p:nvPicPr>
          <p:cNvPr id="386" name="Google Shape;386;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2261468" y="2966111"/>
            <a:ext cx="288007" cy="270365"/>
          </a:xfrm>
          <a:prstGeom prst="rect">
            <a:avLst/>
          </a:prstGeom>
          <a:noFill/>
          <a:ln>
            <a:noFill/>
          </a:ln>
        </p:spPr>
      </p:pic>
      <p:pic>
        <p:nvPicPr>
          <p:cNvPr id="387" name="Google Shape;387;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2261468" y="3466911"/>
            <a:ext cx="288007" cy="270365"/>
          </a:xfrm>
          <a:prstGeom prst="rect">
            <a:avLst/>
          </a:prstGeom>
          <a:noFill/>
          <a:ln>
            <a:noFill/>
          </a:ln>
        </p:spPr>
      </p:pic>
      <p:pic>
        <p:nvPicPr>
          <p:cNvPr id="388" name="Google Shape;388;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3430013" y="1415141"/>
            <a:ext cx="288007" cy="270365"/>
          </a:xfrm>
          <a:prstGeom prst="rect">
            <a:avLst/>
          </a:prstGeom>
          <a:noFill/>
          <a:ln>
            <a:noFill/>
          </a:ln>
        </p:spPr>
      </p:pic>
      <p:pic>
        <p:nvPicPr>
          <p:cNvPr id="389" name="Google Shape;389;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3430013" y="1911964"/>
            <a:ext cx="288007" cy="270365"/>
          </a:xfrm>
          <a:prstGeom prst="rect">
            <a:avLst/>
          </a:prstGeom>
          <a:noFill/>
          <a:ln>
            <a:noFill/>
          </a:ln>
        </p:spPr>
      </p:pic>
      <p:pic>
        <p:nvPicPr>
          <p:cNvPr id="390" name="Google Shape;390;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3430013" y="2481441"/>
            <a:ext cx="288007" cy="270365"/>
          </a:xfrm>
          <a:prstGeom prst="rect">
            <a:avLst/>
          </a:prstGeom>
          <a:noFill/>
          <a:ln>
            <a:noFill/>
          </a:ln>
        </p:spPr>
      </p:pic>
      <p:pic>
        <p:nvPicPr>
          <p:cNvPr id="391" name="Google Shape;391;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3430013" y="2966111"/>
            <a:ext cx="288007" cy="270365"/>
          </a:xfrm>
          <a:prstGeom prst="rect">
            <a:avLst/>
          </a:prstGeom>
          <a:noFill/>
          <a:ln>
            <a:noFill/>
          </a:ln>
        </p:spPr>
      </p:pic>
      <p:pic>
        <p:nvPicPr>
          <p:cNvPr id="392" name="Google Shape;392;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3430013" y="3466911"/>
            <a:ext cx="288007" cy="270365"/>
          </a:xfrm>
          <a:prstGeom prst="rect">
            <a:avLst/>
          </a:prstGeom>
          <a:noFill/>
          <a:ln>
            <a:noFill/>
          </a:ln>
        </p:spPr>
      </p:pic>
      <p:pic>
        <p:nvPicPr>
          <p:cNvPr id="393" name="Google Shape;393;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5685141" y="1415141"/>
            <a:ext cx="288007" cy="270365"/>
          </a:xfrm>
          <a:prstGeom prst="rect">
            <a:avLst/>
          </a:prstGeom>
          <a:noFill/>
          <a:ln>
            <a:noFill/>
          </a:ln>
        </p:spPr>
      </p:pic>
      <p:pic>
        <p:nvPicPr>
          <p:cNvPr id="394" name="Google Shape;394;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5685141" y="1911964"/>
            <a:ext cx="288007" cy="270365"/>
          </a:xfrm>
          <a:prstGeom prst="rect">
            <a:avLst/>
          </a:prstGeom>
          <a:noFill/>
          <a:ln>
            <a:noFill/>
          </a:ln>
        </p:spPr>
      </p:pic>
      <p:pic>
        <p:nvPicPr>
          <p:cNvPr id="395" name="Google Shape;395;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5685141" y="2405241"/>
            <a:ext cx="288007" cy="270365"/>
          </a:xfrm>
          <a:prstGeom prst="rect">
            <a:avLst/>
          </a:prstGeom>
          <a:noFill/>
          <a:ln>
            <a:noFill/>
          </a:ln>
        </p:spPr>
      </p:pic>
      <p:pic>
        <p:nvPicPr>
          <p:cNvPr id="396" name="Google Shape;396;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5685141" y="2966111"/>
            <a:ext cx="288007" cy="270365"/>
          </a:xfrm>
          <a:prstGeom prst="rect">
            <a:avLst/>
          </a:prstGeom>
          <a:noFill/>
          <a:ln>
            <a:noFill/>
          </a:ln>
        </p:spPr>
      </p:pic>
      <p:pic>
        <p:nvPicPr>
          <p:cNvPr id="397" name="Google Shape;397;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5685055" y="3543111"/>
            <a:ext cx="288000" cy="270365"/>
          </a:xfrm>
          <a:prstGeom prst="rect">
            <a:avLst/>
          </a:prstGeom>
          <a:noFill/>
          <a:ln>
            <a:noFill/>
          </a:ln>
        </p:spPr>
      </p:pic>
      <p:pic>
        <p:nvPicPr>
          <p:cNvPr id="398" name="Google Shape;398;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4532530" y="3543111"/>
            <a:ext cx="288000" cy="270365"/>
          </a:xfrm>
          <a:prstGeom prst="rect">
            <a:avLst/>
          </a:prstGeom>
          <a:noFill/>
          <a:ln>
            <a:noFill/>
          </a:ln>
        </p:spPr>
      </p:pic>
      <p:pic>
        <p:nvPicPr>
          <p:cNvPr id="399" name="Google Shape;399;p74" descr="Símbolo De Marcado De Suelo Adhesivo – Línea – Tarifold"/>
          <p:cNvPicPr preferRelativeResize="0"/>
          <p:nvPr/>
        </p:nvPicPr>
        <p:blipFill rotWithShape="1">
          <a:blip r:embed="rId7">
            <a:alphaModFix/>
            <a:biLevel thresh="25000"/>
          </a:blip>
          <a:srcRect/>
          <a:stretch/>
        </p:blipFill>
        <p:spPr>
          <a:xfrm>
            <a:off x="4610139" y="2993293"/>
            <a:ext cx="132926" cy="216000"/>
          </a:xfrm>
          <a:prstGeom prst="rect">
            <a:avLst/>
          </a:prstGeom>
          <a:noFill/>
          <a:ln>
            <a:noFill/>
          </a:ln>
        </p:spPr>
      </p:pic>
      <p:pic>
        <p:nvPicPr>
          <p:cNvPr id="400" name="Google Shape;400;p74" descr="Símbolo De Marcado De Suelo Adhesivo – Línea – Tarifold"/>
          <p:cNvPicPr preferRelativeResize="0"/>
          <p:nvPr/>
        </p:nvPicPr>
        <p:blipFill rotWithShape="1">
          <a:blip r:embed="rId7">
            <a:alphaModFix/>
            <a:biLevel thresh="25000"/>
          </a:blip>
          <a:srcRect/>
          <a:stretch/>
        </p:blipFill>
        <p:spPr>
          <a:xfrm>
            <a:off x="4610139" y="2432423"/>
            <a:ext cx="132926" cy="216000"/>
          </a:xfrm>
          <a:prstGeom prst="rect">
            <a:avLst/>
          </a:prstGeom>
          <a:noFill/>
          <a:ln>
            <a:noFill/>
          </a:ln>
        </p:spPr>
      </p:pic>
      <p:pic>
        <p:nvPicPr>
          <p:cNvPr id="401" name="Google Shape;401;p74" descr="Símbolo De Marcado De Suelo Adhesivo – Línea – Tarifold"/>
          <p:cNvPicPr preferRelativeResize="0"/>
          <p:nvPr/>
        </p:nvPicPr>
        <p:blipFill rotWithShape="1">
          <a:blip r:embed="rId7">
            <a:alphaModFix/>
            <a:biLevel thresh="25000"/>
          </a:blip>
          <a:srcRect/>
          <a:stretch/>
        </p:blipFill>
        <p:spPr>
          <a:xfrm>
            <a:off x="4610139" y="1939146"/>
            <a:ext cx="132926" cy="216000"/>
          </a:xfrm>
          <a:prstGeom prst="rect">
            <a:avLst/>
          </a:prstGeom>
          <a:noFill/>
          <a:ln>
            <a:noFill/>
          </a:ln>
        </p:spPr>
      </p:pic>
      <p:pic>
        <p:nvPicPr>
          <p:cNvPr id="402" name="Google Shape;402;p74" descr="Símbolo De Marcado De Suelo Adhesivo – Línea – Tarifold"/>
          <p:cNvPicPr preferRelativeResize="0"/>
          <p:nvPr/>
        </p:nvPicPr>
        <p:blipFill rotWithShape="1">
          <a:blip r:embed="rId7">
            <a:alphaModFix/>
            <a:biLevel thresh="25000"/>
          </a:blip>
          <a:srcRect/>
          <a:stretch/>
        </p:blipFill>
        <p:spPr>
          <a:xfrm>
            <a:off x="4610139" y="1366123"/>
            <a:ext cx="132926" cy="216000"/>
          </a:xfrm>
          <a:prstGeom prst="rect">
            <a:avLst/>
          </a:prstGeom>
          <a:noFill/>
          <a:ln>
            <a:noFill/>
          </a:ln>
        </p:spPr>
      </p:pic>
      <p:pic>
        <p:nvPicPr>
          <p:cNvPr id="403" name="Google Shape;403;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10211487" y="1395541"/>
            <a:ext cx="288007" cy="270365"/>
          </a:xfrm>
          <a:prstGeom prst="rect">
            <a:avLst/>
          </a:prstGeom>
          <a:noFill/>
          <a:ln>
            <a:noFill/>
          </a:ln>
        </p:spPr>
      </p:pic>
      <p:pic>
        <p:nvPicPr>
          <p:cNvPr id="404" name="Google Shape;404;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10247937" y="1911964"/>
            <a:ext cx="288007" cy="270365"/>
          </a:xfrm>
          <a:prstGeom prst="rect">
            <a:avLst/>
          </a:prstGeom>
          <a:noFill/>
          <a:ln>
            <a:noFill/>
          </a:ln>
        </p:spPr>
      </p:pic>
      <p:pic>
        <p:nvPicPr>
          <p:cNvPr id="405" name="Google Shape;405;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10247937" y="2481441"/>
            <a:ext cx="288007" cy="270365"/>
          </a:xfrm>
          <a:prstGeom prst="rect">
            <a:avLst/>
          </a:prstGeom>
          <a:noFill/>
          <a:ln>
            <a:noFill/>
          </a:ln>
        </p:spPr>
      </p:pic>
      <p:pic>
        <p:nvPicPr>
          <p:cNvPr id="406" name="Google Shape;406;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10247937" y="2966111"/>
            <a:ext cx="288007" cy="270365"/>
          </a:xfrm>
          <a:prstGeom prst="rect">
            <a:avLst/>
          </a:prstGeom>
          <a:noFill/>
          <a:ln>
            <a:noFill/>
          </a:ln>
        </p:spPr>
      </p:pic>
      <p:pic>
        <p:nvPicPr>
          <p:cNvPr id="407" name="Google Shape;407;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10247781" y="3543111"/>
            <a:ext cx="288000" cy="270365"/>
          </a:xfrm>
          <a:prstGeom prst="rect">
            <a:avLst/>
          </a:prstGeom>
          <a:noFill/>
          <a:ln>
            <a:noFill/>
          </a:ln>
        </p:spPr>
      </p:pic>
      <p:pic>
        <p:nvPicPr>
          <p:cNvPr id="408" name="Google Shape;408;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9100032" y="1415141"/>
            <a:ext cx="288007" cy="270365"/>
          </a:xfrm>
          <a:prstGeom prst="rect">
            <a:avLst/>
          </a:prstGeom>
          <a:noFill/>
          <a:ln>
            <a:noFill/>
          </a:ln>
        </p:spPr>
      </p:pic>
      <p:pic>
        <p:nvPicPr>
          <p:cNvPr id="409" name="Google Shape;409;p74" descr="Símbolo De Marcado De Suelo Adhesivo – Línea – Tarifold"/>
          <p:cNvPicPr preferRelativeResize="0"/>
          <p:nvPr/>
        </p:nvPicPr>
        <p:blipFill rotWithShape="1">
          <a:blip r:embed="rId7">
            <a:alphaModFix/>
            <a:biLevel thresh="25000"/>
          </a:blip>
          <a:srcRect/>
          <a:stretch/>
        </p:blipFill>
        <p:spPr>
          <a:xfrm>
            <a:off x="9177572" y="1939146"/>
            <a:ext cx="132926" cy="216000"/>
          </a:xfrm>
          <a:prstGeom prst="rect">
            <a:avLst/>
          </a:prstGeom>
          <a:noFill/>
          <a:ln>
            <a:noFill/>
          </a:ln>
        </p:spPr>
      </p:pic>
      <p:pic>
        <p:nvPicPr>
          <p:cNvPr id="410" name="Google Shape;410;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9100032" y="2405241"/>
            <a:ext cx="288007" cy="270365"/>
          </a:xfrm>
          <a:prstGeom prst="rect">
            <a:avLst/>
          </a:prstGeom>
          <a:noFill/>
          <a:ln>
            <a:noFill/>
          </a:ln>
        </p:spPr>
      </p:pic>
      <p:pic>
        <p:nvPicPr>
          <p:cNvPr id="411" name="Google Shape;411;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9100032" y="2966111"/>
            <a:ext cx="288007" cy="270365"/>
          </a:xfrm>
          <a:prstGeom prst="rect">
            <a:avLst/>
          </a:prstGeom>
          <a:noFill/>
          <a:ln>
            <a:noFill/>
          </a:ln>
        </p:spPr>
      </p:pic>
      <p:pic>
        <p:nvPicPr>
          <p:cNvPr id="412" name="Google Shape;412;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9099893" y="3543111"/>
            <a:ext cx="288000" cy="270365"/>
          </a:xfrm>
          <a:prstGeom prst="rect">
            <a:avLst/>
          </a:prstGeom>
          <a:noFill/>
          <a:ln>
            <a:noFill/>
          </a:ln>
        </p:spPr>
      </p:pic>
      <p:pic>
        <p:nvPicPr>
          <p:cNvPr id="413" name="Google Shape;413;p74" descr="Símbolo De Marcado De Suelo Adhesivo – Línea – Tarifold"/>
          <p:cNvPicPr preferRelativeResize="0"/>
          <p:nvPr/>
        </p:nvPicPr>
        <p:blipFill rotWithShape="1">
          <a:blip r:embed="rId7">
            <a:alphaModFix/>
            <a:biLevel thresh="25000"/>
          </a:blip>
          <a:srcRect/>
          <a:stretch/>
        </p:blipFill>
        <p:spPr>
          <a:xfrm>
            <a:off x="11478021" y="2432423"/>
            <a:ext cx="132926" cy="216000"/>
          </a:xfrm>
          <a:prstGeom prst="rect">
            <a:avLst/>
          </a:prstGeom>
          <a:noFill/>
          <a:ln>
            <a:noFill/>
          </a:ln>
        </p:spPr>
      </p:pic>
      <p:pic>
        <p:nvPicPr>
          <p:cNvPr id="414" name="Google Shape;414;p74" descr="Símbolo De Marcado De Suelo Adhesivo – Línea – Tarifold"/>
          <p:cNvPicPr preferRelativeResize="0"/>
          <p:nvPr/>
        </p:nvPicPr>
        <p:blipFill rotWithShape="1">
          <a:blip r:embed="rId7">
            <a:alphaModFix/>
            <a:biLevel thresh="25000"/>
          </a:blip>
          <a:srcRect/>
          <a:stretch/>
        </p:blipFill>
        <p:spPr>
          <a:xfrm>
            <a:off x="11478021" y="1939146"/>
            <a:ext cx="132926" cy="216000"/>
          </a:xfrm>
          <a:prstGeom prst="rect">
            <a:avLst/>
          </a:prstGeom>
          <a:noFill/>
          <a:ln>
            <a:noFill/>
          </a:ln>
        </p:spPr>
      </p:pic>
      <p:pic>
        <p:nvPicPr>
          <p:cNvPr id="415" name="Google Shape;415;p74" descr="Símbolo De Marcado De Suelo Adhesivo – Línea – Tarifold"/>
          <p:cNvPicPr preferRelativeResize="0"/>
          <p:nvPr/>
        </p:nvPicPr>
        <p:blipFill rotWithShape="1">
          <a:blip r:embed="rId7">
            <a:alphaModFix/>
            <a:biLevel thresh="25000"/>
          </a:blip>
          <a:srcRect/>
          <a:stretch/>
        </p:blipFill>
        <p:spPr>
          <a:xfrm>
            <a:off x="11478021" y="1442323"/>
            <a:ext cx="132926" cy="216000"/>
          </a:xfrm>
          <a:prstGeom prst="rect">
            <a:avLst/>
          </a:prstGeom>
          <a:noFill/>
          <a:ln>
            <a:noFill/>
          </a:ln>
        </p:spPr>
      </p:pic>
      <p:pic>
        <p:nvPicPr>
          <p:cNvPr id="416" name="Google Shape;416;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11400480" y="2990661"/>
            <a:ext cx="288007" cy="270365"/>
          </a:xfrm>
          <a:prstGeom prst="rect">
            <a:avLst/>
          </a:prstGeom>
          <a:noFill/>
          <a:ln>
            <a:noFill/>
          </a:ln>
        </p:spPr>
      </p:pic>
      <p:pic>
        <p:nvPicPr>
          <p:cNvPr id="417" name="Google Shape;417;p74" descr="Símbolo De Marcado De Suelo Adhesivo – Línea – Tarifold"/>
          <p:cNvPicPr preferRelativeResize="0"/>
          <p:nvPr/>
        </p:nvPicPr>
        <p:blipFill rotWithShape="1">
          <a:blip r:embed="rId7">
            <a:alphaModFix/>
            <a:biLevel thresh="25000"/>
          </a:blip>
          <a:srcRect/>
          <a:stretch/>
        </p:blipFill>
        <p:spPr>
          <a:xfrm>
            <a:off x="11477844" y="3568643"/>
            <a:ext cx="132923" cy="216000"/>
          </a:xfrm>
          <a:prstGeom prst="rect">
            <a:avLst/>
          </a:prstGeom>
          <a:noFill/>
          <a:ln>
            <a:noFill/>
          </a:ln>
        </p:spPr>
      </p:pic>
      <p:pic>
        <p:nvPicPr>
          <p:cNvPr id="418" name="Google Shape;418;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6837684" y="1415141"/>
            <a:ext cx="288007" cy="270365"/>
          </a:xfrm>
          <a:prstGeom prst="rect">
            <a:avLst/>
          </a:prstGeom>
          <a:noFill/>
          <a:ln>
            <a:noFill/>
          </a:ln>
        </p:spPr>
      </p:pic>
      <p:pic>
        <p:nvPicPr>
          <p:cNvPr id="419" name="Google Shape;419;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6837684" y="1911964"/>
            <a:ext cx="288007" cy="270365"/>
          </a:xfrm>
          <a:prstGeom prst="rect">
            <a:avLst/>
          </a:prstGeom>
          <a:noFill/>
          <a:ln>
            <a:noFill/>
          </a:ln>
        </p:spPr>
      </p:pic>
      <p:pic>
        <p:nvPicPr>
          <p:cNvPr id="420" name="Google Shape;420;p74" descr="Símbolo De Marcado De Suelo Adhesivo – Línea – Tarifold"/>
          <p:cNvPicPr preferRelativeResize="0"/>
          <p:nvPr/>
        </p:nvPicPr>
        <p:blipFill rotWithShape="1">
          <a:blip r:embed="rId7">
            <a:alphaModFix/>
            <a:biLevel thresh="25000"/>
          </a:blip>
          <a:srcRect/>
          <a:stretch/>
        </p:blipFill>
        <p:spPr>
          <a:xfrm>
            <a:off x="6915224" y="2917093"/>
            <a:ext cx="132926" cy="216000"/>
          </a:xfrm>
          <a:prstGeom prst="rect">
            <a:avLst/>
          </a:prstGeom>
          <a:noFill/>
          <a:ln>
            <a:noFill/>
          </a:ln>
        </p:spPr>
      </p:pic>
      <p:pic>
        <p:nvPicPr>
          <p:cNvPr id="421" name="Google Shape;421;p74" descr="Símbolo De Marcado De Suelo Adhesivo – Línea – Tarifold"/>
          <p:cNvPicPr preferRelativeResize="0"/>
          <p:nvPr/>
        </p:nvPicPr>
        <p:blipFill rotWithShape="1">
          <a:blip r:embed="rId7">
            <a:alphaModFix/>
            <a:biLevel thresh="25000"/>
          </a:blip>
          <a:srcRect/>
          <a:stretch/>
        </p:blipFill>
        <p:spPr>
          <a:xfrm>
            <a:off x="6915224" y="2432423"/>
            <a:ext cx="132926" cy="216000"/>
          </a:xfrm>
          <a:prstGeom prst="rect">
            <a:avLst/>
          </a:prstGeom>
          <a:noFill/>
          <a:ln>
            <a:noFill/>
          </a:ln>
        </p:spPr>
      </p:pic>
      <p:pic>
        <p:nvPicPr>
          <p:cNvPr id="422" name="Google Shape;422;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6847105" y="3543111"/>
            <a:ext cx="288000" cy="270365"/>
          </a:xfrm>
          <a:prstGeom prst="rect">
            <a:avLst/>
          </a:prstGeom>
          <a:noFill/>
          <a:ln>
            <a:noFill/>
          </a:ln>
        </p:spPr>
      </p:pic>
      <p:pic>
        <p:nvPicPr>
          <p:cNvPr id="423" name="Google Shape;423;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7961651" y="1415141"/>
            <a:ext cx="288007" cy="270365"/>
          </a:xfrm>
          <a:prstGeom prst="rect">
            <a:avLst/>
          </a:prstGeom>
          <a:noFill/>
          <a:ln>
            <a:noFill/>
          </a:ln>
        </p:spPr>
      </p:pic>
      <p:pic>
        <p:nvPicPr>
          <p:cNvPr id="424" name="Google Shape;424;p74" descr="Símbolo De Marcado De Suelo Adhesivo – Línea – Tarifold"/>
          <p:cNvPicPr preferRelativeResize="0"/>
          <p:nvPr/>
        </p:nvPicPr>
        <p:blipFill rotWithShape="1">
          <a:blip r:embed="rId7">
            <a:alphaModFix/>
            <a:biLevel thresh="25000"/>
          </a:blip>
          <a:srcRect/>
          <a:stretch/>
        </p:blipFill>
        <p:spPr>
          <a:xfrm>
            <a:off x="8039192" y="2917093"/>
            <a:ext cx="132926" cy="216000"/>
          </a:xfrm>
          <a:prstGeom prst="rect">
            <a:avLst/>
          </a:prstGeom>
          <a:noFill/>
          <a:ln>
            <a:noFill/>
          </a:ln>
        </p:spPr>
      </p:pic>
      <p:pic>
        <p:nvPicPr>
          <p:cNvPr id="425" name="Google Shape;425;p74" descr="Símbolo De Marcado De Suelo Adhesivo – Línea – Tarifold"/>
          <p:cNvPicPr preferRelativeResize="0"/>
          <p:nvPr/>
        </p:nvPicPr>
        <p:blipFill rotWithShape="1">
          <a:blip r:embed="rId7">
            <a:alphaModFix/>
            <a:biLevel thresh="25000"/>
          </a:blip>
          <a:srcRect/>
          <a:stretch/>
        </p:blipFill>
        <p:spPr>
          <a:xfrm>
            <a:off x="8039192" y="2432423"/>
            <a:ext cx="132926" cy="216000"/>
          </a:xfrm>
          <a:prstGeom prst="rect">
            <a:avLst/>
          </a:prstGeom>
          <a:noFill/>
          <a:ln>
            <a:noFill/>
          </a:ln>
        </p:spPr>
      </p:pic>
      <p:pic>
        <p:nvPicPr>
          <p:cNvPr id="426" name="Google Shape;426;p74" descr="Símbolo De Marcado De Suelo Adhesivo – Línea – Tarifold"/>
          <p:cNvPicPr preferRelativeResize="0"/>
          <p:nvPr/>
        </p:nvPicPr>
        <p:blipFill rotWithShape="1">
          <a:blip r:embed="rId7">
            <a:alphaModFix/>
            <a:biLevel thresh="25000"/>
          </a:blip>
          <a:srcRect/>
          <a:stretch/>
        </p:blipFill>
        <p:spPr>
          <a:xfrm>
            <a:off x="8039192" y="1939146"/>
            <a:ext cx="132926" cy="216000"/>
          </a:xfrm>
          <a:prstGeom prst="rect">
            <a:avLst/>
          </a:prstGeom>
          <a:noFill/>
          <a:ln>
            <a:noFill/>
          </a:ln>
        </p:spPr>
      </p:pic>
      <p:pic>
        <p:nvPicPr>
          <p:cNvPr id="427" name="Google Shape;427;p74" descr="Marca De Seleção, ícones Do Computador, Papel De Parede Da área De Trabalho  png transparente grátis"/>
          <p:cNvPicPr preferRelativeResize="0"/>
          <p:nvPr/>
        </p:nvPicPr>
        <p:blipFill rotWithShape="1">
          <a:blip r:embed="rId6">
            <a:alphaModFix/>
            <a:biLevel thresh="25000"/>
          </a:blip>
          <a:srcRect/>
          <a:stretch/>
        </p:blipFill>
        <p:spPr>
          <a:xfrm>
            <a:off x="7971055" y="3543110"/>
            <a:ext cx="288000" cy="270365"/>
          </a:xfrm>
          <a:prstGeom prst="rect">
            <a:avLst/>
          </a:prstGeom>
          <a:noFill/>
          <a:ln>
            <a:noFill/>
          </a:ln>
        </p:spPr>
      </p:pic>
      <p:grpSp>
        <p:nvGrpSpPr>
          <p:cNvPr id="428" name="Google Shape;428;p74"/>
          <p:cNvGrpSpPr/>
          <p:nvPr/>
        </p:nvGrpSpPr>
        <p:grpSpPr>
          <a:xfrm>
            <a:off x="9393367" y="5061395"/>
            <a:ext cx="2420160" cy="843435"/>
            <a:chOff x="231626" y="2906919"/>
            <a:chExt cx="2420160" cy="843435"/>
          </a:xfrm>
        </p:grpSpPr>
        <p:sp>
          <p:nvSpPr>
            <p:cNvPr id="429" name="Google Shape;429;p74"/>
            <p:cNvSpPr txBox="1"/>
            <p:nvPr/>
          </p:nvSpPr>
          <p:spPr>
            <a:xfrm>
              <a:off x="231626" y="2936091"/>
              <a:ext cx="2418985" cy="67174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As opções de planos para contratação serão disponibilizadas de acordo com a UF/Município do CNPJ da empresa.</a:t>
              </a:r>
              <a:endParaRPr sz="1100" b="0" i="0" u="none" strike="noStrike" cap="none">
                <a:solidFill>
                  <a:schemeClr val="lt1"/>
                </a:solidFill>
                <a:latin typeface="Calibri"/>
                <a:ea typeface="Calibri"/>
                <a:cs typeface="Calibri"/>
                <a:sym typeface="Calibri"/>
              </a:endParaRPr>
            </a:p>
          </p:txBody>
        </p:sp>
        <p:sp>
          <p:nvSpPr>
            <p:cNvPr id="430" name="Google Shape;430;p74"/>
            <p:cNvSpPr/>
            <p:nvPr/>
          </p:nvSpPr>
          <p:spPr>
            <a:xfrm>
              <a:off x="232801" y="2906919"/>
              <a:ext cx="2418985" cy="843435"/>
            </a:xfrm>
            <a:prstGeom prst="roundRect">
              <a:avLst>
                <a:gd name="adj" fmla="val 16667"/>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pic>
        <p:nvPicPr>
          <p:cNvPr id="431" name="Google Shape;431;p74" descr="Ícone&#10;&#10;Descrição gerada automaticamente"/>
          <p:cNvPicPr preferRelativeResize="0"/>
          <p:nvPr/>
        </p:nvPicPr>
        <p:blipFill rotWithShape="1">
          <a:blip r:embed="rId8">
            <a:alphaModFix/>
          </a:blip>
          <a:srcRect/>
          <a:stretch/>
        </p:blipFill>
        <p:spPr>
          <a:xfrm>
            <a:off x="8579913" y="5339112"/>
            <a:ext cx="348480" cy="288000"/>
          </a:xfrm>
          <a:prstGeom prst="rect">
            <a:avLst/>
          </a:prstGeom>
          <a:noFill/>
          <a:ln>
            <a:noFill/>
          </a:ln>
        </p:spPr>
      </p:pic>
      <p:sp>
        <p:nvSpPr>
          <p:cNvPr id="432" name="Google Shape;432;p74"/>
          <p:cNvSpPr/>
          <p:nvPr/>
        </p:nvSpPr>
        <p:spPr>
          <a:xfrm>
            <a:off x="5729214" y="5309750"/>
            <a:ext cx="2306587" cy="300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pt-BR" sz="1100" b="1" i="0" u="none" strike="noStrike" cap="none">
                <a:solidFill>
                  <a:srgbClr val="828282"/>
                </a:solidFill>
                <a:latin typeface="Calibri"/>
                <a:ea typeface="Calibri"/>
                <a:cs typeface="Calibri"/>
                <a:sym typeface="Calibri"/>
              </a:rPr>
              <a:t>PME (02 a 29 vidas)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5"/>
          <p:cNvSpPr/>
          <p:nvPr/>
        </p:nvSpPr>
        <p:spPr>
          <a:xfrm>
            <a:off x="6088466" y="0"/>
            <a:ext cx="6103534"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8" name="Google Shape;438;p75"/>
          <p:cNvSpPr/>
          <p:nvPr/>
        </p:nvSpPr>
        <p:spPr>
          <a:xfrm>
            <a:off x="-4011" y="3417260"/>
            <a:ext cx="6094800"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9" name="Google Shape;439;p75"/>
          <p:cNvSpPr/>
          <p:nvPr/>
        </p:nvSpPr>
        <p:spPr>
          <a:xfrm>
            <a:off x="337039" y="942786"/>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0" name="Google Shape;440;p75"/>
          <p:cNvSpPr txBox="1"/>
          <p:nvPr/>
        </p:nvSpPr>
        <p:spPr>
          <a:xfrm>
            <a:off x="6120364" y="41838"/>
            <a:ext cx="6071635" cy="39730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9632FA"/>
                </a:solidFill>
                <a:latin typeface="Calibri"/>
                <a:ea typeface="Calibri"/>
                <a:cs typeface="Calibri"/>
                <a:sym typeface="Calibri"/>
              </a:rPr>
              <a:t>Prestadores Destaques Rio de Janeiro</a:t>
            </a:r>
            <a:endParaRPr sz="1400" b="0" i="0" u="none" strike="noStrike" cap="none">
              <a:solidFill>
                <a:srgbClr val="000000"/>
              </a:solidFill>
              <a:latin typeface="Calibri"/>
              <a:ea typeface="Calibri"/>
              <a:cs typeface="Calibri"/>
              <a:sym typeface="Calibri"/>
            </a:endParaRPr>
          </a:p>
        </p:txBody>
      </p:sp>
      <p:sp>
        <p:nvSpPr>
          <p:cNvPr id="441" name="Google Shape;441;p75"/>
          <p:cNvSpPr/>
          <p:nvPr/>
        </p:nvSpPr>
        <p:spPr>
          <a:xfrm>
            <a:off x="6381885" y="4518859"/>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442" name="Google Shape;442;p75"/>
          <p:cNvGrpSpPr/>
          <p:nvPr/>
        </p:nvGrpSpPr>
        <p:grpSpPr>
          <a:xfrm>
            <a:off x="265224" y="571634"/>
            <a:ext cx="2402006" cy="625993"/>
            <a:chOff x="1685049" y="1675528"/>
            <a:chExt cx="2402006" cy="625993"/>
          </a:xfrm>
        </p:grpSpPr>
        <p:sp>
          <p:nvSpPr>
            <p:cNvPr id="443" name="Google Shape;443;p75"/>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4" name="Google Shape;444;p75"/>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Direto Nacional Enf.</a:t>
              </a:r>
              <a:endParaRPr sz="1400" b="0" i="0" u="none" strike="noStrike" cap="none">
                <a:solidFill>
                  <a:srgbClr val="000000"/>
                </a:solidFill>
                <a:latin typeface="Calibri"/>
                <a:ea typeface="Calibri"/>
                <a:cs typeface="Calibri"/>
                <a:sym typeface="Calibri"/>
              </a:endParaRPr>
            </a:p>
          </p:txBody>
        </p:sp>
      </p:grpSp>
      <p:grpSp>
        <p:nvGrpSpPr>
          <p:cNvPr id="445" name="Google Shape;445;p75"/>
          <p:cNvGrpSpPr/>
          <p:nvPr/>
        </p:nvGrpSpPr>
        <p:grpSpPr>
          <a:xfrm>
            <a:off x="6310071" y="4141179"/>
            <a:ext cx="2402006" cy="625993"/>
            <a:chOff x="1685049" y="1675528"/>
            <a:chExt cx="2402006" cy="625993"/>
          </a:xfrm>
        </p:grpSpPr>
        <p:sp>
          <p:nvSpPr>
            <p:cNvPr id="446" name="Google Shape;446;p75"/>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7" name="Google Shape;447;p75"/>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a:t>
              </a: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Exato Enf.</a:t>
              </a:r>
              <a:endParaRPr sz="1400" b="0" i="0" u="none" strike="noStrike" cap="none">
                <a:solidFill>
                  <a:srgbClr val="000000"/>
                </a:solidFill>
                <a:latin typeface="Calibri"/>
                <a:ea typeface="Calibri"/>
                <a:cs typeface="Calibri"/>
                <a:sym typeface="Calibri"/>
              </a:endParaRPr>
            </a:p>
          </p:txBody>
        </p:sp>
      </p:grpSp>
      <p:pic>
        <p:nvPicPr>
          <p:cNvPr id="448" name="Google Shape;448;p75"/>
          <p:cNvPicPr preferRelativeResize="0"/>
          <p:nvPr/>
        </p:nvPicPr>
        <p:blipFill rotWithShape="1">
          <a:blip r:embed="rId3">
            <a:alphaModFix/>
          </a:blip>
          <a:srcRect l="74659" t="74141" r="12848" b="9354"/>
          <a:stretch/>
        </p:blipFill>
        <p:spPr>
          <a:xfrm>
            <a:off x="1128119" y="1214398"/>
            <a:ext cx="1006330" cy="775007"/>
          </a:xfrm>
          <a:prstGeom prst="rect">
            <a:avLst/>
          </a:prstGeom>
          <a:noFill/>
          <a:ln>
            <a:noFill/>
          </a:ln>
        </p:spPr>
      </p:pic>
      <p:pic>
        <p:nvPicPr>
          <p:cNvPr id="449" name="Google Shape;449;p75"/>
          <p:cNvPicPr preferRelativeResize="0"/>
          <p:nvPr/>
        </p:nvPicPr>
        <p:blipFill rotWithShape="1">
          <a:blip r:embed="rId4">
            <a:alphaModFix/>
          </a:blip>
          <a:srcRect/>
          <a:stretch/>
        </p:blipFill>
        <p:spPr>
          <a:xfrm>
            <a:off x="3855490" y="1216922"/>
            <a:ext cx="1238250" cy="857250"/>
          </a:xfrm>
          <a:prstGeom prst="rect">
            <a:avLst/>
          </a:prstGeom>
          <a:noFill/>
          <a:ln>
            <a:noFill/>
          </a:ln>
        </p:spPr>
      </p:pic>
      <p:pic>
        <p:nvPicPr>
          <p:cNvPr id="450" name="Google Shape;450;p75"/>
          <p:cNvPicPr preferRelativeResize="0"/>
          <p:nvPr/>
        </p:nvPicPr>
        <p:blipFill rotWithShape="1">
          <a:blip r:embed="rId5">
            <a:alphaModFix/>
          </a:blip>
          <a:srcRect/>
          <a:stretch/>
        </p:blipFill>
        <p:spPr>
          <a:xfrm>
            <a:off x="1866751" y="1882764"/>
            <a:ext cx="1238250" cy="857250"/>
          </a:xfrm>
          <a:prstGeom prst="rect">
            <a:avLst/>
          </a:prstGeom>
          <a:noFill/>
          <a:ln>
            <a:noFill/>
          </a:ln>
        </p:spPr>
      </p:pic>
      <p:pic>
        <p:nvPicPr>
          <p:cNvPr id="451" name="Google Shape;451;p75"/>
          <p:cNvPicPr preferRelativeResize="0"/>
          <p:nvPr/>
        </p:nvPicPr>
        <p:blipFill rotWithShape="1">
          <a:blip r:embed="rId6">
            <a:alphaModFix/>
          </a:blip>
          <a:srcRect/>
          <a:stretch/>
        </p:blipFill>
        <p:spPr>
          <a:xfrm>
            <a:off x="3403791" y="1850761"/>
            <a:ext cx="1238250" cy="857250"/>
          </a:xfrm>
          <a:prstGeom prst="rect">
            <a:avLst/>
          </a:prstGeom>
          <a:noFill/>
          <a:ln>
            <a:noFill/>
          </a:ln>
        </p:spPr>
      </p:pic>
      <p:sp>
        <p:nvSpPr>
          <p:cNvPr id="452" name="Google Shape;452;p75"/>
          <p:cNvSpPr txBox="1"/>
          <p:nvPr/>
        </p:nvSpPr>
        <p:spPr>
          <a:xfrm>
            <a:off x="10633" y="6422240"/>
            <a:ext cx="519729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9632FA"/>
                </a:solidFill>
                <a:latin typeface="Calibri"/>
                <a:ea typeface="Calibri"/>
                <a:cs typeface="Calibri"/>
                <a:sym typeface="Calibri"/>
              </a:rPr>
              <a:t>Nossa rede referenciada poderá ser alterada a qualquer tempo, sem aviso prévio.</a:t>
            </a:r>
            <a:endParaRPr sz="1400" b="0" i="0" u="none" strike="noStrike" cap="none">
              <a:solidFill>
                <a:srgbClr val="9632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632FA"/>
              </a:solidFill>
              <a:latin typeface="Calibri"/>
              <a:ea typeface="Calibri"/>
              <a:cs typeface="Calibri"/>
              <a:sym typeface="Calibri"/>
            </a:endParaRPr>
          </a:p>
        </p:txBody>
      </p:sp>
      <p:grpSp>
        <p:nvGrpSpPr>
          <p:cNvPr id="453" name="Google Shape;453;p75"/>
          <p:cNvGrpSpPr/>
          <p:nvPr/>
        </p:nvGrpSpPr>
        <p:grpSpPr>
          <a:xfrm>
            <a:off x="6144057" y="594700"/>
            <a:ext cx="3435286" cy="276999"/>
            <a:chOff x="2637576" y="3101927"/>
            <a:chExt cx="3435286" cy="276999"/>
          </a:xfrm>
        </p:grpSpPr>
        <p:sp>
          <p:nvSpPr>
            <p:cNvPr id="454" name="Google Shape;454;p75">
              <a:hlinkClick r:id="rId7"/>
            </p:cNvPr>
            <p:cNvSpPr txBox="1"/>
            <p:nvPr/>
          </p:nvSpPr>
          <p:spPr>
            <a:xfrm>
              <a:off x="2637576" y="3101927"/>
              <a:ext cx="32678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Para conhecer nossa rede completa, clique aqui!</a:t>
              </a:r>
              <a:endParaRPr sz="1400" b="0" i="0" u="none" strike="noStrike" cap="none">
                <a:solidFill>
                  <a:srgbClr val="000000"/>
                </a:solidFill>
                <a:latin typeface="Calibri"/>
                <a:ea typeface="Calibri"/>
                <a:cs typeface="Calibri"/>
                <a:sym typeface="Calibri"/>
              </a:endParaRPr>
            </a:p>
          </p:txBody>
        </p:sp>
        <p:pic>
          <p:nvPicPr>
            <p:cNvPr id="455" name="Google Shape;455;p75">
              <a:hlinkClick r:id="rId7"/>
            </p:cNvPr>
            <p:cNvPicPr preferRelativeResize="0"/>
            <p:nvPr/>
          </p:nvPicPr>
          <p:blipFill rotWithShape="1">
            <a:blip r:embed="rId8">
              <a:alphaModFix/>
            </a:blip>
            <a:srcRect/>
            <a:stretch/>
          </p:blipFill>
          <p:spPr>
            <a:xfrm rot="5400000">
              <a:off x="5873962" y="3150426"/>
              <a:ext cx="217800" cy="180000"/>
            </a:xfrm>
            <a:prstGeom prst="rect">
              <a:avLst/>
            </a:prstGeom>
            <a:noFill/>
            <a:ln>
              <a:noFill/>
            </a:ln>
          </p:spPr>
        </p:pic>
      </p:grpSp>
      <p:pic>
        <p:nvPicPr>
          <p:cNvPr id="456" name="Google Shape;456;p75"/>
          <p:cNvPicPr preferRelativeResize="0"/>
          <p:nvPr/>
        </p:nvPicPr>
        <p:blipFill rotWithShape="1">
          <a:blip r:embed="rId3">
            <a:alphaModFix/>
          </a:blip>
          <a:srcRect l="74659" t="74141" r="12848" b="9354"/>
          <a:stretch/>
        </p:blipFill>
        <p:spPr>
          <a:xfrm>
            <a:off x="6735194" y="4799115"/>
            <a:ext cx="1006330" cy="775007"/>
          </a:xfrm>
          <a:prstGeom prst="rect">
            <a:avLst/>
          </a:prstGeom>
          <a:noFill/>
          <a:ln>
            <a:noFill/>
          </a:ln>
        </p:spPr>
      </p:pic>
      <p:pic>
        <p:nvPicPr>
          <p:cNvPr id="457" name="Google Shape;457;p75"/>
          <p:cNvPicPr preferRelativeResize="0"/>
          <p:nvPr/>
        </p:nvPicPr>
        <p:blipFill rotWithShape="1">
          <a:blip r:embed="rId9">
            <a:alphaModFix/>
          </a:blip>
          <a:srcRect/>
          <a:stretch/>
        </p:blipFill>
        <p:spPr>
          <a:xfrm>
            <a:off x="7280363" y="5433290"/>
            <a:ext cx="1238250" cy="857250"/>
          </a:xfrm>
          <a:prstGeom prst="rect">
            <a:avLst/>
          </a:prstGeom>
          <a:noFill/>
          <a:ln>
            <a:noFill/>
          </a:ln>
        </p:spPr>
      </p:pic>
      <p:pic>
        <p:nvPicPr>
          <p:cNvPr id="458" name="Google Shape;458;p75"/>
          <p:cNvPicPr preferRelativeResize="0"/>
          <p:nvPr/>
        </p:nvPicPr>
        <p:blipFill rotWithShape="1">
          <a:blip r:embed="rId4">
            <a:alphaModFix/>
          </a:blip>
          <a:srcRect/>
          <a:stretch/>
        </p:blipFill>
        <p:spPr>
          <a:xfrm>
            <a:off x="7846833" y="4716872"/>
            <a:ext cx="1238250" cy="857250"/>
          </a:xfrm>
          <a:prstGeom prst="rect">
            <a:avLst/>
          </a:prstGeom>
          <a:noFill/>
          <a:ln>
            <a:noFill/>
          </a:ln>
        </p:spPr>
      </p:pic>
      <p:pic>
        <p:nvPicPr>
          <p:cNvPr id="459" name="Google Shape;459;p75"/>
          <p:cNvPicPr preferRelativeResize="0"/>
          <p:nvPr/>
        </p:nvPicPr>
        <p:blipFill rotWithShape="1">
          <a:blip r:embed="rId5">
            <a:alphaModFix/>
          </a:blip>
          <a:srcRect/>
          <a:stretch/>
        </p:blipFill>
        <p:spPr>
          <a:xfrm>
            <a:off x="8844779" y="5390415"/>
            <a:ext cx="1238250" cy="857250"/>
          </a:xfrm>
          <a:prstGeom prst="rect">
            <a:avLst/>
          </a:prstGeom>
          <a:noFill/>
          <a:ln>
            <a:noFill/>
          </a:ln>
        </p:spPr>
      </p:pic>
      <p:pic>
        <p:nvPicPr>
          <p:cNvPr id="460" name="Google Shape;460;p75"/>
          <p:cNvPicPr preferRelativeResize="0"/>
          <p:nvPr/>
        </p:nvPicPr>
        <p:blipFill rotWithShape="1">
          <a:blip r:embed="rId10">
            <a:alphaModFix/>
          </a:blip>
          <a:srcRect/>
          <a:stretch/>
        </p:blipFill>
        <p:spPr>
          <a:xfrm>
            <a:off x="9190392" y="4882640"/>
            <a:ext cx="1771650" cy="447675"/>
          </a:xfrm>
          <a:prstGeom prst="rect">
            <a:avLst/>
          </a:prstGeom>
          <a:noFill/>
          <a:ln>
            <a:noFill/>
          </a:ln>
        </p:spPr>
      </p:pic>
      <p:pic>
        <p:nvPicPr>
          <p:cNvPr id="461" name="Google Shape;461;p75"/>
          <p:cNvPicPr preferRelativeResize="0"/>
          <p:nvPr/>
        </p:nvPicPr>
        <p:blipFill rotWithShape="1">
          <a:blip r:embed="rId6">
            <a:alphaModFix/>
          </a:blip>
          <a:srcRect/>
          <a:stretch/>
        </p:blipFill>
        <p:spPr>
          <a:xfrm>
            <a:off x="10543635" y="5383070"/>
            <a:ext cx="1238250" cy="857250"/>
          </a:xfrm>
          <a:prstGeom prst="rect">
            <a:avLst/>
          </a:prstGeom>
          <a:noFill/>
          <a:ln>
            <a:noFill/>
          </a:ln>
        </p:spPr>
      </p:pic>
      <p:pic>
        <p:nvPicPr>
          <p:cNvPr id="462" name="Google Shape;462;p75"/>
          <p:cNvPicPr preferRelativeResize="0"/>
          <p:nvPr/>
        </p:nvPicPr>
        <p:blipFill rotWithShape="1">
          <a:blip r:embed="rId9">
            <a:alphaModFix/>
          </a:blip>
          <a:srcRect/>
          <a:stretch/>
        </p:blipFill>
        <p:spPr>
          <a:xfrm>
            <a:off x="2308793" y="1205518"/>
            <a:ext cx="1238250" cy="857250"/>
          </a:xfrm>
          <a:prstGeom prst="rect">
            <a:avLst/>
          </a:prstGeom>
          <a:noFill/>
          <a:ln>
            <a:noFill/>
          </a:ln>
        </p:spPr>
      </p:pic>
      <p:sp>
        <p:nvSpPr>
          <p:cNvPr id="463" name="Google Shape;463;p75"/>
          <p:cNvSpPr txBox="1"/>
          <p:nvPr/>
        </p:nvSpPr>
        <p:spPr>
          <a:xfrm>
            <a:off x="6144057" y="390303"/>
            <a:ext cx="3810405" cy="266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Planos Nacionais - PME, PME Mais e Empresarial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6"/>
          <p:cNvSpPr/>
          <p:nvPr/>
        </p:nvSpPr>
        <p:spPr>
          <a:xfrm>
            <a:off x="6077833" y="0"/>
            <a:ext cx="6103534"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9" name="Google Shape;469;p76"/>
          <p:cNvSpPr/>
          <p:nvPr/>
        </p:nvSpPr>
        <p:spPr>
          <a:xfrm>
            <a:off x="-14644" y="3417260"/>
            <a:ext cx="6094800"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0" name="Google Shape;470;p76"/>
          <p:cNvSpPr/>
          <p:nvPr/>
        </p:nvSpPr>
        <p:spPr>
          <a:xfrm>
            <a:off x="326406" y="942786"/>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1" name="Google Shape;471;p76"/>
          <p:cNvSpPr txBox="1"/>
          <p:nvPr/>
        </p:nvSpPr>
        <p:spPr>
          <a:xfrm>
            <a:off x="6109731" y="41838"/>
            <a:ext cx="6071635" cy="39730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9632FA"/>
                </a:solidFill>
                <a:latin typeface="Calibri"/>
                <a:ea typeface="Calibri"/>
                <a:cs typeface="Calibri"/>
                <a:sym typeface="Calibri"/>
              </a:rPr>
              <a:t>Prestadores Destaques Rio de Janeiro</a:t>
            </a:r>
            <a:endParaRPr sz="1400" b="0" i="0" u="none" strike="noStrike" cap="none">
              <a:solidFill>
                <a:srgbClr val="000000"/>
              </a:solidFill>
              <a:latin typeface="Calibri"/>
              <a:ea typeface="Calibri"/>
              <a:cs typeface="Calibri"/>
              <a:sym typeface="Calibri"/>
            </a:endParaRPr>
          </a:p>
        </p:txBody>
      </p:sp>
      <p:sp>
        <p:nvSpPr>
          <p:cNvPr id="472" name="Google Shape;472;p76"/>
          <p:cNvSpPr/>
          <p:nvPr/>
        </p:nvSpPr>
        <p:spPr>
          <a:xfrm>
            <a:off x="6371252" y="4518859"/>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473" name="Google Shape;473;p76"/>
          <p:cNvGrpSpPr/>
          <p:nvPr/>
        </p:nvGrpSpPr>
        <p:grpSpPr>
          <a:xfrm>
            <a:off x="254591" y="571634"/>
            <a:ext cx="2402006" cy="625993"/>
            <a:chOff x="1685049" y="1675528"/>
            <a:chExt cx="2402006" cy="625993"/>
          </a:xfrm>
        </p:grpSpPr>
        <p:sp>
          <p:nvSpPr>
            <p:cNvPr id="474" name="Google Shape;474;p76"/>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5" name="Google Shape;475;p76"/>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Clássico Enf.</a:t>
              </a:r>
              <a:endParaRPr sz="1400" b="0" i="0" u="none" strike="noStrike" cap="none">
                <a:solidFill>
                  <a:srgbClr val="000000"/>
                </a:solidFill>
                <a:latin typeface="Calibri"/>
                <a:ea typeface="Calibri"/>
                <a:cs typeface="Calibri"/>
                <a:sym typeface="Calibri"/>
              </a:endParaRPr>
            </a:p>
          </p:txBody>
        </p:sp>
      </p:grpSp>
      <p:grpSp>
        <p:nvGrpSpPr>
          <p:cNvPr id="476" name="Google Shape;476;p76"/>
          <p:cNvGrpSpPr/>
          <p:nvPr/>
        </p:nvGrpSpPr>
        <p:grpSpPr>
          <a:xfrm>
            <a:off x="6299438" y="4141179"/>
            <a:ext cx="2402006" cy="625993"/>
            <a:chOff x="1685049" y="1675528"/>
            <a:chExt cx="2402006" cy="625993"/>
          </a:xfrm>
        </p:grpSpPr>
        <p:sp>
          <p:nvSpPr>
            <p:cNvPr id="477" name="Google Shape;477;p76"/>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8" name="Google Shape;478;p76"/>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a:t>
              </a: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Especial 100</a:t>
              </a:r>
              <a:endParaRPr sz="1400" b="0" i="0" u="none" strike="noStrike" cap="none">
                <a:solidFill>
                  <a:srgbClr val="000000"/>
                </a:solidFill>
                <a:latin typeface="Calibri"/>
                <a:ea typeface="Calibri"/>
                <a:cs typeface="Calibri"/>
                <a:sym typeface="Calibri"/>
              </a:endParaRPr>
            </a:p>
          </p:txBody>
        </p:sp>
      </p:grpSp>
      <p:sp>
        <p:nvSpPr>
          <p:cNvPr id="479" name="Google Shape;479;p76"/>
          <p:cNvSpPr txBox="1"/>
          <p:nvPr/>
        </p:nvSpPr>
        <p:spPr>
          <a:xfrm>
            <a:off x="0" y="6422240"/>
            <a:ext cx="519729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9632FA"/>
                </a:solidFill>
                <a:latin typeface="Calibri"/>
                <a:ea typeface="Calibri"/>
                <a:cs typeface="Calibri"/>
                <a:sym typeface="Calibri"/>
              </a:rPr>
              <a:t>Nossa rede referenciada poderá ser alterada a qualquer tempo, sem aviso prévio.</a:t>
            </a:r>
            <a:endParaRPr sz="1400" b="0" i="0" u="none" strike="noStrike" cap="none">
              <a:solidFill>
                <a:srgbClr val="9632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632FA"/>
              </a:solidFill>
              <a:latin typeface="Calibri"/>
              <a:ea typeface="Calibri"/>
              <a:cs typeface="Calibri"/>
              <a:sym typeface="Calibri"/>
            </a:endParaRPr>
          </a:p>
        </p:txBody>
      </p:sp>
      <p:grpSp>
        <p:nvGrpSpPr>
          <p:cNvPr id="480" name="Google Shape;480;p76"/>
          <p:cNvGrpSpPr/>
          <p:nvPr/>
        </p:nvGrpSpPr>
        <p:grpSpPr>
          <a:xfrm>
            <a:off x="6133424" y="594700"/>
            <a:ext cx="3435286" cy="276999"/>
            <a:chOff x="2637576" y="3101927"/>
            <a:chExt cx="3435286" cy="276999"/>
          </a:xfrm>
        </p:grpSpPr>
        <p:sp>
          <p:nvSpPr>
            <p:cNvPr id="481" name="Google Shape;481;p76">
              <a:hlinkClick r:id="rId3"/>
            </p:cNvPr>
            <p:cNvSpPr txBox="1"/>
            <p:nvPr/>
          </p:nvSpPr>
          <p:spPr>
            <a:xfrm>
              <a:off x="2637576" y="3101927"/>
              <a:ext cx="32678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Para conhecer nossa rede completa, clique aqui!</a:t>
              </a:r>
              <a:endParaRPr sz="1400" b="0" i="0" u="none" strike="noStrike" cap="none">
                <a:solidFill>
                  <a:srgbClr val="000000"/>
                </a:solidFill>
                <a:latin typeface="Calibri"/>
                <a:ea typeface="Calibri"/>
                <a:cs typeface="Calibri"/>
                <a:sym typeface="Calibri"/>
              </a:endParaRPr>
            </a:p>
          </p:txBody>
        </p:sp>
        <p:pic>
          <p:nvPicPr>
            <p:cNvPr id="482" name="Google Shape;482;p76">
              <a:hlinkClick r:id="rId3"/>
            </p:cNvPr>
            <p:cNvPicPr preferRelativeResize="0"/>
            <p:nvPr/>
          </p:nvPicPr>
          <p:blipFill rotWithShape="1">
            <a:blip r:embed="rId4">
              <a:alphaModFix/>
            </a:blip>
            <a:srcRect/>
            <a:stretch/>
          </p:blipFill>
          <p:spPr>
            <a:xfrm rot="5400000">
              <a:off x="5873962" y="3150426"/>
              <a:ext cx="217800" cy="180000"/>
            </a:xfrm>
            <a:prstGeom prst="rect">
              <a:avLst/>
            </a:prstGeom>
            <a:noFill/>
            <a:ln>
              <a:noFill/>
            </a:ln>
          </p:spPr>
        </p:pic>
      </p:grpSp>
      <p:pic>
        <p:nvPicPr>
          <p:cNvPr id="483" name="Google Shape;483;p76"/>
          <p:cNvPicPr preferRelativeResize="0"/>
          <p:nvPr/>
        </p:nvPicPr>
        <p:blipFill rotWithShape="1">
          <a:blip r:embed="rId5">
            <a:alphaModFix/>
          </a:blip>
          <a:srcRect/>
          <a:stretch/>
        </p:blipFill>
        <p:spPr>
          <a:xfrm>
            <a:off x="675496" y="1280362"/>
            <a:ext cx="1333045" cy="471010"/>
          </a:xfrm>
          <a:prstGeom prst="rect">
            <a:avLst/>
          </a:prstGeom>
          <a:noFill/>
          <a:ln>
            <a:noFill/>
          </a:ln>
        </p:spPr>
      </p:pic>
      <p:pic>
        <p:nvPicPr>
          <p:cNvPr id="484" name="Google Shape;484;p76"/>
          <p:cNvPicPr preferRelativeResize="0"/>
          <p:nvPr/>
        </p:nvPicPr>
        <p:blipFill rotWithShape="1">
          <a:blip r:embed="rId6">
            <a:alphaModFix/>
          </a:blip>
          <a:srcRect/>
          <a:stretch/>
        </p:blipFill>
        <p:spPr>
          <a:xfrm>
            <a:off x="1961252" y="1750214"/>
            <a:ext cx="1238250" cy="857250"/>
          </a:xfrm>
          <a:prstGeom prst="rect">
            <a:avLst/>
          </a:prstGeom>
          <a:noFill/>
          <a:ln>
            <a:noFill/>
          </a:ln>
        </p:spPr>
      </p:pic>
      <p:pic>
        <p:nvPicPr>
          <p:cNvPr id="485" name="Google Shape;485;p76"/>
          <p:cNvPicPr preferRelativeResize="0"/>
          <p:nvPr/>
        </p:nvPicPr>
        <p:blipFill rotWithShape="1">
          <a:blip r:embed="rId7">
            <a:alphaModFix/>
          </a:blip>
          <a:srcRect/>
          <a:stretch/>
        </p:blipFill>
        <p:spPr>
          <a:xfrm>
            <a:off x="3199502" y="1135795"/>
            <a:ext cx="1809750" cy="571500"/>
          </a:xfrm>
          <a:prstGeom prst="rect">
            <a:avLst/>
          </a:prstGeom>
          <a:noFill/>
          <a:ln>
            <a:noFill/>
          </a:ln>
        </p:spPr>
      </p:pic>
      <p:pic>
        <p:nvPicPr>
          <p:cNvPr id="486" name="Google Shape;486;p76"/>
          <p:cNvPicPr preferRelativeResize="0"/>
          <p:nvPr/>
        </p:nvPicPr>
        <p:blipFill rotWithShape="1">
          <a:blip r:embed="rId8">
            <a:alphaModFix/>
          </a:blip>
          <a:srcRect/>
          <a:stretch/>
        </p:blipFill>
        <p:spPr>
          <a:xfrm>
            <a:off x="3345033" y="1885317"/>
            <a:ext cx="2143125" cy="523875"/>
          </a:xfrm>
          <a:prstGeom prst="rect">
            <a:avLst/>
          </a:prstGeom>
          <a:noFill/>
          <a:ln>
            <a:noFill/>
          </a:ln>
        </p:spPr>
      </p:pic>
      <p:pic>
        <p:nvPicPr>
          <p:cNvPr id="487" name="Google Shape;487;p76"/>
          <p:cNvPicPr preferRelativeResize="0"/>
          <p:nvPr/>
        </p:nvPicPr>
        <p:blipFill rotWithShape="1">
          <a:blip r:embed="rId9">
            <a:alphaModFix/>
          </a:blip>
          <a:srcRect/>
          <a:stretch/>
        </p:blipFill>
        <p:spPr>
          <a:xfrm>
            <a:off x="6464502" y="4810714"/>
            <a:ext cx="2146882" cy="586814"/>
          </a:xfrm>
          <a:prstGeom prst="rect">
            <a:avLst/>
          </a:prstGeom>
          <a:noFill/>
          <a:ln>
            <a:noFill/>
          </a:ln>
        </p:spPr>
      </p:pic>
      <p:pic>
        <p:nvPicPr>
          <p:cNvPr id="488" name="Google Shape;488;p76"/>
          <p:cNvPicPr preferRelativeResize="0"/>
          <p:nvPr/>
        </p:nvPicPr>
        <p:blipFill rotWithShape="1">
          <a:blip r:embed="rId10">
            <a:alphaModFix/>
          </a:blip>
          <a:srcRect/>
          <a:stretch/>
        </p:blipFill>
        <p:spPr>
          <a:xfrm>
            <a:off x="6883106" y="5354562"/>
            <a:ext cx="2847975" cy="666750"/>
          </a:xfrm>
          <a:prstGeom prst="rect">
            <a:avLst/>
          </a:prstGeom>
          <a:noFill/>
          <a:ln>
            <a:noFill/>
          </a:ln>
        </p:spPr>
      </p:pic>
      <p:pic>
        <p:nvPicPr>
          <p:cNvPr id="489" name="Google Shape;489;p76"/>
          <p:cNvPicPr preferRelativeResize="0"/>
          <p:nvPr/>
        </p:nvPicPr>
        <p:blipFill rotWithShape="1">
          <a:blip r:embed="rId11">
            <a:alphaModFix/>
          </a:blip>
          <a:srcRect/>
          <a:stretch/>
        </p:blipFill>
        <p:spPr>
          <a:xfrm>
            <a:off x="9666267" y="4706345"/>
            <a:ext cx="1238250" cy="857250"/>
          </a:xfrm>
          <a:prstGeom prst="rect">
            <a:avLst/>
          </a:prstGeom>
          <a:noFill/>
          <a:ln>
            <a:noFill/>
          </a:ln>
        </p:spPr>
      </p:pic>
      <p:pic>
        <p:nvPicPr>
          <p:cNvPr id="490" name="Google Shape;490;p76"/>
          <p:cNvPicPr preferRelativeResize="0"/>
          <p:nvPr/>
        </p:nvPicPr>
        <p:blipFill rotWithShape="1">
          <a:blip r:embed="rId12">
            <a:alphaModFix/>
          </a:blip>
          <a:srcRect/>
          <a:stretch/>
        </p:blipFill>
        <p:spPr>
          <a:xfrm>
            <a:off x="10357207" y="5319827"/>
            <a:ext cx="1238250" cy="857250"/>
          </a:xfrm>
          <a:prstGeom prst="rect">
            <a:avLst/>
          </a:prstGeom>
          <a:noFill/>
          <a:ln>
            <a:noFill/>
          </a:ln>
        </p:spPr>
      </p:pic>
      <p:sp>
        <p:nvSpPr>
          <p:cNvPr id="491" name="Google Shape;491;p76"/>
          <p:cNvSpPr txBox="1"/>
          <p:nvPr/>
        </p:nvSpPr>
        <p:spPr>
          <a:xfrm>
            <a:off x="6133424" y="390303"/>
            <a:ext cx="3810405" cy="266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Planos Nacionais - PME, PME Mais e Empresarial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7"/>
          <p:cNvSpPr/>
          <p:nvPr/>
        </p:nvSpPr>
        <p:spPr>
          <a:xfrm>
            <a:off x="6088466" y="0"/>
            <a:ext cx="6103534"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7" name="Google Shape;497;p77"/>
          <p:cNvSpPr/>
          <p:nvPr/>
        </p:nvSpPr>
        <p:spPr>
          <a:xfrm>
            <a:off x="-4011" y="3417260"/>
            <a:ext cx="6094800"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8" name="Google Shape;498;p77"/>
          <p:cNvSpPr/>
          <p:nvPr/>
        </p:nvSpPr>
        <p:spPr>
          <a:xfrm>
            <a:off x="337039" y="942786"/>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9" name="Google Shape;499;p77"/>
          <p:cNvSpPr txBox="1"/>
          <p:nvPr/>
        </p:nvSpPr>
        <p:spPr>
          <a:xfrm>
            <a:off x="6120365" y="41839"/>
            <a:ext cx="5863088" cy="36061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9632FA"/>
                </a:solidFill>
                <a:latin typeface="Calibri"/>
                <a:ea typeface="Calibri"/>
                <a:cs typeface="Calibri"/>
                <a:sym typeface="Calibri"/>
              </a:rPr>
              <a:t>Prestadores Destaques Rio de Janeiro</a:t>
            </a:r>
            <a:endParaRPr sz="1400" b="0" i="0" u="none" strike="noStrike" cap="none">
              <a:solidFill>
                <a:srgbClr val="000000"/>
              </a:solidFill>
              <a:latin typeface="Calibri"/>
              <a:ea typeface="Calibri"/>
              <a:cs typeface="Calibri"/>
              <a:sym typeface="Calibri"/>
            </a:endParaRPr>
          </a:p>
        </p:txBody>
      </p:sp>
      <p:sp>
        <p:nvSpPr>
          <p:cNvPr id="500" name="Google Shape;500;p77"/>
          <p:cNvSpPr/>
          <p:nvPr/>
        </p:nvSpPr>
        <p:spPr>
          <a:xfrm>
            <a:off x="6381885" y="4518859"/>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01" name="Google Shape;501;p77"/>
          <p:cNvGrpSpPr/>
          <p:nvPr/>
        </p:nvGrpSpPr>
        <p:grpSpPr>
          <a:xfrm>
            <a:off x="265224" y="571634"/>
            <a:ext cx="2402006" cy="625993"/>
            <a:chOff x="1685049" y="1675528"/>
            <a:chExt cx="2402006" cy="625993"/>
          </a:xfrm>
        </p:grpSpPr>
        <p:sp>
          <p:nvSpPr>
            <p:cNvPr id="502" name="Google Shape;502;p77"/>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3" name="Google Shape;503;p77"/>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Especial Mais</a:t>
              </a:r>
              <a:endParaRPr sz="1400" b="0" i="0" u="none" strike="noStrike" cap="none">
                <a:solidFill>
                  <a:srgbClr val="000000"/>
                </a:solidFill>
                <a:latin typeface="Calibri"/>
                <a:ea typeface="Calibri"/>
                <a:cs typeface="Calibri"/>
                <a:sym typeface="Calibri"/>
              </a:endParaRPr>
            </a:p>
          </p:txBody>
        </p:sp>
      </p:grpSp>
      <p:grpSp>
        <p:nvGrpSpPr>
          <p:cNvPr id="504" name="Google Shape;504;p77"/>
          <p:cNvGrpSpPr/>
          <p:nvPr/>
        </p:nvGrpSpPr>
        <p:grpSpPr>
          <a:xfrm>
            <a:off x="6310071" y="4141179"/>
            <a:ext cx="2402006" cy="625993"/>
            <a:chOff x="1685049" y="1675528"/>
            <a:chExt cx="2402006" cy="625993"/>
          </a:xfrm>
        </p:grpSpPr>
        <p:sp>
          <p:nvSpPr>
            <p:cNvPr id="505" name="Google Shape;505;p77"/>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6" name="Google Shape;506;p77"/>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a:t>
              </a: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Executivo / Prestige</a:t>
              </a:r>
              <a:endParaRPr sz="1400" b="0" i="0" u="none" strike="noStrike" cap="none">
                <a:solidFill>
                  <a:srgbClr val="000000"/>
                </a:solidFill>
                <a:latin typeface="Calibri"/>
                <a:ea typeface="Calibri"/>
                <a:cs typeface="Calibri"/>
                <a:sym typeface="Calibri"/>
              </a:endParaRPr>
            </a:p>
          </p:txBody>
        </p:sp>
      </p:grpSp>
      <p:sp>
        <p:nvSpPr>
          <p:cNvPr id="507" name="Google Shape;507;p77"/>
          <p:cNvSpPr txBox="1"/>
          <p:nvPr/>
        </p:nvSpPr>
        <p:spPr>
          <a:xfrm>
            <a:off x="10633" y="6422240"/>
            <a:ext cx="519729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9632FA"/>
                </a:solidFill>
                <a:latin typeface="Calibri"/>
                <a:ea typeface="Calibri"/>
                <a:cs typeface="Calibri"/>
                <a:sym typeface="Calibri"/>
              </a:rPr>
              <a:t>Nossa rede referenciada poderá ser alterada a qualquer tempo, sem aviso prévio.</a:t>
            </a:r>
            <a:endParaRPr sz="1400" b="0" i="0" u="none" strike="noStrike" cap="none">
              <a:solidFill>
                <a:srgbClr val="9632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632FA"/>
              </a:solidFill>
              <a:latin typeface="Calibri"/>
              <a:ea typeface="Calibri"/>
              <a:cs typeface="Calibri"/>
              <a:sym typeface="Calibri"/>
            </a:endParaRPr>
          </a:p>
        </p:txBody>
      </p:sp>
      <p:grpSp>
        <p:nvGrpSpPr>
          <p:cNvPr id="508" name="Google Shape;508;p77"/>
          <p:cNvGrpSpPr/>
          <p:nvPr/>
        </p:nvGrpSpPr>
        <p:grpSpPr>
          <a:xfrm>
            <a:off x="6144057" y="594700"/>
            <a:ext cx="3435286" cy="276999"/>
            <a:chOff x="2637576" y="3101927"/>
            <a:chExt cx="3435286" cy="276999"/>
          </a:xfrm>
        </p:grpSpPr>
        <p:sp>
          <p:nvSpPr>
            <p:cNvPr id="509" name="Google Shape;509;p77">
              <a:hlinkClick r:id="rId3"/>
            </p:cNvPr>
            <p:cNvSpPr txBox="1"/>
            <p:nvPr/>
          </p:nvSpPr>
          <p:spPr>
            <a:xfrm>
              <a:off x="2637576" y="3101927"/>
              <a:ext cx="32678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Para conhecer nossa rede completa, clique aqui!</a:t>
              </a:r>
              <a:endParaRPr sz="1400" b="0" i="0" u="none" strike="noStrike" cap="none">
                <a:solidFill>
                  <a:srgbClr val="000000"/>
                </a:solidFill>
                <a:latin typeface="Calibri"/>
                <a:ea typeface="Calibri"/>
                <a:cs typeface="Calibri"/>
                <a:sym typeface="Calibri"/>
              </a:endParaRPr>
            </a:p>
          </p:txBody>
        </p:sp>
        <p:pic>
          <p:nvPicPr>
            <p:cNvPr id="510" name="Google Shape;510;p77">
              <a:hlinkClick r:id="rId3"/>
            </p:cNvPr>
            <p:cNvPicPr preferRelativeResize="0"/>
            <p:nvPr/>
          </p:nvPicPr>
          <p:blipFill rotWithShape="1">
            <a:blip r:embed="rId4">
              <a:alphaModFix/>
            </a:blip>
            <a:srcRect/>
            <a:stretch/>
          </p:blipFill>
          <p:spPr>
            <a:xfrm rot="5400000">
              <a:off x="5873962" y="3150426"/>
              <a:ext cx="217800" cy="180000"/>
            </a:xfrm>
            <a:prstGeom prst="rect">
              <a:avLst/>
            </a:prstGeom>
            <a:noFill/>
            <a:ln>
              <a:noFill/>
            </a:ln>
          </p:spPr>
        </p:pic>
      </p:grpSp>
      <p:pic>
        <p:nvPicPr>
          <p:cNvPr id="511" name="Google Shape;511;p77"/>
          <p:cNvPicPr preferRelativeResize="0"/>
          <p:nvPr/>
        </p:nvPicPr>
        <p:blipFill rotWithShape="1">
          <a:blip r:embed="rId5">
            <a:alphaModFix/>
          </a:blip>
          <a:srcRect/>
          <a:stretch/>
        </p:blipFill>
        <p:spPr>
          <a:xfrm>
            <a:off x="388660" y="1301996"/>
            <a:ext cx="2146882" cy="586814"/>
          </a:xfrm>
          <a:prstGeom prst="rect">
            <a:avLst/>
          </a:prstGeom>
          <a:noFill/>
          <a:ln>
            <a:noFill/>
          </a:ln>
        </p:spPr>
      </p:pic>
      <p:pic>
        <p:nvPicPr>
          <p:cNvPr id="512" name="Google Shape;512;p77"/>
          <p:cNvPicPr preferRelativeResize="0"/>
          <p:nvPr/>
        </p:nvPicPr>
        <p:blipFill rotWithShape="1">
          <a:blip r:embed="rId6">
            <a:alphaModFix/>
          </a:blip>
          <a:srcRect/>
          <a:stretch/>
        </p:blipFill>
        <p:spPr>
          <a:xfrm>
            <a:off x="807264" y="1845844"/>
            <a:ext cx="2847975" cy="666750"/>
          </a:xfrm>
          <a:prstGeom prst="rect">
            <a:avLst/>
          </a:prstGeom>
          <a:noFill/>
          <a:ln>
            <a:noFill/>
          </a:ln>
        </p:spPr>
      </p:pic>
      <p:pic>
        <p:nvPicPr>
          <p:cNvPr id="513" name="Google Shape;513;p77"/>
          <p:cNvPicPr preferRelativeResize="0"/>
          <p:nvPr/>
        </p:nvPicPr>
        <p:blipFill rotWithShape="1">
          <a:blip r:embed="rId7">
            <a:alphaModFix/>
          </a:blip>
          <a:srcRect/>
          <a:stretch/>
        </p:blipFill>
        <p:spPr>
          <a:xfrm>
            <a:off x="4281365" y="1208468"/>
            <a:ext cx="1238250" cy="857250"/>
          </a:xfrm>
          <a:prstGeom prst="rect">
            <a:avLst/>
          </a:prstGeom>
          <a:noFill/>
          <a:ln>
            <a:noFill/>
          </a:ln>
        </p:spPr>
      </p:pic>
      <p:pic>
        <p:nvPicPr>
          <p:cNvPr id="514" name="Google Shape;514;p77"/>
          <p:cNvPicPr preferRelativeResize="0"/>
          <p:nvPr/>
        </p:nvPicPr>
        <p:blipFill rotWithShape="1">
          <a:blip r:embed="rId8">
            <a:alphaModFix/>
          </a:blip>
          <a:srcRect/>
          <a:stretch/>
        </p:blipFill>
        <p:spPr>
          <a:xfrm>
            <a:off x="4281365" y="1811109"/>
            <a:ext cx="1238250" cy="857250"/>
          </a:xfrm>
          <a:prstGeom prst="rect">
            <a:avLst/>
          </a:prstGeom>
          <a:noFill/>
          <a:ln>
            <a:noFill/>
          </a:ln>
        </p:spPr>
      </p:pic>
      <p:pic>
        <p:nvPicPr>
          <p:cNvPr id="515" name="Google Shape;515;p77"/>
          <p:cNvPicPr preferRelativeResize="0"/>
          <p:nvPr/>
        </p:nvPicPr>
        <p:blipFill rotWithShape="1">
          <a:blip r:embed="rId9">
            <a:alphaModFix/>
          </a:blip>
          <a:srcRect/>
          <a:stretch/>
        </p:blipFill>
        <p:spPr>
          <a:xfrm>
            <a:off x="6528080" y="4839861"/>
            <a:ext cx="1571625" cy="590550"/>
          </a:xfrm>
          <a:prstGeom prst="rect">
            <a:avLst/>
          </a:prstGeom>
          <a:noFill/>
          <a:ln>
            <a:noFill/>
          </a:ln>
        </p:spPr>
      </p:pic>
      <p:pic>
        <p:nvPicPr>
          <p:cNvPr id="516" name="Google Shape;516;p77"/>
          <p:cNvPicPr preferRelativeResize="0"/>
          <p:nvPr/>
        </p:nvPicPr>
        <p:blipFill rotWithShape="1">
          <a:blip r:embed="rId10">
            <a:alphaModFix/>
          </a:blip>
          <a:srcRect/>
          <a:stretch/>
        </p:blipFill>
        <p:spPr>
          <a:xfrm>
            <a:off x="7028783" y="5586658"/>
            <a:ext cx="2146882" cy="508095"/>
          </a:xfrm>
          <a:prstGeom prst="rect">
            <a:avLst/>
          </a:prstGeom>
          <a:noFill/>
          <a:ln>
            <a:noFill/>
          </a:ln>
        </p:spPr>
      </p:pic>
      <p:pic>
        <p:nvPicPr>
          <p:cNvPr id="517" name="Google Shape;517;p77"/>
          <p:cNvPicPr preferRelativeResize="0"/>
          <p:nvPr/>
        </p:nvPicPr>
        <p:blipFill rotWithShape="1">
          <a:blip r:embed="rId11">
            <a:alphaModFix/>
          </a:blip>
          <a:srcRect/>
          <a:stretch/>
        </p:blipFill>
        <p:spPr>
          <a:xfrm>
            <a:off x="8897949" y="4894424"/>
            <a:ext cx="1951711" cy="481423"/>
          </a:xfrm>
          <a:prstGeom prst="rect">
            <a:avLst/>
          </a:prstGeom>
          <a:noFill/>
          <a:ln>
            <a:noFill/>
          </a:ln>
        </p:spPr>
      </p:pic>
      <p:pic>
        <p:nvPicPr>
          <p:cNvPr id="518" name="Google Shape;518;p77"/>
          <p:cNvPicPr preferRelativeResize="0"/>
          <p:nvPr/>
        </p:nvPicPr>
        <p:blipFill rotWithShape="1">
          <a:blip r:embed="rId12">
            <a:alphaModFix/>
          </a:blip>
          <a:srcRect/>
          <a:stretch/>
        </p:blipFill>
        <p:spPr>
          <a:xfrm>
            <a:off x="9944980" y="5534152"/>
            <a:ext cx="1612985" cy="500025"/>
          </a:xfrm>
          <a:prstGeom prst="rect">
            <a:avLst/>
          </a:prstGeom>
          <a:noFill/>
          <a:ln>
            <a:noFill/>
          </a:ln>
        </p:spPr>
      </p:pic>
      <p:pic>
        <p:nvPicPr>
          <p:cNvPr id="519" name="Google Shape;519;p77" descr="Alta Excelência Diagnóstica na rede credenciada | Alice"/>
          <p:cNvPicPr preferRelativeResize="0"/>
          <p:nvPr/>
        </p:nvPicPr>
        <p:blipFill rotWithShape="1">
          <a:blip r:embed="rId13">
            <a:alphaModFix/>
          </a:blip>
          <a:srcRect/>
          <a:stretch/>
        </p:blipFill>
        <p:spPr>
          <a:xfrm>
            <a:off x="2910952" y="989964"/>
            <a:ext cx="995002" cy="995002"/>
          </a:xfrm>
          <a:prstGeom prst="rect">
            <a:avLst/>
          </a:prstGeom>
          <a:noFill/>
          <a:ln>
            <a:noFill/>
          </a:ln>
        </p:spPr>
      </p:pic>
      <p:sp>
        <p:nvSpPr>
          <p:cNvPr id="520" name="Google Shape;520;p77"/>
          <p:cNvSpPr txBox="1"/>
          <p:nvPr/>
        </p:nvSpPr>
        <p:spPr>
          <a:xfrm>
            <a:off x="6144057" y="390303"/>
            <a:ext cx="3810405" cy="266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Planos Nacionais - PME, PME Mais e Empresarial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8"/>
          <p:cNvPicPr preferRelativeResize="0"/>
          <p:nvPr/>
        </p:nvPicPr>
        <p:blipFill rotWithShape="1">
          <a:blip r:embed="rId3">
            <a:alphaModFix/>
          </a:blip>
          <a:srcRect/>
          <a:stretch/>
        </p:blipFill>
        <p:spPr>
          <a:xfrm>
            <a:off x="9333516" y="4595760"/>
            <a:ext cx="2434876" cy="489815"/>
          </a:xfrm>
          <a:prstGeom prst="rect">
            <a:avLst/>
          </a:prstGeom>
          <a:noFill/>
          <a:ln>
            <a:noFill/>
          </a:ln>
        </p:spPr>
      </p:pic>
      <p:pic>
        <p:nvPicPr>
          <p:cNvPr id="526" name="Google Shape;526;p78" descr="Hospital e Maternidade Christovão da Gama - Santo André"/>
          <p:cNvPicPr preferRelativeResize="0"/>
          <p:nvPr/>
        </p:nvPicPr>
        <p:blipFill rotWithShape="1">
          <a:blip r:embed="rId4">
            <a:alphaModFix/>
          </a:blip>
          <a:srcRect/>
          <a:stretch/>
        </p:blipFill>
        <p:spPr>
          <a:xfrm>
            <a:off x="6426627" y="4687959"/>
            <a:ext cx="1312261" cy="825380"/>
          </a:xfrm>
          <a:prstGeom prst="rect">
            <a:avLst/>
          </a:prstGeom>
          <a:noFill/>
          <a:ln>
            <a:noFill/>
          </a:ln>
        </p:spPr>
      </p:pic>
      <p:grpSp>
        <p:nvGrpSpPr>
          <p:cNvPr id="527" name="Google Shape;527;p78"/>
          <p:cNvGrpSpPr/>
          <p:nvPr/>
        </p:nvGrpSpPr>
        <p:grpSpPr>
          <a:xfrm>
            <a:off x="6535587" y="5540456"/>
            <a:ext cx="1573701" cy="660019"/>
            <a:chOff x="2624143" y="2706000"/>
            <a:chExt cx="1965112" cy="861570"/>
          </a:xfrm>
        </p:grpSpPr>
        <p:pic>
          <p:nvPicPr>
            <p:cNvPr id="528" name="Google Shape;528;p78" descr="Hospital São Bernardo - GNDI"/>
            <p:cNvPicPr preferRelativeResize="0"/>
            <p:nvPr/>
          </p:nvPicPr>
          <p:blipFill rotWithShape="1">
            <a:blip r:embed="rId5">
              <a:alphaModFix/>
            </a:blip>
            <a:srcRect/>
            <a:stretch/>
          </p:blipFill>
          <p:spPr>
            <a:xfrm>
              <a:off x="2714394" y="2706000"/>
              <a:ext cx="1497739" cy="558726"/>
            </a:xfrm>
            <a:prstGeom prst="rect">
              <a:avLst/>
            </a:prstGeom>
            <a:noFill/>
            <a:ln>
              <a:noFill/>
            </a:ln>
          </p:spPr>
        </p:pic>
        <p:sp>
          <p:nvSpPr>
            <p:cNvPr id="529" name="Google Shape;529;p78"/>
            <p:cNvSpPr txBox="1"/>
            <p:nvPr/>
          </p:nvSpPr>
          <p:spPr>
            <a:xfrm>
              <a:off x="2624143" y="3205983"/>
              <a:ext cx="1965112" cy="3615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Hospital São Bernardo</a:t>
              </a:r>
              <a:endParaRPr sz="1400" b="0" i="0" u="none" strike="noStrike" cap="none">
                <a:solidFill>
                  <a:srgbClr val="000000"/>
                </a:solidFill>
                <a:latin typeface="Calibri"/>
                <a:ea typeface="Calibri"/>
                <a:cs typeface="Calibri"/>
                <a:sym typeface="Calibri"/>
              </a:endParaRPr>
            </a:p>
          </p:txBody>
        </p:sp>
      </p:grpSp>
      <p:pic>
        <p:nvPicPr>
          <p:cNvPr id="530" name="Google Shape;530;p78"/>
          <p:cNvPicPr preferRelativeResize="0"/>
          <p:nvPr/>
        </p:nvPicPr>
        <p:blipFill rotWithShape="1">
          <a:blip r:embed="rId6">
            <a:alphaModFix/>
          </a:blip>
          <a:srcRect/>
          <a:stretch/>
        </p:blipFill>
        <p:spPr>
          <a:xfrm>
            <a:off x="8109288" y="5586117"/>
            <a:ext cx="1863406" cy="522738"/>
          </a:xfrm>
          <a:prstGeom prst="rect">
            <a:avLst/>
          </a:prstGeom>
          <a:noFill/>
          <a:ln>
            <a:noFill/>
          </a:ln>
        </p:spPr>
      </p:pic>
      <p:pic>
        <p:nvPicPr>
          <p:cNvPr id="531" name="Google Shape;531;p78"/>
          <p:cNvPicPr preferRelativeResize="0"/>
          <p:nvPr/>
        </p:nvPicPr>
        <p:blipFill rotWithShape="1">
          <a:blip r:embed="rId7">
            <a:alphaModFix/>
          </a:blip>
          <a:srcRect/>
          <a:stretch/>
        </p:blipFill>
        <p:spPr>
          <a:xfrm>
            <a:off x="10144592" y="5672973"/>
            <a:ext cx="1385932" cy="466177"/>
          </a:xfrm>
          <a:prstGeom prst="rect">
            <a:avLst/>
          </a:prstGeom>
          <a:noFill/>
          <a:ln>
            <a:noFill/>
          </a:ln>
        </p:spPr>
      </p:pic>
      <p:pic>
        <p:nvPicPr>
          <p:cNvPr id="532" name="Google Shape;532;p78"/>
          <p:cNvPicPr preferRelativeResize="0"/>
          <p:nvPr/>
        </p:nvPicPr>
        <p:blipFill rotWithShape="1">
          <a:blip r:embed="rId8">
            <a:alphaModFix/>
          </a:blip>
          <a:srcRect/>
          <a:stretch/>
        </p:blipFill>
        <p:spPr>
          <a:xfrm>
            <a:off x="10606756" y="5039838"/>
            <a:ext cx="1106735" cy="536428"/>
          </a:xfrm>
          <a:prstGeom prst="rect">
            <a:avLst/>
          </a:prstGeom>
          <a:noFill/>
          <a:ln>
            <a:noFill/>
          </a:ln>
        </p:spPr>
      </p:pic>
      <p:pic>
        <p:nvPicPr>
          <p:cNvPr id="533" name="Google Shape;533;p78"/>
          <p:cNvPicPr preferRelativeResize="0"/>
          <p:nvPr/>
        </p:nvPicPr>
        <p:blipFill rotWithShape="1">
          <a:blip r:embed="rId9">
            <a:alphaModFix/>
          </a:blip>
          <a:srcRect/>
          <a:stretch/>
        </p:blipFill>
        <p:spPr>
          <a:xfrm>
            <a:off x="7700607" y="4644183"/>
            <a:ext cx="1632909" cy="628042"/>
          </a:xfrm>
          <a:prstGeom prst="rect">
            <a:avLst/>
          </a:prstGeom>
          <a:noFill/>
          <a:ln>
            <a:noFill/>
          </a:ln>
        </p:spPr>
      </p:pic>
      <p:pic>
        <p:nvPicPr>
          <p:cNvPr id="534" name="Google Shape;534;p78"/>
          <p:cNvPicPr preferRelativeResize="0"/>
          <p:nvPr/>
        </p:nvPicPr>
        <p:blipFill rotWithShape="1">
          <a:blip r:embed="rId10">
            <a:alphaModFix/>
          </a:blip>
          <a:srcRect/>
          <a:stretch/>
        </p:blipFill>
        <p:spPr>
          <a:xfrm>
            <a:off x="9531369" y="4943131"/>
            <a:ext cx="1121286" cy="776275"/>
          </a:xfrm>
          <a:prstGeom prst="rect">
            <a:avLst/>
          </a:prstGeom>
          <a:noFill/>
          <a:ln>
            <a:noFill/>
          </a:ln>
        </p:spPr>
      </p:pic>
      <p:pic>
        <p:nvPicPr>
          <p:cNvPr id="535" name="Google Shape;535;p78"/>
          <p:cNvPicPr preferRelativeResize="0"/>
          <p:nvPr/>
        </p:nvPicPr>
        <p:blipFill rotWithShape="1">
          <a:blip r:embed="rId11">
            <a:alphaModFix/>
          </a:blip>
          <a:srcRect/>
          <a:stretch/>
        </p:blipFill>
        <p:spPr>
          <a:xfrm>
            <a:off x="7833604" y="5161625"/>
            <a:ext cx="1432959" cy="324804"/>
          </a:xfrm>
          <a:prstGeom prst="rect">
            <a:avLst/>
          </a:prstGeom>
          <a:noFill/>
          <a:ln>
            <a:noFill/>
          </a:ln>
        </p:spPr>
      </p:pic>
      <p:pic>
        <p:nvPicPr>
          <p:cNvPr id="536" name="Google Shape;536;p78"/>
          <p:cNvPicPr preferRelativeResize="0"/>
          <p:nvPr/>
        </p:nvPicPr>
        <p:blipFill rotWithShape="1">
          <a:blip r:embed="rId9">
            <a:alphaModFix/>
          </a:blip>
          <a:srcRect/>
          <a:stretch/>
        </p:blipFill>
        <p:spPr>
          <a:xfrm>
            <a:off x="1186991" y="1069667"/>
            <a:ext cx="1632909" cy="628042"/>
          </a:xfrm>
          <a:prstGeom prst="rect">
            <a:avLst/>
          </a:prstGeom>
          <a:noFill/>
          <a:ln>
            <a:noFill/>
          </a:ln>
        </p:spPr>
      </p:pic>
      <p:pic>
        <p:nvPicPr>
          <p:cNvPr id="537" name="Google Shape;537;p78"/>
          <p:cNvPicPr preferRelativeResize="0"/>
          <p:nvPr/>
        </p:nvPicPr>
        <p:blipFill rotWithShape="1">
          <a:blip r:embed="rId3">
            <a:alphaModFix/>
          </a:blip>
          <a:srcRect/>
          <a:stretch/>
        </p:blipFill>
        <p:spPr>
          <a:xfrm>
            <a:off x="3266698" y="1021211"/>
            <a:ext cx="2434876" cy="489815"/>
          </a:xfrm>
          <a:prstGeom prst="rect">
            <a:avLst/>
          </a:prstGeom>
          <a:noFill/>
          <a:ln>
            <a:noFill/>
          </a:ln>
        </p:spPr>
      </p:pic>
      <p:sp>
        <p:nvSpPr>
          <p:cNvPr id="538" name="Google Shape;538;p78"/>
          <p:cNvSpPr/>
          <p:nvPr/>
        </p:nvSpPr>
        <p:spPr>
          <a:xfrm>
            <a:off x="6088466" y="0"/>
            <a:ext cx="6103534"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9" name="Google Shape;539;p78"/>
          <p:cNvSpPr/>
          <p:nvPr/>
        </p:nvSpPr>
        <p:spPr>
          <a:xfrm>
            <a:off x="-4011" y="3417260"/>
            <a:ext cx="6094800"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0" name="Google Shape;540;p78"/>
          <p:cNvSpPr/>
          <p:nvPr/>
        </p:nvSpPr>
        <p:spPr>
          <a:xfrm>
            <a:off x="337039" y="942786"/>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1" name="Google Shape;541;p78"/>
          <p:cNvSpPr txBox="1"/>
          <p:nvPr/>
        </p:nvSpPr>
        <p:spPr>
          <a:xfrm>
            <a:off x="5812017" y="41839"/>
            <a:ext cx="5724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9632FA"/>
                </a:solidFill>
                <a:latin typeface="Calibri"/>
                <a:ea typeface="Calibri"/>
                <a:cs typeface="Calibri"/>
                <a:sym typeface="Calibri"/>
              </a:rPr>
              <a:t>Prestadores Destaques São Paulo</a:t>
            </a:r>
            <a:endParaRPr sz="1400" b="0" i="0" u="none" strike="noStrike" cap="none">
              <a:solidFill>
                <a:srgbClr val="000000"/>
              </a:solidFill>
              <a:latin typeface="Calibri"/>
              <a:ea typeface="Calibri"/>
              <a:cs typeface="Calibri"/>
              <a:sym typeface="Calibri"/>
            </a:endParaRPr>
          </a:p>
        </p:txBody>
      </p:sp>
      <p:sp>
        <p:nvSpPr>
          <p:cNvPr id="542" name="Google Shape;542;p78"/>
          <p:cNvSpPr/>
          <p:nvPr/>
        </p:nvSpPr>
        <p:spPr>
          <a:xfrm>
            <a:off x="6381885" y="4518859"/>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43" name="Google Shape;543;p78"/>
          <p:cNvGrpSpPr/>
          <p:nvPr/>
        </p:nvGrpSpPr>
        <p:grpSpPr>
          <a:xfrm>
            <a:off x="265224" y="571634"/>
            <a:ext cx="2402006" cy="625993"/>
            <a:chOff x="1685049" y="1675528"/>
            <a:chExt cx="2402006" cy="625993"/>
          </a:xfrm>
        </p:grpSpPr>
        <p:sp>
          <p:nvSpPr>
            <p:cNvPr id="544" name="Google Shape;544;p78"/>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5" name="Google Shape;545;p78"/>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Direto Nacional Enf.</a:t>
              </a:r>
              <a:endParaRPr sz="1400" b="0" i="0" u="none" strike="noStrike" cap="none">
                <a:solidFill>
                  <a:srgbClr val="000000"/>
                </a:solidFill>
                <a:latin typeface="Calibri"/>
                <a:ea typeface="Calibri"/>
                <a:cs typeface="Calibri"/>
                <a:sym typeface="Calibri"/>
              </a:endParaRPr>
            </a:p>
          </p:txBody>
        </p:sp>
      </p:grpSp>
      <p:grpSp>
        <p:nvGrpSpPr>
          <p:cNvPr id="546" name="Google Shape;546;p78"/>
          <p:cNvGrpSpPr/>
          <p:nvPr/>
        </p:nvGrpSpPr>
        <p:grpSpPr>
          <a:xfrm>
            <a:off x="6310071" y="4141179"/>
            <a:ext cx="2402006" cy="625993"/>
            <a:chOff x="1685049" y="1675528"/>
            <a:chExt cx="2402006" cy="625993"/>
          </a:xfrm>
        </p:grpSpPr>
        <p:sp>
          <p:nvSpPr>
            <p:cNvPr id="547" name="Google Shape;547;p78"/>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8" name="Google Shape;548;p78"/>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a:t>
              </a: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Exato Enf.</a:t>
              </a:r>
              <a:endParaRPr sz="1400" b="0" i="0" u="none" strike="noStrike" cap="none">
                <a:solidFill>
                  <a:srgbClr val="000000"/>
                </a:solidFill>
                <a:latin typeface="Calibri"/>
                <a:ea typeface="Calibri"/>
                <a:cs typeface="Calibri"/>
                <a:sym typeface="Calibri"/>
              </a:endParaRPr>
            </a:p>
          </p:txBody>
        </p:sp>
      </p:grpSp>
      <p:sp>
        <p:nvSpPr>
          <p:cNvPr id="549" name="Google Shape;549;p78"/>
          <p:cNvSpPr txBox="1"/>
          <p:nvPr/>
        </p:nvSpPr>
        <p:spPr>
          <a:xfrm>
            <a:off x="10633" y="6422240"/>
            <a:ext cx="519729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9632FA"/>
                </a:solidFill>
                <a:latin typeface="Calibri"/>
                <a:ea typeface="Calibri"/>
                <a:cs typeface="Calibri"/>
                <a:sym typeface="Calibri"/>
              </a:rPr>
              <a:t>Nossa rede referenciada poderá ser alterada a qualquer tempo, sem aviso prévio.</a:t>
            </a:r>
            <a:endParaRPr sz="1400" b="0" i="0" u="none" strike="noStrike" cap="none">
              <a:solidFill>
                <a:srgbClr val="9632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632FA"/>
              </a:solidFill>
              <a:latin typeface="Calibri"/>
              <a:ea typeface="Calibri"/>
              <a:cs typeface="Calibri"/>
              <a:sym typeface="Calibri"/>
            </a:endParaRPr>
          </a:p>
        </p:txBody>
      </p:sp>
      <p:grpSp>
        <p:nvGrpSpPr>
          <p:cNvPr id="550" name="Google Shape;550;p78"/>
          <p:cNvGrpSpPr/>
          <p:nvPr/>
        </p:nvGrpSpPr>
        <p:grpSpPr>
          <a:xfrm>
            <a:off x="6144057" y="594700"/>
            <a:ext cx="3435286" cy="276999"/>
            <a:chOff x="2637576" y="3101927"/>
            <a:chExt cx="3435286" cy="276999"/>
          </a:xfrm>
        </p:grpSpPr>
        <p:sp>
          <p:nvSpPr>
            <p:cNvPr id="551" name="Google Shape;551;p78">
              <a:hlinkClick r:id="rId12"/>
            </p:cNvPr>
            <p:cNvSpPr txBox="1"/>
            <p:nvPr/>
          </p:nvSpPr>
          <p:spPr>
            <a:xfrm>
              <a:off x="2637576" y="3101927"/>
              <a:ext cx="32678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Para conhecer nossa rede completa, clique aqui!</a:t>
              </a:r>
              <a:endParaRPr sz="1400" b="0" i="0" u="none" strike="noStrike" cap="none">
                <a:solidFill>
                  <a:srgbClr val="000000"/>
                </a:solidFill>
                <a:latin typeface="Calibri"/>
                <a:ea typeface="Calibri"/>
                <a:cs typeface="Calibri"/>
                <a:sym typeface="Calibri"/>
              </a:endParaRPr>
            </a:p>
          </p:txBody>
        </p:sp>
        <p:pic>
          <p:nvPicPr>
            <p:cNvPr id="552" name="Google Shape;552;p78">
              <a:hlinkClick r:id="rId12"/>
            </p:cNvPr>
            <p:cNvPicPr preferRelativeResize="0"/>
            <p:nvPr/>
          </p:nvPicPr>
          <p:blipFill rotWithShape="1">
            <a:blip r:embed="rId13">
              <a:alphaModFix/>
            </a:blip>
            <a:srcRect/>
            <a:stretch/>
          </p:blipFill>
          <p:spPr>
            <a:xfrm rot="5400000">
              <a:off x="5873962" y="3150426"/>
              <a:ext cx="217800" cy="180000"/>
            </a:xfrm>
            <a:prstGeom prst="rect">
              <a:avLst/>
            </a:prstGeom>
            <a:noFill/>
            <a:ln>
              <a:noFill/>
            </a:ln>
          </p:spPr>
        </p:pic>
      </p:grpSp>
      <p:pic>
        <p:nvPicPr>
          <p:cNvPr id="553" name="Google Shape;553;p78"/>
          <p:cNvPicPr preferRelativeResize="0"/>
          <p:nvPr/>
        </p:nvPicPr>
        <p:blipFill rotWithShape="1">
          <a:blip r:embed="rId6">
            <a:alphaModFix/>
          </a:blip>
          <a:srcRect/>
          <a:stretch/>
        </p:blipFill>
        <p:spPr>
          <a:xfrm>
            <a:off x="2042470" y="2011568"/>
            <a:ext cx="1863406" cy="522738"/>
          </a:xfrm>
          <a:prstGeom prst="rect">
            <a:avLst/>
          </a:prstGeom>
          <a:noFill/>
          <a:ln>
            <a:noFill/>
          </a:ln>
        </p:spPr>
      </p:pic>
      <p:pic>
        <p:nvPicPr>
          <p:cNvPr id="554" name="Google Shape;554;p78"/>
          <p:cNvPicPr preferRelativeResize="0"/>
          <p:nvPr/>
        </p:nvPicPr>
        <p:blipFill rotWithShape="1">
          <a:blip r:embed="rId7">
            <a:alphaModFix/>
          </a:blip>
          <a:srcRect/>
          <a:stretch/>
        </p:blipFill>
        <p:spPr>
          <a:xfrm>
            <a:off x="4077774" y="2098424"/>
            <a:ext cx="1385932" cy="466177"/>
          </a:xfrm>
          <a:prstGeom prst="rect">
            <a:avLst/>
          </a:prstGeom>
          <a:noFill/>
          <a:ln>
            <a:noFill/>
          </a:ln>
        </p:spPr>
      </p:pic>
      <p:pic>
        <p:nvPicPr>
          <p:cNvPr id="555" name="Google Shape;555;p78"/>
          <p:cNvPicPr preferRelativeResize="0"/>
          <p:nvPr/>
        </p:nvPicPr>
        <p:blipFill rotWithShape="1">
          <a:blip r:embed="rId8">
            <a:alphaModFix/>
          </a:blip>
          <a:srcRect/>
          <a:stretch/>
        </p:blipFill>
        <p:spPr>
          <a:xfrm>
            <a:off x="3924864" y="1446644"/>
            <a:ext cx="1106735" cy="536428"/>
          </a:xfrm>
          <a:prstGeom prst="rect">
            <a:avLst/>
          </a:prstGeom>
          <a:noFill/>
          <a:ln>
            <a:noFill/>
          </a:ln>
        </p:spPr>
      </p:pic>
      <p:pic>
        <p:nvPicPr>
          <p:cNvPr id="556" name="Google Shape;556;p78"/>
          <p:cNvPicPr preferRelativeResize="0"/>
          <p:nvPr/>
        </p:nvPicPr>
        <p:blipFill rotWithShape="1">
          <a:blip r:embed="rId10">
            <a:alphaModFix/>
          </a:blip>
          <a:srcRect/>
          <a:stretch/>
        </p:blipFill>
        <p:spPr>
          <a:xfrm>
            <a:off x="2378367" y="1379218"/>
            <a:ext cx="1121286" cy="776275"/>
          </a:xfrm>
          <a:prstGeom prst="rect">
            <a:avLst/>
          </a:prstGeom>
          <a:noFill/>
          <a:ln>
            <a:noFill/>
          </a:ln>
        </p:spPr>
      </p:pic>
      <p:pic>
        <p:nvPicPr>
          <p:cNvPr id="557" name="Google Shape;557;p78"/>
          <p:cNvPicPr preferRelativeResize="0"/>
          <p:nvPr/>
        </p:nvPicPr>
        <p:blipFill rotWithShape="1">
          <a:blip r:embed="rId11">
            <a:alphaModFix/>
          </a:blip>
          <a:srcRect/>
          <a:stretch/>
        </p:blipFill>
        <p:spPr>
          <a:xfrm>
            <a:off x="489774" y="1602864"/>
            <a:ext cx="1432959" cy="324804"/>
          </a:xfrm>
          <a:prstGeom prst="rect">
            <a:avLst/>
          </a:prstGeom>
          <a:noFill/>
          <a:ln>
            <a:noFill/>
          </a:ln>
        </p:spPr>
      </p:pic>
      <p:pic>
        <p:nvPicPr>
          <p:cNvPr id="558" name="Google Shape;558;p78"/>
          <p:cNvPicPr preferRelativeResize="0"/>
          <p:nvPr/>
        </p:nvPicPr>
        <p:blipFill rotWithShape="1">
          <a:blip r:embed="rId14">
            <a:alphaModFix/>
          </a:blip>
          <a:srcRect/>
          <a:stretch/>
        </p:blipFill>
        <p:spPr>
          <a:xfrm>
            <a:off x="528536" y="1867292"/>
            <a:ext cx="1238250" cy="857250"/>
          </a:xfrm>
          <a:prstGeom prst="rect">
            <a:avLst/>
          </a:prstGeom>
          <a:noFill/>
          <a:ln>
            <a:noFill/>
          </a:ln>
        </p:spPr>
      </p:pic>
      <p:sp>
        <p:nvSpPr>
          <p:cNvPr id="559" name="Google Shape;559;p78"/>
          <p:cNvSpPr txBox="1"/>
          <p:nvPr/>
        </p:nvSpPr>
        <p:spPr>
          <a:xfrm>
            <a:off x="6144057" y="390303"/>
            <a:ext cx="3810405" cy="266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Planos Nacionais - PME, PME Mais e Empresarial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9"/>
          <p:cNvSpPr/>
          <p:nvPr/>
        </p:nvSpPr>
        <p:spPr>
          <a:xfrm>
            <a:off x="6088466" y="0"/>
            <a:ext cx="6103534"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5" name="Google Shape;565;p79"/>
          <p:cNvSpPr/>
          <p:nvPr/>
        </p:nvSpPr>
        <p:spPr>
          <a:xfrm>
            <a:off x="-4011" y="3417260"/>
            <a:ext cx="6094800"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6" name="Google Shape;566;p79"/>
          <p:cNvSpPr/>
          <p:nvPr/>
        </p:nvSpPr>
        <p:spPr>
          <a:xfrm>
            <a:off x="337039" y="942786"/>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7" name="Google Shape;567;p79"/>
          <p:cNvSpPr txBox="1"/>
          <p:nvPr/>
        </p:nvSpPr>
        <p:spPr>
          <a:xfrm>
            <a:off x="5812017" y="41839"/>
            <a:ext cx="5724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9632FA"/>
                </a:solidFill>
                <a:latin typeface="Calibri"/>
                <a:ea typeface="Calibri"/>
                <a:cs typeface="Calibri"/>
                <a:sym typeface="Calibri"/>
              </a:rPr>
              <a:t>Prestadores Destaques São Paulo</a:t>
            </a:r>
            <a:endParaRPr sz="1400" b="0" i="0" u="none" strike="noStrike" cap="none">
              <a:solidFill>
                <a:srgbClr val="000000"/>
              </a:solidFill>
              <a:latin typeface="Calibri"/>
              <a:ea typeface="Calibri"/>
              <a:cs typeface="Calibri"/>
              <a:sym typeface="Calibri"/>
            </a:endParaRPr>
          </a:p>
        </p:txBody>
      </p:sp>
      <p:sp>
        <p:nvSpPr>
          <p:cNvPr id="568" name="Google Shape;568;p79"/>
          <p:cNvSpPr/>
          <p:nvPr/>
        </p:nvSpPr>
        <p:spPr>
          <a:xfrm>
            <a:off x="6381885" y="4518859"/>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69" name="Google Shape;569;p79"/>
          <p:cNvGrpSpPr/>
          <p:nvPr/>
        </p:nvGrpSpPr>
        <p:grpSpPr>
          <a:xfrm>
            <a:off x="265224" y="571634"/>
            <a:ext cx="2402006" cy="625993"/>
            <a:chOff x="1685049" y="1675528"/>
            <a:chExt cx="2402006" cy="625993"/>
          </a:xfrm>
        </p:grpSpPr>
        <p:sp>
          <p:nvSpPr>
            <p:cNvPr id="570" name="Google Shape;570;p79"/>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1" name="Google Shape;571;p79"/>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Clássico Enf.</a:t>
              </a:r>
              <a:endParaRPr sz="1400" b="0" i="0" u="none" strike="noStrike" cap="none">
                <a:solidFill>
                  <a:srgbClr val="000000"/>
                </a:solidFill>
                <a:latin typeface="Calibri"/>
                <a:ea typeface="Calibri"/>
                <a:cs typeface="Calibri"/>
                <a:sym typeface="Calibri"/>
              </a:endParaRPr>
            </a:p>
          </p:txBody>
        </p:sp>
      </p:grpSp>
      <p:grpSp>
        <p:nvGrpSpPr>
          <p:cNvPr id="572" name="Google Shape;572;p79"/>
          <p:cNvGrpSpPr/>
          <p:nvPr/>
        </p:nvGrpSpPr>
        <p:grpSpPr>
          <a:xfrm>
            <a:off x="6310071" y="4141179"/>
            <a:ext cx="2402006" cy="625993"/>
            <a:chOff x="1685049" y="1675528"/>
            <a:chExt cx="2402006" cy="625993"/>
          </a:xfrm>
        </p:grpSpPr>
        <p:sp>
          <p:nvSpPr>
            <p:cNvPr id="573" name="Google Shape;573;p79"/>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4" name="Google Shape;574;p79"/>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a:t>
              </a: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Especial 100</a:t>
              </a:r>
              <a:endParaRPr sz="1400" b="0" i="0" u="none" strike="noStrike" cap="none">
                <a:solidFill>
                  <a:srgbClr val="000000"/>
                </a:solidFill>
                <a:latin typeface="Calibri"/>
                <a:ea typeface="Calibri"/>
                <a:cs typeface="Calibri"/>
                <a:sym typeface="Calibri"/>
              </a:endParaRPr>
            </a:p>
          </p:txBody>
        </p:sp>
      </p:grpSp>
      <p:sp>
        <p:nvSpPr>
          <p:cNvPr id="575" name="Google Shape;575;p79"/>
          <p:cNvSpPr txBox="1"/>
          <p:nvPr/>
        </p:nvSpPr>
        <p:spPr>
          <a:xfrm>
            <a:off x="10633" y="6422240"/>
            <a:ext cx="519729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9632FA"/>
                </a:solidFill>
                <a:latin typeface="Calibri"/>
                <a:ea typeface="Calibri"/>
                <a:cs typeface="Calibri"/>
                <a:sym typeface="Calibri"/>
              </a:rPr>
              <a:t>Nossa rede referenciada poderá ser alterada a qualquer tempo, sem aviso prévio.</a:t>
            </a:r>
            <a:endParaRPr sz="1400" b="0" i="0" u="none" strike="noStrike" cap="none">
              <a:solidFill>
                <a:srgbClr val="9632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632FA"/>
              </a:solidFill>
              <a:latin typeface="Calibri"/>
              <a:ea typeface="Calibri"/>
              <a:cs typeface="Calibri"/>
              <a:sym typeface="Calibri"/>
            </a:endParaRPr>
          </a:p>
        </p:txBody>
      </p:sp>
      <p:grpSp>
        <p:nvGrpSpPr>
          <p:cNvPr id="576" name="Google Shape;576;p79"/>
          <p:cNvGrpSpPr/>
          <p:nvPr/>
        </p:nvGrpSpPr>
        <p:grpSpPr>
          <a:xfrm>
            <a:off x="6144057" y="594700"/>
            <a:ext cx="3435286" cy="276999"/>
            <a:chOff x="2637576" y="3101927"/>
            <a:chExt cx="3435286" cy="276999"/>
          </a:xfrm>
        </p:grpSpPr>
        <p:sp>
          <p:nvSpPr>
            <p:cNvPr id="577" name="Google Shape;577;p79">
              <a:hlinkClick r:id="rId3"/>
            </p:cNvPr>
            <p:cNvSpPr txBox="1"/>
            <p:nvPr/>
          </p:nvSpPr>
          <p:spPr>
            <a:xfrm>
              <a:off x="2637576" y="3101927"/>
              <a:ext cx="32678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Para conhecer nossa rede completa, clique aqui!</a:t>
              </a:r>
              <a:endParaRPr sz="1400" b="0" i="0" u="none" strike="noStrike" cap="none">
                <a:solidFill>
                  <a:srgbClr val="000000"/>
                </a:solidFill>
                <a:latin typeface="Calibri"/>
                <a:ea typeface="Calibri"/>
                <a:cs typeface="Calibri"/>
                <a:sym typeface="Calibri"/>
              </a:endParaRPr>
            </a:p>
          </p:txBody>
        </p:sp>
        <p:pic>
          <p:nvPicPr>
            <p:cNvPr id="578" name="Google Shape;578;p79">
              <a:hlinkClick r:id="rId3"/>
            </p:cNvPr>
            <p:cNvPicPr preferRelativeResize="0"/>
            <p:nvPr/>
          </p:nvPicPr>
          <p:blipFill rotWithShape="1">
            <a:blip r:embed="rId4">
              <a:alphaModFix/>
            </a:blip>
            <a:srcRect/>
            <a:stretch/>
          </p:blipFill>
          <p:spPr>
            <a:xfrm rot="5400000">
              <a:off x="5873962" y="3150426"/>
              <a:ext cx="217800" cy="180000"/>
            </a:xfrm>
            <a:prstGeom prst="rect">
              <a:avLst/>
            </a:prstGeom>
            <a:noFill/>
            <a:ln>
              <a:noFill/>
            </a:ln>
          </p:spPr>
        </p:pic>
      </p:grpSp>
      <p:pic>
        <p:nvPicPr>
          <p:cNvPr id="579" name="Google Shape;579;p79"/>
          <p:cNvPicPr preferRelativeResize="0"/>
          <p:nvPr/>
        </p:nvPicPr>
        <p:blipFill rotWithShape="1">
          <a:blip r:embed="rId5">
            <a:alphaModFix/>
          </a:blip>
          <a:srcRect/>
          <a:stretch/>
        </p:blipFill>
        <p:spPr>
          <a:xfrm>
            <a:off x="265224" y="1221119"/>
            <a:ext cx="1238250" cy="695646"/>
          </a:xfrm>
          <a:prstGeom prst="rect">
            <a:avLst/>
          </a:prstGeom>
          <a:noFill/>
          <a:ln>
            <a:noFill/>
          </a:ln>
        </p:spPr>
      </p:pic>
      <p:pic>
        <p:nvPicPr>
          <p:cNvPr id="580" name="Google Shape;580;p79"/>
          <p:cNvPicPr preferRelativeResize="0"/>
          <p:nvPr/>
        </p:nvPicPr>
        <p:blipFill rotWithShape="1">
          <a:blip r:embed="rId6">
            <a:alphaModFix/>
          </a:blip>
          <a:srcRect/>
          <a:stretch/>
        </p:blipFill>
        <p:spPr>
          <a:xfrm>
            <a:off x="1585036" y="1120890"/>
            <a:ext cx="1238250" cy="857250"/>
          </a:xfrm>
          <a:prstGeom prst="rect">
            <a:avLst/>
          </a:prstGeom>
          <a:noFill/>
          <a:ln>
            <a:noFill/>
          </a:ln>
        </p:spPr>
      </p:pic>
      <p:pic>
        <p:nvPicPr>
          <p:cNvPr id="581" name="Google Shape;581;p79"/>
          <p:cNvPicPr preferRelativeResize="0"/>
          <p:nvPr/>
        </p:nvPicPr>
        <p:blipFill rotWithShape="1">
          <a:blip r:embed="rId7">
            <a:alphaModFix/>
          </a:blip>
          <a:srcRect t="29560" b="31410"/>
          <a:stretch/>
        </p:blipFill>
        <p:spPr>
          <a:xfrm>
            <a:off x="692822" y="2115841"/>
            <a:ext cx="1238250" cy="334580"/>
          </a:xfrm>
          <a:prstGeom prst="rect">
            <a:avLst/>
          </a:prstGeom>
          <a:noFill/>
          <a:ln>
            <a:noFill/>
          </a:ln>
        </p:spPr>
      </p:pic>
      <p:pic>
        <p:nvPicPr>
          <p:cNvPr id="582" name="Google Shape;582;p79"/>
          <p:cNvPicPr preferRelativeResize="0"/>
          <p:nvPr/>
        </p:nvPicPr>
        <p:blipFill rotWithShape="1">
          <a:blip r:embed="rId8">
            <a:alphaModFix/>
          </a:blip>
          <a:srcRect t="29559" b="26216"/>
          <a:stretch/>
        </p:blipFill>
        <p:spPr>
          <a:xfrm>
            <a:off x="2100174" y="2136952"/>
            <a:ext cx="1238250" cy="379103"/>
          </a:xfrm>
          <a:prstGeom prst="rect">
            <a:avLst/>
          </a:prstGeom>
          <a:noFill/>
          <a:ln>
            <a:noFill/>
          </a:ln>
        </p:spPr>
      </p:pic>
      <p:pic>
        <p:nvPicPr>
          <p:cNvPr id="583" name="Google Shape;583;p79"/>
          <p:cNvPicPr preferRelativeResize="0"/>
          <p:nvPr/>
        </p:nvPicPr>
        <p:blipFill rotWithShape="1">
          <a:blip r:embed="rId9">
            <a:alphaModFix/>
          </a:blip>
          <a:srcRect/>
          <a:stretch/>
        </p:blipFill>
        <p:spPr>
          <a:xfrm>
            <a:off x="4614354" y="1042923"/>
            <a:ext cx="928885" cy="921013"/>
          </a:xfrm>
          <a:prstGeom prst="rect">
            <a:avLst/>
          </a:prstGeom>
          <a:noFill/>
          <a:ln>
            <a:noFill/>
          </a:ln>
        </p:spPr>
      </p:pic>
      <p:pic>
        <p:nvPicPr>
          <p:cNvPr id="584" name="Google Shape;584;p79" descr="logo"/>
          <p:cNvPicPr preferRelativeResize="0"/>
          <p:nvPr/>
        </p:nvPicPr>
        <p:blipFill rotWithShape="1">
          <a:blip r:embed="rId10">
            <a:alphaModFix/>
          </a:blip>
          <a:srcRect t="30901" b="15915"/>
          <a:stretch/>
        </p:blipFill>
        <p:spPr>
          <a:xfrm>
            <a:off x="3101003" y="1385225"/>
            <a:ext cx="1235634" cy="328579"/>
          </a:xfrm>
          <a:prstGeom prst="rect">
            <a:avLst/>
          </a:prstGeom>
          <a:noFill/>
          <a:ln>
            <a:noFill/>
          </a:ln>
        </p:spPr>
      </p:pic>
      <p:pic>
        <p:nvPicPr>
          <p:cNvPr id="585" name="Google Shape;585;p79" descr="Hospital São Camilo Logomarca registrada"/>
          <p:cNvPicPr preferRelativeResize="0"/>
          <p:nvPr/>
        </p:nvPicPr>
        <p:blipFill rotWithShape="1">
          <a:blip r:embed="rId11">
            <a:alphaModFix/>
          </a:blip>
          <a:srcRect/>
          <a:stretch/>
        </p:blipFill>
        <p:spPr>
          <a:xfrm>
            <a:off x="3642139" y="2099318"/>
            <a:ext cx="1572660" cy="474557"/>
          </a:xfrm>
          <a:prstGeom prst="rect">
            <a:avLst/>
          </a:prstGeom>
          <a:noFill/>
          <a:ln>
            <a:noFill/>
          </a:ln>
        </p:spPr>
      </p:pic>
      <p:pic>
        <p:nvPicPr>
          <p:cNvPr id="586" name="Google Shape;586;p79"/>
          <p:cNvPicPr preferRelativeResize="0"/>
          <p:nvPr/>
        </p:nvPicPr>
        <p:blipFill rotWithShape="1">
          <a:blip r:embed="rId12">
            <a:alphaModFix/>
          </a:blip>
          <a:srcRect/>
          <a:stretch/>
        </p:blipFill>
        <p:spPr>
          <a:xfrm>
            <a:off x="6452699" y="4729735"/>
            <a:ext cx="1180785" cy="684855"/>
          </a:xfrm>
          <a:prstGeom prst="rect">
            <a:avLst/>
          </a:prstGeom>
          <a:noFill/>
          <a:ln>
            <a:noFill/>
          </a:ln>
        </p:spPr>
      </p:pic>
      <p:pic>
        <p:nvPicPr>
          <p:cNvPr id="587" name="Google Shape;587;p79"/>
          <p:cNvPicPr preferRelativeResize="0"/>
          <p:nvPr/>
        </p:nvPicPr>
        <p:blipFill rotWithShape="1">
          <a:blip r:embed="rId13">
            <a:alphaModFix/>
          </a:blip>
          <a:srcRect/>
          <a:stretch/>
        </p:blipFill>
        <p:spPr>
          <a:xfrm>
            <a:off x="6726559" y="5609088"/>
            <a:ext cx="1104900" cy="381000"/>
          </a:xfrm>
          <a:prstGeom prst="rect">
            <a:avLst/>
          </a:prstGeom>
          <a:noFill/>
          <a:ln>
            <a:noFill/>
          </a:ln>
        </p:spPr>
      </p:pic>
      <p:pic>
        <p:nvPicPr>
          <p:cNvPr id="588" name="Google Shape;588;p79" descr="Hospital Infantil Sabará"/>
          <p:cNvPicPr preferRelativeResize="0"/>
          <p:nvPr/>
        </p:nvPicPr>
        <p:blipFill rotWithShape="1">
          <a:blip r:embed="rId14">
            <a:alphaModFix/>
          </a:blip>
          <a:srcRect/>
          <a:stretch/>
        </p:blipFill>
        <p:spPr>
          <a:xfrm>
            <a:off x="7897819" y="4919719"/>
            <a:ext cx="1485900" cy="428625"/>
          </a:xfrm>
          <a:prstGeom prst="rect">
            <a:avLst/>
          </a:prstGeom>
          <a:noFill/>
          <a:ln>
            <a:noFill/>
          </a:ln>
        </p:spPr>
      </p:pic>
      <p:pic>
        <p:nvPicPr>
          <p:cNvPr id="589" name="Google Shape;589;p79"/>
          <p:cNvPicPr preferRelativeResize="0"/>
          <p:nvPr/>
        </p:nvPicPr>
        <p:blipFill rotWithShape="1">
          <a:blip r:embed="rId15">
            <a:alphaModFix/>
          </a:blip>
          <a:srcRect/>
          <a:stretch/>
        </p:blipFill>
        <p:spPr>
          <a:xfrm>
            <a:off x="8329210" y="5517200"/>
            <a:ext cx="2064275" cy="469039"/>
          </a:xfrm>
          <a:prstGeom prst="rect">
            <a:avLst/>
          </a:prstGeom>
          <a:noFill/>
          <a:ln>
            <a:noFill/>
          </a:ln>
        </p:spPr>
      </p:pic>
      <p:pic>
        <p:nvPicPr>
          <p:cNvPr id="590" name="Google Shape;590;p79"/>
          <p:cNvPicPr preferRelativeResize="0"/>
          <p:nvPr/>
        </p:nvPicPr>
        <p:blipFill rotWithShape="1">
          <a:blip r:embed="rId16">
            <a:alphaModFix/>
          </a:blip>
          <a:srcRect/>
          <a:stretch/>
        </p:blipFill>
        <p:spPr>
          <a:xfrm>
            <a:off x="9686203" y="4826906"/>
            <a:ext cx="1993490" cy="524589"/>
          </a:xfrm>
          <a:prstGeom prst="rect">
            <a:avLst/>
          </a:prstGeom>
          <a:noFill/>
          <a:ln>
            <a:noFill/>
          </a:ln>
        </p:spPr>
      </p:pic>
      <p:pic>
        <p:nvPicPr>
          <p:cNvPr id="591" name="Google Shape;591;p79"/>
          <p:cNvPicPr preferRelativeResize="0"/>
          <p:nvPr/>
        </p:nvPicPr>
        <p:blipFill rotWithShape="1">
          <a:blip r:embed="rId17">
            <a:alphaModFix/>
          </a:blip>
          <a:srcRect/>
          <a:stretch/>
        </p:blipFill>
        <p:spPr>
          <a:xfrm>
            <a:off x="10559653" y="5355659"/>
            <a:ext cx="723900" cy="809625"/>
          </a:xfrm>
          <a:prstGeom prst="rect">
            <a:avLst/>
          </a:prstGeom>
          <a:noFill/>
          <a:ln>
            <a:noFill/>
          </a:ln>
        </p:spPr>
      </p:pic>
      <p:sp>
        <p:nvSpPr>
          <p:cNvPr id="592" name="Google Shape;592;p79"/>
          <p:cNvSpPr txBox="1"/>
          <p:nvPr/>
        </p:nvSpPr>
        <p:spPr>
          <a:xfrm>
            <a:off x="6144057" y="390303"/>
            <a:ext cx="3810405" cy="266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Planos Nacionais - PME, PME Mais e Empresarial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80" descr="Rede D'Or São Luiz inaugura hospital premium em São Paulo ..."/>
          <p:cNvPicPr preferRelativeResize="0"/>
          <p:nvPr/>
        </p:nvPicPr>
        <p:blipFill rotWithShape="1">
          <a:blip r:embed="rId3">
            <a:alphaModFix/>
          </a:blip>
          <a:srcRect l="27976" t="26543" b="22870"/>
          <a:stretch/>
        </p:blipFill>
        <p:spPr>
          <a:xfrm>
            <a:off x="1017129" y="2183497"/>
            <a:ext cx="1920222" cy="512504"/>
          </a:xfrm>
          <a:prstGeom prst="rect">
            <a:avLst/>
          </a:prstGeom>
          <a:noFill/>
          <a:ln>
            <a:noFill/>
          </a:ln>
        </p:spPr>
      </p:pic>
      <p:sp>
        <p:nvSpPr>
          <p:cNvPr id="598" name="Google Shape;598;p80"/>
          <p:cNvSpPr/>
          <p:nvPr/>
        </p:nvSpPr>
        <p:spPr>
          <a:xfrm>
            <a:off x="6088466" y="0"/>
            <a:ext cx="6103534"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9" name="Google Shape;599;p80"/>
          <p:cNvSpPr/>
          <p:nvPr/>
        </p:nvSpPr>
        <p:spPr>
          <a:xfrm>
            <a:off x="-4011" y="3417260"/>
            <a:ext cx="6094800" cy="34308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0" name="Google Shape;600;p80"/>
          <p:cNvSpPr/>
          <p:nvPr/>
        </p:nvSpPr>
        <p:spPr>
          <a:xfrm>
            <a:off x="337039" y="942786"/>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1" name="Google Shape;601;p80"/>
          <p:cNvSpPr txBox="1"/>
          <p:nvPr/>
        </p:nvSpPr>
        <p:spPr>
          <a:xfrm>
            <a:off x="5812017" y="41839"/>
            <a:ext cx="5724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9632FA"/>
                </a:solidFill>
                <a:latin typeface="Calibri"/>
                <a:ea typeface="Calibri"/>
                <a:cs typeface="Calibri"/>
                <a:sym typeface="Calibri"/>
              </a:rPr>
              <a:t>Prestadores Destaques São Paulo</a:t>
            </a:r>
            <a:endParaRPr sz="1400" b="0" i="0" u="none" strike="noStrike" cap="none">
              <a:solidFill>
                <a:srgbClr val="000000"/>
              </a:solidFill>
              <a:latin typeface="Calibri"/>
              <a:ea typeface="Calibri"/>
              <a:cs typeface="Calibri"/>
              <a:sym typeface="Calibri"/>
            </a:endParaRPr>
          </a:p>
        </p:txBody>
      </p:sp>
      <p:sp>
        <p:nvSpPr>
          <p:cNvPr id="602" name="Google Shape;602;p80"/>
          <p:cNvSpPr/>
          <p:nvPr/>
        </p:nvSpPr>
        <p:spPr>
          <a:xfrm>
            <a:off x="6381885" y="4518859"/>
            <a:ext cx="5400000" cy="1737167"/>
          </a:xfrm>
          <a:prstGeom prst="roundRect">
            <a:avLst>
              <a:gd name="adj" fmla="val 16667"/>
            </a:avLst>
          </a:prstGeom>
          <a:noFill/>
          <a:ln w="381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603" name="Google Shape;603;p80"/>
          <p:cNvGrpSpPr/>
          <p:nvPr/>
        </p:nvGrpSpPr>
        <p:grpSpPr>
          <a:xfrm>
            <a:off x="265224" y="571634"/>
            <a:ext cx="2402006" cy="625993"/>
            <a:chOff x="1685049" y="1675528"/>
            <a:chExt cx="2402006" cy="625993"/>
          </a:xfrm>
        </p:grpSpPr>
        <p:sp>
          <p:nvSpPr>
            <p:cNvPr id="604" name="Google Shape;604;p80"/>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5" name="Google Shape;605;p80"/>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Especial Mais</a:t>
              </a:r>
              <a:endParaRPr sz="1400" b="0" i="0" u="none" strike="noStrike" cap="none">
                <a:solidFill>
                  <a:srgbClr val="000000"/>
                </a:solidFill>
                <a:latin typeface="Calibri"/>
                <a:ea typeface="Calibri"/>
                <a:cs typeface="Calibri"/>
                <a:sym typeface="Calibri"/>
              </a:endParaRPr>
            </a:p>
          </p:txBody>
        </p:sp>
      </p:grpSp>
      <p:grpSp>
        <p:nvGrpSpPr>
          <p:cNvPr id="606" name="Google Shape;606;p80"/>
          <p:cNvGrpSpPr/>
          <p:nvPr/>
        </p:nvGrpSpPr>
        <p:grpSpPr>
          <a:xfrm>
            <a:off x="6310071" y="4141179"/>
            <a:ext cx="2402006" cy="625993"/>
            <a:chOff x="1685049" y="1675528"/>
            <a:chExt cx="2402006" cy="625993"/>
          </a:xfrm>
        </p:grpSpPr>
        <p:sp>
          <p:nvSpPr>
            <p:cNvPr id="607" name="Google Shape;607;p80"/>
            <p:cNvSpPr/>
            <p:nvPr/>
          </p:nvSpPr>
          <p:spPr>
            <a:xfrm>
              <a:off x="1685049" y="1748217"/>
              <a:ext cx="2402006" cy="55330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8" name="Google Shape;608;p80"/>
            <p:cNvSpPr/>
            <p:nvPr/>
          </p:nvSpPr>
          <p:spPr>
            <a:xfrm>
              <a:off x="1779634" y="1675528"/>
              <a:ext cx="2183642" cy="503004"/>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A partir do plano</a:t>
              </a: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Executivo / Prestige</a:t>
              </a:r>
              <a:endParaRPr sz="1400" b="0" i="0" u="none" strike="noStrike" cap="none">
                <a:solidFill>
                  <a:srgbClr val="000000"/>
                </a:solidFill>
                <a:latin typeface="Calibri"/>
                <a:ea typeface="Calibri"/>
                <a:cs typeface="Calibri"/>
                <a:sym typeface="Calibri"/>
              </a:endParaRPr>
            </a:p>
          </p:txBody>
        </p:sp>
      </p:grpSp>
      <p:sp>
        <p:nvSpPr>
          <p:cNvPr id="609" name="Google Shape;609;p80"/>
          <p:cNvSpPr txBox="1"/>
          <p:nvPr/>
        </p:nvSpPr>
        <p:spPr>
          <a:xfrm>
            <a:off x="10633" y="6422240"/>
            <a:ext cx="519729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9632FA"/>
                </a:solidFill>
                <a:latin typeface="Calibri"/>
                <a:ea typeface="Calibri"/>
                <a:cs typeface="Calibri"/>
                <a:sym typeface="Calibri"/>
              </a:rPr>
              <a:t>Nossa rede referenciada poderá ser alterada a qualquer tempo, sem aviso prévio.</a:t>
            </a:r>
            <a:endParaRPr sz="1400" b="0" i="0" u="none" strike="noStrike" cap="none">
              <a:solidFill>
                <a:srgbClr val="9632F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632FA"/>
              </a:solidFill>
              <a:latin typeface="Calibri"/>
              <a:ea typeface="Calibri"/>
              <a:cs typeface="Calibri"/>
              <a:sym typeface="Calibri"/>
            </a:endParaRPr>
          </a:p>
        </p:txBody>
      </p:sp>
      <p:grpSp>
        <p:nvGrpSpPr>
          <p:cNvPr id="610" name="Google Shape;610;p80"/>
          <p:cNvGrpSpPr/>
          <p:nvPr/>
        </p:nvGrpSpPr>
        <p:grpSpPr>
          <a:xfrm>
            <a:off x="6144057" y="594700"/>
            <a:ext cx="3435286" cy="276999"/>
            <a:chOff x="2637576" y="3101927"/>
            <a:chExt cx="3435286" cy="276999"/>
          </a:xfrm>
        </p:grpSpPr>
        <p:sp>
          <p:nvSpPr>
            <p:cNvPr id="611" name="Google Shape;611;p80">
              <a:hlinkClick r:id="rId4"/>
            </p:cNvPr>
            <p:cNvSpPr txBox="1"/>
            <p:nvPr/>
          </p:nvSpPr>
          <p:spPr>
            <a:xfrm>
              <a:off x="2637576" y="3101927"/>
              <a:ext cx="32678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Para conhecer nossa rede completa, clique aqui!</a:t>
              </a:r>
              <a:endParaRPr sz="1400" b="0" i="0" u="none" strike="noStrike" cap="none">
                <a:solidFill>
                  <a:srgbClr val="000000"/>
                </a:solidFill>
                <a:latin typeface="Calibri"/>
                <a:ea typeface="Calibri"/>
                <a:cs typeface="Calibri"/>
                <a:sym typeface="Calibri"/>
              </a:endParaRPr>
            </a:p>
          </p:txBody>
        </p:sp>
        <p:pic>
          <p:nvPicPr>
            <p:cNvPr id="612" name="Google Shape;612;p80">
              <a:hlinkClick r:id="rId4"/>
            </p:cNvPr>
            <p:cNvPicPr preferRelativeResize="0"/>
            <p:nvPr/>
          </p:nvPicPr>
          <p:blipFill rotWithShape="1">
            <a:blip r:embed="rId5">
              <a:alphaModFix/>
            </a:blip>
            <a:srcRect/>
            <a:stretch/>
          </p:blipFill>
          <p:spPr>
            <a:xfrm rot="5400000">
              <a:off x="5873962" y="3150426"/>
              <a:ext cx="217800" cy="180000"/>
            </a:xfrm>
            <a:prstGeom prst="rect">
              <a:avLst/>
            </a:prstGeom>
            <a:noFill/>
            <a:ln>
              <a:noFill/>
            </a:ln>
          </p:spPr>
        </p:pic>
      </p:grpSp>
      <p:pic>
        <p:nvPicPr>
          <p:cNvPr id="613" name="Google Shape;613;p80"/>
          <p:cNvPicPr preferRelativeResize="0"/>
          <p:nvPr/>
        </p:nvPicPr>
        <p:blipFill rotWithShape="1">
          <a:blip r:embed="rId6">
            <a:alphaModFix/>
          </a:blip>
          <a:srcRect/>
          <a:stretch/>
        </p:blipFill>
        <p:spPr>
          <a:xfrm>
            <a:off x="405449" y="1304998"/>
            <a:ext cx="1180785" cy="684855"/>
          </a:xfrm>
          <a:prstGeom prst="rect">
            <a:avLst/>
          </a:prstGeom>
          <a:noFill/>
          <a:ln>
            <a:noFill/>
          </a:ln>
        </p:spPr>
      </p:pic>
      <p:pic>
        <p:nvPicPr>
          <p:cNvPr id="614" name="Google Shape;614;p80"/>
          <p:cNvPicPr preferRelativeResize="0"/>
          <p:nvPr/>
        </p:nvPicPr>
        <p:blipFill rotWithShape="1">
          <a:blip r:embed="rId7">
            <a:alphaModFix/>
          </a:blip>
          <a:srcRect/>
          <a:stretch/>
        </p:blipFill>
        <p:spPr>
          <a:xfrm>
            <a:off x="1682408" y="1755975"/>
            <a:ext cx="1104900" cy="381000"/>
          </a:xfrm>
          <a:prstGeom prst="rect">
            <a:avLst/>
          </a:prstGeom>
          <a:noFill/>
          <a:ln>
            <a:noFill/>
          </a:ln>
        </p:spPr>
      </p:pic>
      <p:pic>
        <p:nvPicPr>
          <p:cNvPr id="615" name="Google Shape;615;p80" descr="Hospital Infantil Sabará"/>
          <p:cNvPicPr preferRelativeResize="0"/>
          <p:nvPr/>
        </p:nvPicPr>
        <p:blipFill rotWithShape="1">
          <a:blip r:embed="rId8">
            <a:alphaModFix/>
          </a:blip>
          <a:srcRect/>
          <a:stretch/>
        </p:blipFill>
        <p:spPr>
          <a:xfrm>
            <a:off x="1725067" y="1139156"/>
            <a:ext cx="1485900" cy="428625"/>
          </a:xfrm>
          <a:prstGeom prst="rect">
            <a:avLst/>
          </a:prstGeom>
          <a:noFill/>
          <a:ln>
            <a:noFill/>
          </a:ln>
        </p:spPr>
      </p:pic>
      <p:pic>
        <p:nvPicPr>
          <p:cNvPr id="616" name="Google Shape;616;p80"/>
          <p:cNvPicPr preferRelativeResize="0"/>
          <p:nvPr/>
        </p:nvPicPr>
        <p:blipFill rotWithShape="1">
          <a:blip r:embed="rId9">
            <a:alphaModFix/>
          </a:blip>
          <a:srcRect/>
          <a:stretch/>
        </p:blipFill>
        <p:spPr>
          <a:xfrm>
            <a:off x="2900018" y="1689349"/>
            <a:ext cx="2064275" cy="469039"/>
          </a:xfrm>
          <a:prstGeom prst="rect">
            <a:avLst/>
          </a:prstGeom>
          <a:noFill/>
          <a:ln>
            <a:noFill/>
          </a:ln>
        </p:spPr>
      </p:pic>
      <p:pic>
        <p:nvPicPr>
          <p:cNvPr id="617" name="Google Shape;617;p80"/>
          <p:cNvPicPr preferRelativeResize="0"/>
          <p:nvPr/>
        </p:nvPicPr>
        <p:blipFill rotWithShape="1">
          <a:blip r:embed="rId10">
            <a:alphaModFix/>
          </a:blip>
          <a:srcRect/>
          <a:stretch/>
        </p:blipFill>
        <p:spPr>
          <a:xfrm>
            <a:off x="3606266" y="1061069"/>
            <a:ext cx="1993490" cy="524589"/>
          </a:xfrm>
          <a:prstGeom prst="rect">
            <a:avLst/>
          </a:prstGeom>
          <a:noFill/>
          <a:ln>
            <a:noFill/>
          </a:ln>
        </p:spPr>
      </p:pic>
      <p:pic>
        <p:nvPicPr>
          <p:cNvPr id="618" name="Google Shape;618;p80"/>
          <p:cNvPicPr preferRelativeResize="0"/>
          <p:nvPr/>
        </p:nvPicPr>
        <p:blipFill rotWithShape="1">
          <a:blip r:embed="rId11">
            <a:alphaModFix/>
          </a:blip>
          <a:srcRect/>
          <a:stretch/>
        </p:blipFill>
        <p:spPr>
          <a:xfrm>
            <a:off x="4926959" y="1476709"/>
            <a:ext cx="723900" cy="809625"/>
          </a:xfrm>
          <a:prstGeom prst="rect">
            <a:avLst/>
          </a:prstGeom>
          <a:noFill/>
          <a:ln>
            <a:noFill/>
          </a:ln>
        </p:spPr>
      </p:pic>
      <p:pic>
        <p:nvPicPr>
          <p:cNvPr id="619" name="Google Shape;619;p80"/>
          <p:cNvPicPr preferRelativeResize="0"/>
          <p:nvPr/>
        </p:nvPicPr>
        <p:blipFill rotWithShape="1">
          <a:blip r:embed="rId12">
            <a:alphaModFix/>
          </a:blip>
          <a:srcRect/>
          <a:stretch/>
        </p:blipFill>
        <p:spPr>
          <a:xfrm>
            <a:off x="8164127" y="5640609"/>
            <a:ext cx="1564385" cy="375232"/>
          </a:xfrm>
          <a:prstGeom prst="rect">
            <a:avLst/>
          </a:prstGeom>
          <a:noFill/>
          <a:ln>
            <a:noFill/>
          </a:ln>
        </p:spPr>
      </p:pic>
      <p:pic>
        <p:nvPicPr>
          <p:cNvPr id="620" name="Google Shape;620;p80" descr="Fleury Medicina e Saúde realiza impressão 3D de biomodelos para  planejamento cirúrgico - ANPEI"/>
          <p:cNvPicPr preferRelativeResize="0"/>
          <p:nvPr/>
        </p:nvPicPr>
        <p:blipFill rotWithShape="1">
          <a:blip r:embed="rId13">
            <a:alphaModFix/>
          </a:blip>
          <a:srcRect t="28955" b="29252"/>
          <a:stretch/>
        </p:blipFill>
        <p:spPr>
          <a:xfrm>
            <a:off x="9579343" y="5047581"/>
            <a:ext cx="1454232" cy="405160"/>
          </a:xfrm>
          <a:prstGeom prst="rect">
            <a:avLst/>
          </a:prstGeom>
          <a:noFill/>
          <a:ln>
            <a:noFill/>
          </a:ln>
        </p:spPr>
      </p:pic>
      <p:pic>
        <p:nvPicPr>
          <p:cNvPr id="621" name="Google Shape;621;p80" descr="Parceiros - Unibes"/>
          <p:cNvPicPr preferRelativeResize="0"/>
          <p:nvPr/>
        </p:nvPicPr>
        <p:blipFill rotWithShape="1">
          <a:blip r:embed="rId14">
            <a:alphaModFix/>
          </a:blip>
          <a:srcRect/>
          <a:stretch/>
        </p:blipFill>
        <p:spPr>
          <a:xfrm>
            <a:off x="7071693" y="4754676"/>
            <a:ext cx="977566" cy="977566"/>
          </a:xfrm>
          <a:prstGeom prst="rect">
            <a:avLst/>
          </a:prstGeom>
          <a:noFill/>
          <a:ln>
            <a:noFill/>
          </a:ln>
        </p:spPr>
      </p:pic>
      <p:pic>
        <p:nvPicPr>
          <p:cNvPr id="622" name="Google Shape;622;p80"/>
          <p:cNvPicPr preferRelativeResize="0"/>
          <p:nvPr/>
        </p:nvPicPr>
        <p:blipFill rotWithShape="1">
          <a:blip r:embed="rId15">
            <a:alphaModFix/>
          </a:blip>
          <a:srcRect/>
          <a:stretch/>
        </p:blipFill>
        <p:spPr>
          <a:xfrm>
            <a:off x="3485598" y="2322965"/>
            <a:ext cx="1362075" cy="219075"/>
          </a:xfrm>
          <a:prstGeom prst="rect">
            <a:avLst/>
          </a:prstGeom>
          <a:noFill/>
          <a:ln>
            <a:noFill/>
          </a:ln>
        </p:spPr>
      </p:pic>
      <p:sp>
        <p:nvSpPr>
          <p:cNvPr id="623" name="Google Shape;623;p80"/>
          <p:cNvSpPr txBox="1"/>
          <p:nvPr/>
        </p:nvSpPr>
        <p:spPr>
          <a:xfrm>
            <a:off x="6144057" y="390303"/>
            <a:ext cx="3810405" cy="266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Planos Nacionais - PME, PME Mais e Empresarial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1"/>
          <p:cNvSpPr/>
          <p:nvPr/>
        </p:nvSpPr>
        <p:spPr>
          <a:xfrm>
            <a:off x="0" y="0"/>
            <a:ext cx="12192000" cy="1558275"/>
          </a:xfrm>
          <a:prstGeom prst="rect">
            <a:avLst/>
          </a:prstGeom>
          <a:solidFill>
            <a:srgbClr val="00E1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29" name="Google Shape;629;p81"/>
          <p:cNvSpPr txBox="1"/>
          <p:nvPr/>
        </p:nvSpPr>
        <p:spPr>
          <a:xfrm>
            <a:off x="770964" y="516403"/>
            <a:ext cx="5325036"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Reembolso - PME</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Planos Nacionais</a:t>
            </a:r>
            <a:endParaRPr sz="1400" b="0" i="0" u="none" strike="noStrike" cap="none">
              <a:solidFill>
                <a:schemeClr val="lt1"/>
              </a:solidFill>
              <a:latin typeface="Calibri"/>
              <a:ea typeface="Calibri"/>
              <a:cs typeface="Calibri"/>
              <a:sym typeface="Calibri"/>
            </a:endParaRPr>
          </a:p>
        </p:txBody>
      </p:sp>
      <p:grpSp>
        <p:nvGrpSpPr>
          <p:cNvPr id="630" name="Google Shape;630;p81"/>
          <p:cNvGrpSpPr/>
          <p:nvPr/>
        </p:nvGrpSpPr>
        <p:grpSpPr>
          <a:xfrm>
            <a:off x="99109" y="689137"/>
            <a:ext cx="578948" cy="180000"/>
            <a:chOff x="99109" y="689137"/>
            <a:chExt cx="578948" cy="180000"/>
          </a:xfrm>
        </p:grpSpPr>
        <p:pic>
          <p:nvPicPr>
            <p:cNvPr id="631" name="Google Shape;631;p81" descr="Forma, Círculo&#10;&#10;Descrição gerada automaticamente"/>
            <p:cNvPicPr preferRelativeResize="0"/>
            <p:nvPr/>
          </p:nvPicPr>
          <p:blipFill rotWithShape="1">
            <a:blip r:embed="rId3">
              <a:alphaModFix/>
            </a:blip>
            <a:srcRect/>
            <a:stretch/>
          </p:blipFill>
          <p:spPr>
            <a:xfrm>
              <a:off x="99109" y="711854"/>
              <a:ext cx="152823" cy="144000"/>
            </a:xfrm>
            <a:prstGeom prst="rect">
              <a:avLst/>
            </a:prstGeom>
            <a:noFill/>
            <a:ln>
              <a:noFill/>
            </a:ln>
          </p:spPr>
        </p:pic>
        <p:pic>
          <p:nvPicPr>
            <p:cNvPr id="632" name="Google Shape;632;p81" descr="Forma&#10;&#10;Descrição gerada automaticamente"/>
            <p:cNvPicPr preferRelativeResize="0"/>
            <p:nvPr/>
          </p:nvPicPr>
          <p:blipFill rotWithShape="1">
            <a:blip r:embed="rId4">
              <a:alphaModFix/>
            </a:blip>
            <a:srcRect/>
            <a:stretch/>
          </p:blipFill>
          <p:spPr>
            <a:xfrm>
              <a:off x="287696" y="689137"/>
              <a:ext cx="191028" cy="180000"/>
            </a:xfrm>
            <a:prstGeom prst="rect">
              <a:avLst/>
            </a:prstGeom>
            <a:noFill/>
            <a:ln>
              <a:noFill/>
            </a:ln>
          </p:spPr>
        </p:pic>
        <p:pic>
          <p:nvPicPr>
            <p:cNvPr id="633" name="Google Shape;633;p81" descr="Ícone&#10;&#10;Descrição gerada automaticamente"/>
            <p:cNvPicPr preferRelativeResize="0"/>
            <p:nvPr/>
          </p:nvPicPr>
          <p:blipFill rotWithShape="1">
            <a:blip r:embed="rId5">
              <a:alphaModFix/>
            </a:blip>
            <a:srcRect/>
            <a:stretch/>
          </p:blipFill>
          <p:spPr>
            <a:xfrm>
              <a:off x="487029" y="689137"/>
              <a:ext cx="191028" cy="180000"/>
            </a:xfrm>
            <a:prstGeom prst="rect">
              <a:avLst/>
            </a:prstGeom>
            <a:noFill/>
            <a:ln>
              <a:noFill/>
            </a:ln>
          </p:spPr>
        </p:pic>
      </p:grpSp>
      <p:sp>
        <p:nvSpPr>
          <p:cNvPr id="634" name="Google Shape;634;p81"/>
          <p:cNvSpPr/>
          <p:nvPr/>
        </p:nvSpPr>
        <p:spPr>
          <a:xfrm>
            <a:off x="11191792" y="5476454"/>
            <a:ext cx="90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5" name="Google Shape;635;p81"/>
          <p:cNvSpPr/>
          <p:nvPr/>
        </p:nvSpPr>
        <p:spPr>
          <a:xfrm>
            <a:off x="11191792" y="4883843"/>
            <a:ext cx="90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6" name="Google Shape;636;p81"/>
          <p:cNvSpPr/>
          <p:nvPr/>
        </p:nvSpPr>
        <p:spPr>
          <a:xfrm>
            <a:off x="11191792" y="4289583"/>
            <a:ext cx="90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7" name="Google Shape;637;p81"/>
          <p:cNvSpPr/>
          <p:nvPr/>
        </p:nvSpPr>
        <p:spPr>
          <a:xfrm>
            <a:off x="11191792" y="369862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8" name="Google Shape;638;p81"/>
          <p:cNvSpPr/>
          <p:nvPr/>
        </p:nvSpPr>
        <p:spPr>
          <a:xfrm>
            <a:off x="11191792" y="310601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9" name="Google Shape;639;p81"/>
          <p:cNvSpPr/>
          <p:nvPr/>
        </p:nvSpPr>
        <p:spPr>
          <a:xfrm>
            <a:off x="6698155" y="3106013"/>
            <a:ext cx="1462531"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0" name="Google Shape;640;p81"/>
          <p:cNvSpPr/>
          <p:nvPr/>
        </p:nvSpPr>
        <p:spPr>
          <a:xfrm>
            <a:off x="5219787" y="3106013"/>
            <a:ext cx="144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1" name="Google Shape;641;p81"/>
          <p:cNvSpPr/>
          <p:nvPr/>
        </p:nvSpPr>
        <p:spPr>
          <a:xfrm>
            <a:off x="11191792" y="251340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2" name="Google Shape;642;p81"/>
          <p:cNvSpPr/>
          <p:nvPr/>
        </p:nvSpPr>
        <p:spPr>
          <a:xfrm>
            <a:off x="6693205" y="2513403"/>
            <a:ext cx="1472431"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3" name="Google Shape;643;p81"/>
          <p:cNvSpPr/>
          <p:nvPr/>
        </p:nvSpPr>
        <p:spPr>
          <a:xfrm>
            <a:off x="5216487" y="2513403"/>
            <a:ext cx="144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4" name="Google Shape;644;p81"/>
          <p:cNvSpPr/>
          <p:nvPr/>
        </p:nvSpPr>
        <p:spPr>
          <a:xfrm>
            <a:off x="3919769" y="2524732"/>
            <a:ext cx="126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5" name="Google Shape;645;p81"/>
          <p:cNvSpPr/>
          <p:nvPr/>
        </p:nvSpPr>
        <p:spPr>
          <a:xfrm>
            <a:off x="6693205" y="2209754"/>
            <a:ext cx="1472431"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6" name="Google Shape;646;p81"/>
          <p:cNvSpPr/>
          <p:nvPr/>
        </p:nvSpPr>
        <p:spPr>
          <a:xfrm>
            <a:off x="3919775" y="1647716"/>
            <a:ext cx="126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Exato</a:t>
            </a:r>
            <a:endParaRPr sz="1400" b="0" i="0" u="none" strike="noStrike" cap="none">
              <a:solidFill>
                <a:srgbClr val="000000"/>
              </a:solidFill>
              <a:latin typeface="Calibri"/>
              <a:ea typeface="Calibri"/>
              <a:cs typeface="Calibri"/>
              <a:sym typeface="Calibri"/>
            </a:endParaRPr>
          </a:p>
        </p:txBody>
      </p:sp>
      <p:sp>
        <p:nvSpPr>
          <p:cNvPr id="647" name="Google Shape;647;p81"/>
          <p:cNvSpPr/>
          <p:nvPr/>
        </p:nvSpPr>
        <p:spPr>
          <a:xfrm>
            <a:off x="5216475" y="1647859"/>
            <a:ext cx="144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Clássico</a:t>
            </a:r>
            <a:endParaRPr sz="1400" b="0" i="0" u="none" strike="noStrike" cap="none">
              <a:solidFill>
                <a:srgbClr val="000000"/>
              </a:solidFill>
              <a:latin typeface="Calibri"/>
              <a:ea typeface="Calibri"/>
              <a:cs typeface="Calibri"/>
              <a:sym typeface="Calibri"/>
            </a:endParaRPr>
          </a:p>
        </p:txBody>
      </p:sp>
      <p:sp>
        <p:nvSpPr>
          <p:cNvPr id="648" name="Google Shape;648;p81"/>
          <p:cNvSpPr/>
          <p:nvPr/>
        </p:nvSpPr>
        <p:spPr>
          <a:xfrm>
            <a:off x="6693200" y="1647858"/>
            <a:ext cx="14724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dirty="0">
                <a:solidFill>
                  <a:schemeClr val="lt1"/>
                </a:solidFill>
                <a:latin typeface="Calibri"/>
                <a:ea typeface="Calibri"/>
                <a:cs typeface="Calibri"/>
                <a:sym typeface="Calibri"/>
              </a:rPr>
              <a:t>Especial 100</a:t>
            </a:r>
            <a:br>
              <a:rPr lang="pt-BR" sz="1200" b="0" i="0" u="none" strike="noStrike" cap="none" dirty="0">
                <a:solidFill>
                  <a:schemeClr val="lt1"/>
                </a:solidFill>
                <a:latin typeface="Calibri"/>
                <a:ea typeface="Calibri"/>
                <a:cs typeface="Calibri"/>
                <a:sym typeface="Calibri"/>
              </a:rPr>
            </a:br>
            <a:r>
              <a:rPr lang="pt-BR" sz="1200" b="0" i="0" u="none" strike="noStrike" cap="none" dirty="0">
                <a:solidFill>
                  <a:schemeClr val="lt1"/>
                </a:solidFill>
                <a:latin typeface="Calibri"/>
                <a:ea typeface="Calibri"/>
                <a:cs typeface="Calibri"/>
                <a:sym typeface="Calibri"/>
              </a:rPr>
              <a:t>Especial 100 Médicos</a:t>
            </a:r>
            <a:endParaRPr sz="1400" b="0" i="0" u="none" strike="noStrike" cap="none" dirty="0">
              <a:solidFill>
                <a:srgbClr val="000000"/>
              </a:solidFill>
              <a:latin typeface="Calibri"/>
              <a:ea typeface="Calibri"/>
              <a:cs typeface="Calibri"/>
              <a:sym typeface="Calibri"/>
            </a:endParaRPr>
          </a:p>
        </p:txBody>
      </p:sp>
      <p:sp>
        <p:nvSpPr>
          <p:cNvPr id="649" name="Google Shape;649;p81"/>
          <p:cNvSpPr/>
          <p:nvPr/>
        </p:nvSpPr>
        <p:spPr>
          <a:xfrm>
            <a:off x="11191800" y="1647861"/>
            <a:ext cx="90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Prestige</a:t>
            </a:r>
            <a:br>
              <a:rPr lang="pt-BR" sz="1200" b="0" i="0" u="none" strike="noStrike" cap="none">
                <a:solidFill>
                  <a:schemeClr val="lt1"/>
                </a:solidFill>
                <a:latin typeface="Calibri"/>
                <a:ea typeface="Calibri"/>
                <a:cs typeface="Calibri"/>
                <a:sym typeface="Calibri"/>
              </a:rPr>
            </a:br>
            <a:r>
              <a:rPr lang="pt-BR" sz="1200">
                <a:solidFill>
                  <a:schemeClr val="lt1"/>
                </a:solidFill>
                <a:latin typeface="Calibri"/>
                <a:ea typeface="Calibri"/>
                <a:cs typeface="Calibri"/>
                <a:sym typeface="Calibri"/>
              </a:rPr>
              <a:t>P</a:t>
            </a:r>
            <a:r>
              <a:rPr lang="pt-BR" sz="1200" b="0" i="0" u="none" strike="noStrike" cap="none">
                <a:solidFill>
                  <a:schemeClr val="lt1"/>
                </a:solidFill>
                <a:latin typeface="Calibri"/>
                <a:ea typeface="Calibri"/>
                <a:cs typeface="Calibri"/>
                <a:sym typeface="Calibri"/>
              </a:rPr>
              <a:t>restige </a:t>
            </a:r>
            <a:r>
              <a:rPr lang="pt-BR" sz="1200">
                <a:solidFill>
                  <a:schemeClr val="lt1"/>
                </a:solidFill>
                <a:latin typeface="Calibri"/>
                <a:ea typeface="Calibri"/>
                <a:cs typeface="Calibri"/>
                <a:sym typeface="Calibri"/>
              </a:rPr>
              <a:t>Médicos</a:t>
            </a:r>
            <a:endParaRPr sz="1400" b="0" i="0" u="none" strike="noStrike" cap="none">
              <a:solidFill>
                <a:srgbClr val="000000"/>
              </a:solidFill>
              <a:latin typeface="Calibri"/>
              <a:ea typeface="Calibri"/>
              <a:cs typeface="Calibri"/>
              <a:sym typeface="Calibri"/>
            </a:endParaRPr>
          </a:p>
        </p:txBody>
      </p:sp>
      <p:sp>
        <p:nvSpPr>
          <p:cNvPr id="650" name="Google Shape;650;p81"/>
          <p:cNvSpPr/>
          <p:nvPr/>
        </p:nvSpPr>
        <p:spPr>
          <a:xfrm>
            <a:off x="4031367" y="2220114"/>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Enf.</a:t>
            </a:r>
            <a:endParaRPr sz="1400" b="0" i="0" u="none" strike="noStrike" cap="none">
              <a:solidFill>
                <a:srgbClr val="000000"/>
              </a:solidFill>
              <a:latin typeface="Calibri"/>
              <a:ea typeface="Calibri"/>
              <a:cs typeface="Calibri"/>
              <a:sym typeface="Calibri"/>
            </a:endParaRPr>
          </a:p>
        </p:txBody>
      </p:sp>
      <p:sp>
        <p:nvSpPr>
          <p:cNvPr id="651" name="Google Shape;651;p81"/>
          <p:cNvSpPr/>
          <p:nvPr/>
        </p:nvSpPr>
        <p:spPr>
          <a:xfrm>
            <a:off x="4649845" y="2220114"/>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Apt.</a:t>
            </a:r>
            <a:endParaRPr sz="1100" b="1" i="0" u="none" strike="noStrike" cap="none">
              <a:solidFill>
                <a:srgbClr val="E1531F"/>
              </a:solidFill>
              <a:latin typeface="Calibri"/>
              <a:ea typeface="Calibri"/>
              <a:cs typeface="Calibri"/>
              <a:sym typeface="Calibri"/>
            </a:endParaRPr>
          </a:p>
        </p:txBody>
      </p:sp>
      <p:sp>
        <p:nvSpPr>
          <p:cNvPr id="652" name="Google Shape;652;p81"/>
          <p:cNvSpPr/>
          <p:nvPr/>
        </p:nvSpPr>
        <p:spPr>
          <a:xfrm>
            <a:off x="5231151"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Enf.</a:t>
            </a:r>
            <a:endParaRPr sz="1400" b="0" i="0" u="none" strike="noStrike" cap="none">
              <a:solidFill>
                <a:srgbClr val="000000"/>
              </a:solidFill>
              <a:latin typeface="Calibri"/>
              <a:ea typeface="Calibri"/>
              <a:cs typeface="Calibri"/>
              <a:sym typeface="Calibri"/>
            </a:endParaRPr>
          </a:p>
        </p:txBody>
      </p:sp>
      <p:sp>
        <p:nvSpPr>
          <p:cNvPr id="653" name="Google Shape;653;p81"/>
          <p:cNvSpPr/>
          <p:nvPr/>
        </p:nvSpPr>
        <p:spPr>
          <a:xfrm>
            <a:off x="5951151"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Apt.</a:t>
            </a:r>
            <a:endParaRPr sz="1400" b="0" i="0" u="none" strike="noStrike" cap="none">
              <a:solidFill>
                <a:srgbClr val="000000"/>
              </a:solidFill>
              <a:latin typeface="Calibri"/>
              <a:ea typeface="Calibri"/>
              <a:cs typeface="Calibri"/>
              <a:sym typeface="Calibri"/>
            </a:endParaRPr>
          </a:p>
        </p:txBody>
      </p:sp>
      <p:sp>
        <p:nvSpPr>
          <p:cNvPr id="654" name="Google Shape;654;p81"/>
          <p:cNvSpPr/>
          <p:nvPr/>
        </p:nvSpPr>
        <p:spPr>
          <a:xfrm>
            <a:off x="6732949"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RC</a:t>
            </a:r>
            <a:endParaRPr sz="1400" b="0" i="0" u="none" strike="noStrike" cap="none">
              <a:solidFill>
                <a:srgbClr val="000000"/>
              </a:solidFill>
              <a:latin typeface="Calibri"/>
              <a:ea typeface="Calibri"/>
              <a:cs typeface="Calibri"/>
              <a:sym typeface="Calibri"/>
            </a:endParaRPr>
          </a:p>
        </p:txBody>
      </p:sp>
      <p:sp>
        <p:nvSpPr>
          <p:cNvPr id="655" name="Google Shape;655;p81"/>
          <p:cNvSpPr/>
          <p:nvPr/>
        </p:nvSpPr>
        <p:spPr>
          <a:xfrm>
            <a:off x="7452949"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R1</a:t>
            </a:r>
            <a:endParaRPr sz="1400" b="0" i="0" u="none" strike="noStrike" cap="none">
              <a:solidFill>
                <a:srgbClr val="000000"/>
              </a:solidFill>
              <a:latin typeface="Calibri"/>
              <a:ea typeface="Calibri"/>
              <a:cs typeface="Calibri"/>
              <a:sym typeface="Calibri"/>
            </a:endParaRPr>
          </a:p>
        </p:txBody>
      </p:sp>
      <p:sp>
        <p:nvSpPr>
          <p:cNvPr id="656" name="Google Shape;656;p81"/>
          <p:cNvSpPr/>
          <p:nvPr/>
        </p:nvSpPr>
        <p:spPr>
          <a:xfrm>
            <a:off x="4067367"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657" name="Google Shape;657;p81"/>
          <p:cNvSpPr/>
          <p:nvPr/>
        </p:nvSpPr>
        <p:spPr>
          <a:xfrm>
            <a:off x="4685845"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658" name="Google Shape;658;p81"/>
          <p:cNvSpPr/>
          <p:nvPr/>
        </p:nvSpPr>
        <p:spPr>
          <a:xfrm>
            <a:off x="5231151"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59" name="Google Shape;659;p81"/>
          <p:cNvSpPr/>
          <p:nvPr/>
        </p:nvSpPr>
        <p:spPr>
          <a:xfrm>
            <a:off x="5951151"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pt-BR" sz="9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900" b="1" i="0" u="none" strike="noStrike" cap="none">
              <a:solidFill>
                <a:srgbClr val="E1531F"/>
              </a:solidFill>
              <a:latin typeface="Calibri"/>
              <a:ea typeface="Calibri"/>
              <a:cs typeface="Calibri"/>
              <a:sym typeface="Calibri"/>
            </a:endParaRPr>
          </a:p>
        </p:txBody>
      </p:sp>
      <p:sp>
        <p:nvSpPr>
          <p:cNvPr id="660" name="Google Shape;660;p81"/>
          <p:cNvSpPr/>
          <p:nvPr/>
        </p:nvSpPr>
        <p:spPr>
          <a:xfrm>
            <a:off x="6732949"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61" name="Google Shape;661;p81"/>
          <p:cNvSpPr/>
          <p:nvPr/>
        </p:nvSpPr>
        <p:spPr>
          <a:xfrm>
            <a:off x="7452949" y="3720220"/>
            <a:ext cx="756000" cy="5400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62" name="Google Shape;662;p81"/>
          <p:cNvSpPr/>
          <p:nvPr/>
        </p:nvSpPr>
        <p:spPr>
          <a:xfrm>
            <a:off x="11286067"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63" name="Google Shape;663;p81"/>
          <p:cNvSpPr/>
          <p:nvPr/>
        </p:nvSpPr>
        <p:spPr>
          <a:xfrm>
            <a:off x="5231151"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64" name="Google Shape;664;p81"/>
          <p:cNvSpPr/>
          <p:nvPr/>
        </p:nvSpPr>
        <p:spPr>
          <a:xfrm>
            <a:off x="5951151"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65" name="Google Shape;665;p81"/>
          <p:cNvSpPr/>
          <p:nvPr/>
        </p:nvSpPr>
        <p:spPr>
          <a:xfrm>
            <a:off x="6732949"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66" name="Google Shape;666;p81"/>
          <p:cNvSpPr/>
          <p:nvPr/>
        </p:nvSpPr>
        <p:spPr>
          <a:xfrm>
            <a:off x="7452949"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67" name="Google Shape;667;p81"/>
          <p:cNvSpPr/>
          <p:nvPr/>
        </p:nvSpPr>
        <p:spPr>
          <a:xfrm>
            <a:off x="3919769" y="2209754"/>
            <a:ext cx="1260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8" name="Google Shape;668;p81"/>
          <p:cNvSpPr/>
          <p:nvPr/>
        </p:nvSpPr>
        <p:spPr>
          <a:xfrm>
            <a:off x="5216487" y="2209754"/>
            <a:ext cx="1440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9" name="Google Shape;669;p81"/>
          <p:cNvSpPr/>
          <p:nvPr/>
        </p:nvSpPr>
        <p:spPr>
          <a:xfrm>
            <a:off x="6693205" y="3698623"/>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0" name="Google Shape;670;p81"/>
          <p:cNvSpPr/>
          <p:nvPr/>
        </p:nvSpPr>
        <p:spPr>
          <a:xfrm>
            <a:off x="3919769" y="3705420"/>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1" name="Google Shape;671;p81"/>
          <p:cNvSpPr/>
          <p:nvPr/>
        </p:nvSpPr>
        <p:spPr>
          <a:xfrm>
            <a:off x="5216487" y="3698623"/>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2" name="Google Shape;672;p81"/>
          <p:cNvSpPr/>
          <p:nvPr/>
        </p:nvSpPr>
        <p:spPr>
          <a:xfrm>
            <a:off x="6693205" y="4291233"/>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3" name="Google Shape;673;p81"/>
          <p:cNvSpPr/>
          <p:nvPr/>
        </p:nvSpPr>
        <p:spPr>
          <a:xfrm>
            <a:off x="3919769" y="4295764"/>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4" name="Google Shape;674;p81"/>
          <p:cNvSpPr/>
          <p:nvPr/>
        </p:nvSpPr>
        <p:spPr>
          <a:xfrm>
            <a:off x="5216487" y="4291233"/>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5" name="Google Shape;675;p81"/>
          <p:cNvSpPr txBox="1"/>
          <p:nvPr/>
        </p:nvSpPr>
        <p:spPr>
          <a:xfrm>
            <a:off x="36848" y="4414629"/>
            <a:ext cx="2085514"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Terapias </a:t>
            </a:r>
            <a:r>
              <a:rPr lang="pt-BR" sz="1100" b="1" i="0" u="none" strike="noStrike" cap="none">
                <a:solidFill>
                  <a:srgbClr val="7F7F7F"/>
                </a:solidFill>
                <a:latin typeface="Calibri"/>
                <a:ea typeface="Calibri"/>
                <a:cs typeface="Calibri"/>
                <a:sym typeface="Calibri"/>
              </a:rPr>
              <a:t>(Ambulatoriais)</a:t>
            </a:r>
            <a:endParaRPr sz="1400" b="0" i="0" u="none" strike="noStrike" cap="none">
              <a:solidFill>
                <a:srgbClr val="000000"/>
              </a:solidFill>
              <a:latin typeface="Calibri"/>
              <a:ea typeface="Calibri"/>
              <a:cs typeface="Calibri"/>
              <a:sym typeface="Calibri"/>
            </a:endParaRPr>
          </a:p>
        </p:txBody>
      </p:sp>
      <p:pic>
        <p:nvPicPr>
          <p:cNvPr id="676" name="Google Shape;676;p81"/>
          <p:cNvPicPr preferRelativeResize="0"/>
          <p:nvPr/>
        </p:nvPicPr>
        <p:blipFill rotWithShape="1">
          <a:blip r:embed="rId6">
            <a:alphaModFix/>
          </a:blip>
          <a:srcRect/>
          <a:stretch/>
        </p:blipFill>
        <p:spPr>
          <a:xfrm>
            <a:off x="1821194" y="3819207"/>
            <a:ext cx="653400" cy="540000"/>
          </a:xfrm>
          <a:prstGeom prst="rect">
            <a:avLst/>
          </a:prstGeom>
          <a:noFill/>
          <a:ln>
            <a:noFill/>
          </a:ln>
        </p:spPr>
      </p:pic>
      <p:pic>
        <p:nvPicPr>
          <p:cNvPr id="677" name="Google Shape;677;p81"/>
          <p:cNvPicPr preferRelativeResize="0"/>
          <p:nvPr/>
        </p:nvPicPr>
        <p:blipFill rotWithShape="1">
          <a:blip r:embed="rId6">
            <a:alphaModFix/>
          </a:blip>
          <a:srcRect/>
          <a:stretch/>
        </p:blipFill>
        <p:spPr>
          <a:xfrm>
            <a:off x="1821194" y="4407970"/>
            <a:ext cx="653400" cy="540000"/>
          </a:xfrm>
          <a:prstGeom prst="rect">
            <a:avLst/>
          </a:prstGeom>
          <a:noFill/>
          <a:ln>
            <a:noFill/>
          </a:ln>
        </p:spPr>
      </p:pic>
      <p:sp>
        <p:nvSpPr>
          <p:cNvPr id="678" name="Google Shape;678;p81"/>
          <p:cNvSpPr txBox="1"/>
          <p:nvPr/>
        </p:nvSpPr>
        <p:spPr>
          <a:xfrm>
            <a:off x="36848" y="3744364"/>
            <a:ext cx="2085514"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Reembolso em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honorário médicos </a:t>
            </a:r>
            <a:r>
              <a:rPr lang="pt-BR" sz="1100" b="1" i="0" u="none" strike="noStrike" cap="none">
                <a:solidFill>
                  <a:srgbClr val="7F7F7F"/>
                </a:solidFill>
                <a:latin typeface="Calibri"/>
                <a:ea typeface="Calibri"/>
                <a:cs typeface="Calibri"/>
                <a:sym typeface="Calibri"/>
              </a:rPr>
              <a:t>(Internado)</a:t>
            </a:r>
            <a:endParaRPr sz="1400" b="0" i="0" u="none" strike="noStrike" cap="none">
              <a:solidFill>
                <a:srgbClr val="000000"/>
              </a:solidFill>
              <a:latin typeface="Calibri"/>
              <a:ea typeface="Calibri"/>
              <a:cs typeface="Calibri"/>
              <a:sym typeface="Calibri"/>
            </a:endParaRPr>
          </a:p>
        </p:txBody>
      </p:sp>
      <p:sp>
        <p:nvSpPr>
          <p:cNvPr id="679" name="Google Shape;679;p81"/>
          <p:cNvSpPr/>
          <p:nvPr/>
        </p:nvSpPr>
        <p:spPr>
          <a:xfrm>
            <a:off x="99784" y="3700819"/>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80" name="Google Shape;680;p81"/>
          <p:cNvSpPr/>
          <p:nvPr/>
        </p:nvSpPr>
        <p:spPr>
          <a:xfrm>
            <a:off x="103322" y="4289583"/>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81" name="Google Shape;681;p81"/>
          <p:cNvSpPr/>
          <p:nvPr/>
        </p:nvSpPr>
        <p:spPr>
          <a:xfrm>
            <a:off x="4067367"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682" name="Google Shape;682;p81"/>
          <p:cNvSpPr/>
          <p:nvPr/>
        </p:nvSpPr>
        <p:spPr>
          <a:xfrm>
            <a:off x="4685845"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683" name="Google Shape;683;p81"/>
          <p:cNvSpPr/>
          <p:nvPr/>
        </p:nvSpPr>
        <p:spPr>
          <a:xfrm>
            <a:off x="4067367"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84" name="Google Shape;684;p81"/>
          <p:cNvSpPr/>
          <p:nvPr/>
        </p:nvSpPr>
        <p:spPr>
          <a:xfrm>
            <a:off x="4685845"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685" name="Google Shape;685;p81"/>
          <p:cNvSpPr/>
          <p:nvPr/>
        </p:nvSpPr>
        <p:spPr>
          <a:xfrm>
            <a:off x="5184125" y="2530434"/>
            <a:ext cx="810632"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86" name="Google Shape;686;p81"/>
          <p:cNvSpPr/>
          <p:nvPr/>
        </p:nvSpPr>
        <p:spPr>
          <a:xfrm>
            <a:off x="5949441" y="253043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pt-BR" sz="9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900" b="1" i="0" u="none" strike="noStrike" cap="none">
              <a:solidFill>
                <a:srgbClr val="E1531F"/>
              </a:solidFill>
              <a:latin typeface="Calibri"/>
              <a:ea typeface="Calibri"/>
              <a:cs typeface="Calibri"/>
              <a:sym typeface="Calibri"/>
            </a:endParaRPr>
          </a:p>
        </p:txBody>
      </p:sp>
      <p:sp>
        <p:nvSpPr>
          <p:cNvPr id="687" name="Google Shape;687;p81"/>
          <p:cNvSpPr/>
          <p:nvPr/>
        </p:nvSpPr>
        <p:spPr>
          <a:xfrm>
            <a:off x="6731239" y="253043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88" name="Google Shape;688;p81"/>
          <p:cNvSpPr/>
          <p:nvPr/>
        </p:nvSpPr>
        <p:spPr>
          <a:xfrm>
            <a:off x="7451239" y="253043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89" name="Google Shape;689;p81"/>
          <p:cNvSpPr/>
          <p:nvPr/>
        </p:nvSpPr>
        <p:spPr>
          <a:xfrm>
            <a:off x="11286067" y="253043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90" name="Google Shape;690;p81"/>
          <p:cNvSpPr/>
          <p:nvPr/>
        </p:nvSpPr>
        <p:spPr>
          <a:xfrm>
            <a:off x="88549" y="2513403"/>
            <a:ext cx="24696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91" name="Google Shape;691;p81"/>
          <p:cNvSpPr txBox="1"/>
          <p:nvPr/>
        </p:nvSpPr>
        <p:spPr>
          <a:xfrm>
            <a:off x="-39350" y="2576000"/>
            <a:ext cx="2331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000" b="0" i="0" u="none" strike="noStrike" cap="none">
                <a:solidFill>
                  <a:srgbClr val="7F7F7F"/>
                </a:solidFill>
                <a:latin typeface="Calibri"/>
                <a:ea typeface="Calibri"/>
                <a:cs typeface="Calibri"/>
                <a:sym typeface="Calibri"/>
              </a:rPr>
              <a:t>Reembolso em consultas médicas de urgência e </a:t>
            </a:r>
            <a:r>
              <a:rPr lang="pt-BR" sz="1000">
                <a:solidFill>
                  <a:srgbClr val="7F7F7F"/>
                </a:solidFill>
                <a:latin typeface="Calibri"/>
                <a:ea typeface="Calibri"/>
                <a:cs typeface="Calibri"/>
                <a:sym typeface="Calibri"/>
              </a:rPr>
              <a:t>emergência</a:t>
            </a:r>
            <a:r>
              <a:rPr lang="pt-BR" sz="1000" b="0" i="0" u="none" strike="noStrike" cap="none">
                <a:solidFill>
                  <a:srgbClr val="7F7F7F"/>
                </a:solidFill>
                <a:latin typeface="Calibri"/>
                <a:ea typeface="Calibri"/>
                <a:cs typeface="Calibri"/>
                <a:sym typeface="Calibri"/>
              </a:rPr>
              <a:t> em P.S</a:t>
            </a:r>
            <a:endParaRPr sz="1300" b="0" i="0" u="none" strike="noStrike" cap="none">
              <a:solidFill>
                <a:srgbClr val="000000"/>
              </a:solidFill>
              <a:latin typeface="Calibri"/>
              <a:ea typeface="Calibri"/>
              <a:cs typeface="Calibri"/>
              <a:sym typeface="Calibri"/>
            </a:endParaRPr>
          </a:p>
        </p:txBody>
      </p:sp>
      <p:pic>
        <p:nvPicPr>
          <p:cNvPr id="692" name="Google Shape;692;p81"/>
          <p:cNvPicPr preferRelativeResize="0"/>
          <p:nvPr/>
        </p:nvPicPr>
        <p:blipFill rotWithShape="1">
          <a:blip r:embed="rId6">
            <a:alphaModFix/>
          </a:blip>
          <a:srcRect/>
          <a:stretch/>
        </p:blipFill>
        <p:spPr>
          <a:xfrm>
            <a:off x="1819484" y="2652345"/>
            <a:ext cx="653400" cy="540000"/>
          </a:xfrm>
          <a:prstGeom prst="rect">
            <a:avLst/>
          </a:prstGeom>
          <a:noFill/>
          <a:ln>
            <a:noFill/>
          </a:ln>
        </p:spPr>
      </p:pic>
      <p:sp>
        <p:nvSpPr>
          <p:cNvPr id="693" name="Google Shape;693;p81"/>
          <p:cNvSpPr/>
          <p:nvPr/>
        </p:nvSpPr>
        <p:spPr>
          <a:xfrm>
            <a:off x="5229441"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94" name="Google Shape;694;p81"/>
          <p:cNvSpPr/>
          <p:nvPr/>
        </p:nvSpPr>
        <p:spPr>
          <a:xfrm>
            <a:off x="5949441"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95" name="Google Shape;695;p81"/>
          <p:cNvSpPr/>
          <p:nvPr/>
        </p:nvSpPr>
        <p:spPr>
          <a:xfrm>
            <a:off x="6731239"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696" name="Google Shape;696;p81"/>
          <p:cNvSpPr/>
          <p:nvPr/>
        </p:nvSpPr>
        <p:spPr>
          <a:xfrm>
            <a:off x="7451239"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697" name="Google Shape;697;p81"/>
          <p:cNvSpPr/>
          <p:nvPr/>
        </p:nvSpPr>
        <p:spPr>
          <a:xfrm>
            <a:off x="6693205" y="4883843"/>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98" name="Google Shape;698;p81"/>
          <p:cNvSpPr/>
          <p:nvPr/>
        </p:nvSpPr>
        <p:spPr>
          <a:xfrm>
            <a:off x="3919769" y="4886108"/>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99" name="Google Shape;699;p81"/>
          <p:cNvSpPr/>
          <p:nvPr/>
        </p:nvSpPr>
        <p:spPr>
          <a:xfrm>
            <a:off x="5216487" y="4883843"/>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00" name="Google Shape;700;p81"/>
          <p:cNvSpPr txBox="1"/>
          <p:nvPr/>
        </p:nvSpPr>
        <p:spPr>
          <a:xfrm>
            <a:off x="55898" y="5008821"/>
            <a:ext cx="2087224"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Exames e demais procedimentos </a:t>
            </a:r>
            <a:endParaRPr sz="1400" b="0" i="0" u="none" strike="noStrike" cap="none">
              <a:solidFill>
                <a:srgbClr val="000000"/>
              </a:solidFill>
              <a:latin typeface="Calibri"/>
              <a:ea typeface="Calibri"/>
              <a:cs typeface="Calibri"/>
              <a:sym typeface="Calibri"/>
            </a:endParaRPr>
          </a:p>
        </p:txBody>
      </p:sp>
      <p:pic>
        <p:nvPicPr>
          <p:cNvPr id="701" name="Google Shape;701;p81"/>
          <p:cNvPicPr preferRelativeResize="0"/>
          <p:nvPr/>
        </p:nvPicPr>
        <p:blipFill rotWithShape="1">
          <a:blip r:embed="rId6">
            <a:alphaModFix/>
          </a:blip>
          <a:srcRect/>
          <a:stretch/>
        </p:blipFill>
        <p:spPr>
          <a:xfrm>
            <a:off x="1819484" y="5002162"/>
            <a:ext cx="653400" cy="540000"/>
          </a:xfrm>
          <a:prstGeom prst="rect">
            <a:avLst/>
          </a:prstGeom>
          <a:noFill/>
          <a:ln>
            <a:noFill/>
          </a:ln>
        </p:spPr>
      </p:pic>
      <p:sp>
        <p:nvSpPr>
          <p:cNvPr id="702" name="Google Shape;702;p81"/>
          <p:cNvSpPr/>
          <p:nvPr/>
        </p:nvSpPr>
        <p:spPr>
          <a:xfrm>
            <a:off x="101612" y="4883775"/>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703" name="Google Shape;703;p81"/>
          <p:cNvSpPr/>
          <p:nvPr/>
        </p:nvSpPr>
        <p:spPr>
          <a:xfrm>
            <a:off x="4067367"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04" name="Google Shape;704;p81"/>
          <p:cNvSpPr/>
          <p:nvPr/>
        </p:nvSpPr>
        <p:spPr>
          <a:xfrm>
            <a:off x="4685845"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05" name="Google Shape;705;p81"/>
          <p:cNvSpPr/>
          <p:nvPr/>
        </p:nvSpPr>
        <p:spPr>
          <a:xfrm>
            <a:off x="4067367"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06" name="Google Shape;706;p81"/>
          <p:cNvSpPr/>
          <p:nvPr/>
        </p:nvSpPr>
        <p:spPr>
          <a:xfrm>
            <a:off x="4685845"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07" name="Google Shape;707;p81"/>
          <p:cNvSpPr/>
          <p:nvPr/>
        </p:nvSpPr>
        <p:spPr>
          <a:xfrm>
            <a:off x="5219916" y="312335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708" name="Google Shape;708;p81"/>
          <p:cNvSpPr/>
          <p:nvPr/>
        </p:nvSpPr>
        <p:spPr>
          <a:xfrm>
            <a:off x="5939916" y="312335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pt-BR" sz="9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900" b="1" i="0" u="none" strike="noStrike" cap="none">
              <a:solidFill>
                <a:srgbClr val="E1531F"/>
              </a:solidFill>
              <a:latin typeface="Calibri"/>
              <a:ea typeface="Calibri"/>
              <a:cs typeface="Calibri"/>
              <a:sym typeface="Calibri"/>
            </a:endParaRPr>
          </a:p>
        </p:txBody>
      </p:sp>
      <p:sp>
        <p:nvSpPr>
          <p:cNvPr id="709" name="Google Shape;709;p81"/>
          <p:cNvSpPr/>
          <p:nvPr/>
        </p:nvSpPr>
        <p:spPr>
          <a:xfrm>
            <a:off x="6721714" y="312335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710" name="Google Shape;710;p81"/>
          <p:cNvSpPr/>
          <p:nvPr/>
        </p:nvSpPr>
        <p:spPr>
          <a:xfrm>
            <a:off x="7441714" y="312335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11" name="Google Shape;711;p81"/>
          <p:cNvSpPr/>
          <p:nvPr/>
        </p:nvSpPr>
        <p:spPr>
          <a:xfrm>
            <a:off x="11286067" y="312335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12" name="Google Shape;712;p81"/>
          <p:cNvSpPr/>
          <p:nvPr/>
        </p:nvSpPr>
        <p:spPr>
          <a:xfrm>
            <a:off x="3921419" y="3115076"/>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3" name="Google Shape;713;p81"/>
          <p:cNvSpPr txBox="1"/>
          <p:nvPr/>
        </p:nvSpPr>
        <p:spPr>
          <a:xfrm>
            <a:off x="36848" y="3166548"/>
            <a:ext cx="2172951"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Reembolso em consultas médica eletiva</a:t>
            </a:r>
            <a:endParaRPr sz="1400" b="0" i="0" u="none" strike="noStrike" cap="none">
              <a:solidFill>
                <a:srgbClr val="000000"/>
              </a:solidFill>
              <a:latin typeface="Calibri"/>
              <a:ea typeface="Calibri"/>
              <a:cs typeface="Calibri"/>
              <a:sym typeface="Calibri"/>
            </a:endParaRPr>
          </a:p>
        </p:txBody>
      </p:sp>
      <p:sp>
        <p:nvSpPr>
          <p:cNvPr id="714" name="Google Shape;714;p81"/>
          <p:cNvSpPr/>
          <p:nvPr/>
        </p:nvSpPr>
        <p:spPr>
          <a:xfrm>
            <a:off x="88549" y="3103953"/>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pic>
        <p:nvPicPr>
          <p:cNvPr id="715" name="Google Shape;715;p81"/>
          <p:cNvPicPr preferRelativeResize="0"/>
          <p:nvPr/>
        </p:nvPicPr>
        <p:blipFill rotWithShape="1">
          <a:blip r:embed="rId6">
            <a:alphaModFix/>
          </a:blip>
          <a:srcRect/>
          <a:stretch/>
        </p:blipFill>
        <p:spPr>
          <a:xfrm>
            <a:off x="1821194" y="3228657"/>
            <a:ext cx="653400" cy="540000"/>
          </a:xfrm>
          <a:prstGeom prst="rect">
            <a:avLst/>
          </a:prstGeom>
          <a:noFill/>
          <a:ln>
            <a:noFill/>
          </a:ln>
        </p:spPr>
      </p:pic>
      <p:sp>
        <p:nvSpPr>
          <p:cNvPr id="716" name="Google Shape;716;p81"/>
          <p:cNvSpPr/>
          <p:nvPr/>
        </p:nvSpPr>
        <p:spPr>
          <a:xfrm>
            <a:off x="5235078" y="5494488"/>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717" name="Google Shape;717;p81"/>
          <p:cNvSpPr/>
          <p:nvPr/>
        </p:nvSpPr>
        <p:spPr>
          <a:xfrm>
            <a:off x="5955078" y="5494488"/>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718" name="Google Shape;718;p81"/>
          <p:cNvSpPr/>
          <p:nvPr/>
        </p:nvSpPr>
        <p:spPr>
          <a:xfrm>
            <a:off x="6736876" y="5494488"/>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719" name="Google Shape;719;p81"/>
          <p:cNvSpPr/>
          <p:nvPr/>
        </p:nvSpPr>
        <p:spPr>
          <a:xfrm>
            <a:off x="7456876" y="5494488"/>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20" name="Google Shape;720;p81"/>
          <p:cNvSpPr/>
          <p:nvPr/>
        </p:nvSpPr>
        <p:spPr>
          <a:xfrm>
            <a:off x="6693205" y="5476454"/>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1" name="Google Shape;721;p81"/>
          <p:cNvSpPr/>
          <p:nvPr/>
        </p:nvSpPr>
        <p:spPr>
          <a:xfrm>
            <a:off x="9283072" y="4291233"/>
            <a:ext cx="1872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2" name="Google Shape;722;p81"/>
          <p:cNvSpPr/>
          <p:nvPr/>
        </p:nvSpPr>
        <p:spPr>
          <a:xfrm>
            <a:off x="9283072" y="369862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3" name="Google Shape;723;p81"/>
          <p:cNvSpPr/>
          <p:nvPr/>
        </p:nvSpPr>
        <p:spPr>
          <a:xfrm>
            <a:off x="9281422" y="310601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4" name="Google Shape;724;p81"/>
          <p:cNvSpPr/>
          <p:nvPr/>
        </p:nvSpPr>
        <p:spPr>
          <a:xfrm>
            <a:off x="9283072" y="251340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5" name="Google Shape;725;p81"/>
          <p:cNvSpPr/>
          <p:nvPr/>
        </p:nvSpPr>
        <p:spPr>
          <a:xfrm>
            <a:off x="9283072" y="2209754"/>
            <a:ext cx="1872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6" name="Google Shape;726;p81"/>
          <p:cNvSpPr/>
          <p:nvPr/>
        </p:nvSpPr>
        <p:spPr>
          <a:xfrm>
            <a:off x="9283075" y="1647860"/>
            <a:ext cx="1872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Executivo</a:t>
            </a:r>
            <a:br>
              <a:rPr lang="pt-BR" sz="1200">
                <a:solidFill>
                  <a:schemeClr val="lt1"/>
                </a:solidFill>
                <a:latin typeface="Calibri"/>
                <a:ea typeface="Calibri"/>
                <a:cs typeface="Calibri"/>
                <a:sym typeface="Calibri"/>
              </a:rPr>
            </a:br>
            <a:r>
              <a:rPr lang="pt-BR" sz="1200">
                <a:solidFill>
                  <a:schemeClr val="lt1"/>
                </a:solidFill>
                <a:latin typeface="Calibri"/>
                <a:ea typeface="Calibri"/>
                <a:cs typeface="Calibri"/>
                <a:sym typeface="Calibri"/>
              </a:rPr>
              <a:t>Executivo Médicos</a:t>
            </a:r>
            <a:endParaRPr sz="1400" b="0" i="0" u="none" strike="noStrike" cap="none">
              <a:solidFill>
                <a:srgbClr val="000000"/>
              </a:solidFill>
              <a:latin typeface="Calibri"/>
              <a:ea typeface="Calibri"/>
              <a:cs typeface="Calibri"/>
              <a:sym typeface="Calibri"/>
            </a:endParaRPr>
          </a:p>
        </p:txBody>
      </p:sp>
      <p:sp>
        <p:nvSpPr>
          <p:cNvPr id="727" name="Google Shape;727;p81"/>
          <p:cNvSpPr/>
          <p:nvPr/>
        </p:nvSpPr>
        <p:spPr>
          <a:xfrm>
            <a:off x="9284391" y="221058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R1</a:t>
            </a:r>
            <a:endParaRPr sz="1400" b="0" i="0" u="none" strike="noStrike" cap="none">
              <a:solidFill>
                <a:srgbClr val="000000"/>
              </a:solidFill>
              <a:latin typeface="Calibri"/>
              <a:ea typeface="Calibri"/>
              <a:cs typeface="Calibri"/>
              <a:sym typeface="Calibri"/>
            </a:endParaRPr>
          </a:p>
        </p:txBody>
      </p:sp>
      <p:sp>
        <p:nvSpPr>
          <p:cNvPr id="728" name="Google Shape;728;p81"/>
          <p:cNvSpPr/>
          <p:nvPr/>
        </p:nvSpPr>
        <p:spPr>
          <a:xfrm>
            <a:off x="9980579" y="221058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R2</a:t>
            </a:r>
            <a:endParaRPr sz="1400" b="0" i="0" u="none" strike="noStrike" cap="none">
              <a:solidFill>
                <a:srgbClr val="000000"/>
              </a:solidFill>
              <a:latin typeface="Calibri"/>
              <a:ea typeface="Calibri"/>
              <a:cs typeface="Calibri"/>
              <a:sym typeface="Calibri"/>
            </a:endParaRPr>
          </a:p>
        </p:txBody>
      </p:sp>
      <p:sp>
        <p:nvSpPr>
          <p:cNvPr id="729" name="Google Shape;729;p81"/>
          <p:cNvSpPr/>
          <p:nvPr/>
        </p:nvSpPr>
        <p:spPr>
          <a:xfrm>
            <a:off x="10676766" y="221058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R3</a:t>
            </a:r>
            <a:endParaRPr sz="1400" b="0" i="0" u="none" strike="noStrike" cap="none">
              <a:solidFill>
                <a:srgbClr val="000000"/>
              </a:solidFill>
              <a:latin typeface="Calibri"/>
              <a:ea typeface="Calibri"/>
              <a:cs typeface="Calibri"/>
              <a:sym typeface="Calibri"/>
            </a:endParaRPr>
          </a:p>
        </p:txBody>
      </p:sp>
      <p:sp>
        <p:nvSpPr>
          <p:cNvPr id="730" name="Google Shape;730;p81"/>
          <p:cNvSpPr/>
          <p:nvPr/>
        </p:nvSpPr>
        <p:spPr>
          <a:xfrm>
            <a:off x="9332016"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1" name="Google Shape;731;p81"/>
          <p:cNvSpPr/>
          <p:nvPr/>
        </p:nvSpPr>
        <p:spPr>
          <a:xfrm>
            <a:off x="9994866"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2" name="Google Shape;732;p81"/>
          <p:cNvSpPr/>
          <p:nvPr/>
        </p:nvSpPr>
        <p:spPr>
          <a:xfrm>
            <a:off x="10714866"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3" name="Google Shape;733;p81"/>
          <p:cNvSpPr/>
          <p:nvPr/>
        </p:nvSpPr>
        <p:spPr>
          <a:xfrm>
            <a:off x="9330306"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4" name="Google Shape;734;p81"/>
          <p:cNvSpPr/>
          <p:nvPr/>
        </p:nvSpPr>
        <p:spPr>
          <a:xfrm>
            <a:off x="9993156"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5" name="Google Shape;735;p81"/>
          <p:cNvSpPr/>
          <p:nvPr/>
        </p:nvSpPr>
        <p:spPr>
          <a:xfrm>
            <a:off x="10713156"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6" name="Google Shape;736;p81"/>
          <p:cNvSpPr/>
          <p:nvPr/>
        </p:nvSpPr>
        <p:spPr>
          <a:xfrm>
            <a:off x="9330306"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37" name="Google Shape;737;p81"/>
          <p:cNvSpPr/>
          <p:nvPr/>
        </p:nvSpPr>
        <p:spPr>
          <a:xfrm>
            <a:off x="9993156"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8" name="Google Shape;738;p81"/>
          <p:cNvSpPr/>
          <p:nvPr/>
        </p:nvSpPr>
        <p:spPr>
          <a:xfrm>
            <a:off x="10713156"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39" name="Google Shape;739;p81"/>
          <p:cNvSpPr/>
          <p:nvPr/>
        </p:nvSpPr>
        <p:spPr>
          <a:xfrm>
            <a:off x="9283072" y="4883843"/>
            <a:ext cx="1872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40" name="Google Shape;740;p81"/>
          <p:cNvSpPr/>
          <p:nvPr/>
        </p:nvSpPr>
        <p:spPr>
          <a:xfrm>
            <a:off x="9310507"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41" name="Google Shape;741;p81"/>
          <p:cNvSpPr/>
          <p:nvPr/>
        </p:nvSpPr>
        <p:spPr>
          <a:xfrm>
            <a:off x="9973357"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42" name="Google Shape;742;p81"/>
          <p:cNvSpPr/>
          <p:nvPr/>
        </p:nvSpPr>
        <p:spPr>
          <a:xfrm>
            <a:off x="10693357"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43" name="Google Shape;743;p81"/>
          <p:cNvSpPr/>
          <p:nvPr/>
        </p:nvSpPr>
        <p:spPr>
          <a:xfrm>
            <a:off x="9335943"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44" name="Google Shape;744;p81"/>
          <p:cNvSpPr/>
          <p:nvPr/>
        </p:nvSpPr>
        <p:spPr>
          <a:xfrm>
            <a:off x="9998793"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45" name="Google Shape;745;p81"/>
          <p:cNvSpPr/>
          <p:nvPr/>
        </p:nvSpPr>
        <p:spPr>
          <a:xfrm>
            <a:off x="10718793"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46" name="Google Shape;746;p81"/>
          <p:cNvSpPr/>
          <p:nvPr/>
        </p:nvSpPr>
        <p:spPr>
          <a:xfrm>
            <a:off x="9283072" y="5476454"/>
            <a:ext cx="1872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47" name="Google Shape;747;p81"/>
          <p:cNvSpPr/>
          <p:nvPr/>
        </p:nvSpPr>
        <p:spPr>
          <a:xfrm>
            <a:off x="3919769" y="5476454"/>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48" name="Google Shape;748;p81"/>
          <p:cNvSpPr/>
          <p:nvPr/>
        </p:nvSpPr>
        <p:spPr>
          <a:xfrm>
            <a:off x="5216487" y="5476454"/>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49" name="Google Shape;749;p81"/>
          <p:cNvSpPr txBox="1"/>
          <p:nvPr/>
        </p:nvSpPr>
        <p:spPr>
          <a:xfrm>
            <a:off x="61535" y="5601500"/>
            <a:ext cx="2087224"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Diárias</a:t>
            </a:r>
            <a:endParaRPr sz="1400" b="0" i="0" u="none" strike="noStrike" cap="none">
              <a:solidFill>
                <a:srgbClr val="000000"/>
              </a:solidFill>
              <a:latin typeface="Calibri"/>
              <a:ea typeface="Calibri"/>
              <a:cs typeface="Calibri"/>
              <a:sym typeface="Calibri"/>
            </a:endParaRPr>
          </a:p>
        </p:txBody>
      </p:sp>
      <p:pic>
        <p:nvPicPr>
          <p:cNvPr id="750" name="Google Shape;750;p81"/>
          <p:cNvPicPr preferRelativeResize="0"/>
          <p:nvPr/>
        </p:nvPicPr>
        <p:blipFill rotWithShape="1">
          <a:blip r:embed="rId6">
            <a:alphaModFix/>
          </a:blip>
          <a:srcRect/>
          <a:stretch/>
        </p:blipFill>
        <p:spPr>
          <a:xfrm>
            <a:off x="1825121" y="5594841"/>
            <a:ext cx="653400" cy="540000"/>
          </a:xfrm>
          <a:prstGeom prst="rect">
            <a:avLst/>
          </a:prstGeom>
          <a:noFill/>
          <a:ln>
            <a:noFill/>
          </a:ln>
        </p:spPr>
      </p:pic>
      <p:sp>
        <p:nvSpPr>
          <p:cNvPr id="751" name="Google Shape;751;p81"/>
          <p:cNvSpPr/>
          <p:nvPr/>
        </p:nvSpPr>
        <p:spPr>
          <a:xfrm>
            <a:off x="107249" y="5476454"/>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752" name="Google Shape;752;p81"/>
          <p:cNvSpPr/>
          <p:nvPr/>
        </p:nvSpPr>
        <p:spPr>
          <a:xfrm>
            <a:off x="4067367"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53" name="Google Shape;753;p81"/>
          <p:cNvSpPr/>
          <p:nvPr/>
        </p:nvSpPr>
        <p:spPr>
          <a:xfrm>
            <a:off x="4685845"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54" name="Google Shape;754;p81"/>
          <p:cNvSpPr/>
          <p:nvPr/>
        </p:nvSpPr>
        <p:spPr>
          <a:xfrm>
            <a:off x="8202354" y="5476454"/>
            <a:ext cx="1044000" cy="540000"/>
          </a:xfrm>
          <a:prstGeom prst="roundRect">
            <a:avLst>
              <a:gd name="adj" fmla="val 16667"/>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55" name="Google Shape;755;p81"/>
          <p:cNvSpPr/>
          <p:nvPr/>
        </p:nvSpPr>
        <p:spPr>
          <a:xfrm>
            <a:off x="8202354" y="4883843"/>
            <a:ext cx="1044000" cy="540000"/>
          </a:xfrm>
          <a:prstGeom prst="roundRect">
            <a:avLst>
              <a:gd name="adj" fmla="val 16667"/>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56" name="Google Shape;756;p81"/>
          <p:cNvSpPr/>
          <p:nvPr/>
        </p:nvSpPr>
        <p:spPr>
          <a:xfrm>
            <a:off x="8202354" y="4291233"/>
            <a:ext cx="1044000" cy="540000"/>
          </a:xfrm>
          <a:prstGeom prst="roundRect">
            <a:avLst>
              <a:gd name="adj" fmla="val 16667"/>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57" name="Google Shape;757;p81"/>
          <p:cNvSpPr/>
          <p:nvPr/>
        </p:nvSpPr>
        <p:spPr>
          <a:xfrm>
            <a:off x="8202354" y="369862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58" name="Google Shape;758;p81"/>
          <p:cNvSpPr/>
          <p:nvPr/>
        </p:nvSpPr>
        <p:spPr>
          <a:xfrm>
            <a:off x="8199054" y="310601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59" name="Google Shape;759;p81"/>
          <p:cNvSpPr/>
          <p:nvPr/>
        </p:nvSpPr>
        <p:spPr>
          <a:xfrm>
            <a:off x="8202354" y="251340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0" name="Google Shape;760;p81"/>
          <p:cNvSpPr/>
          <p:nvPr/>
        </p:nvSpPr>
        <p:spPr>
          <a:xfrm>
            <a:off x="8202350" y="1647861"/>
            <a:ext cx="1044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100" b="0" i="0" u="none" strike="noStrike" cap="none" dirty="0">
                <a:solidFill>
                  <a:schemeClr val="lt1"/>
                </a:solidFill>
                <a:latin typeface="Calibri"/>
                <a:ea typeface="Calibri"/>
                <a:cs typeface="Calibri"/>
                <a:sym typeface="Calibri"/>
              </a:rPr>
              <a:t>Especial Mais</a:t>
            </a:r>
            <a:br>
              <a:rPr lang="pt-BR" sz="1100" b="0" i="0" u="none" strike="noStrike" cap="none" dirty="0">
                <a:solidFill>
                  <a:schemeClr val="lt1"/>
                </a:solidFill>
                <a:latin typeface="Calibri"/>
                <a:ea typeface="Calibri"/>
                <a:cs typeface="Calibri"/>
                <a:sym typeface="Calibri"/>
              </a:rPr>
            </a:br>
            <a:r>
              <a:rPr lang="pt-BR" sz="1100" b="0" i="0" u="none" strike="noStrike" cap="none" dirty="0">
                <a:solidFill>
                  <a:schemeClr val="lt1"/>
                </a:solidFill>
                <a:latin typeface="Calibri"/>
                <a:ea typeface="Calibri"/>
                <a:cs typeface="Calibri"/>
                <a:sym typeface="Calibri"/>
              </a:rPr>
              <a:t>Especial Mais Médicos</a:t>
            </a:r>
            <a:endParaRPr sz="1300" b="0" i="0" u="none" strike="noStrike" cap="none" dirty="0">
              <a:solidFill>
                <a:srgbClr val="000000"/>
              </a:solidFill>
              <a:latin typeface="Calibri"/>
              <a:ea typeface="Calibri"/>
              <a:cs typeface="Calibri"/>
              <a:sym typeface="Calibri"/>
            </a:endParaRPr>
          </a:p>
        </p:txBody>
      </p:sp>
      <p:sp>
        <p:nvSpPr>
          <p:cNvPr id="761" name="Google Shape;761;p81"/>
          <p:cNvSpPr/>
          <p:nvPr/>
        </p:nvSpPr>
        <p:spPr>
          <a:xfrm>
            <a:off x="8545947"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62" name="Google Shape;762;p81"/>
          <p:cNvSpPr/>
          <p:nvPr/>
        </p:nvSpPr>
        <p:spPr>
          <a:xfrm>
            <a:off x="8545947"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63" name="Google Shape;763;p81"/>
          <p:cNvSpPr/>
          <p:nvPr/>
        </p:nvSpPr>
        <p:spPr>
          <a:xfrm>
            <a:off x="8545947"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64" name="Google Shape;764;p81"/>
          <p:cNvSpPr/>
          <p:nvPr/>
        </p:nvSpPr>
        <p:spPr>
          <a:xfrm>
            <a:off x="8202354" y="2209754"/>
            <a:ext cx="1044000" cy="2592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5" name="Google Shape;765;p81"/>
          <p:cNvSpPr/>
          <p:nvPr/>
        </p:nvSpPr>
        <p:spPr>
          <a:xfrm>
            <a:off x="11191792" y="2209754"/>
            <a:ext cx="900000" cy="2592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6" name="Google Shape;766;p81"/>
          <p:cNvSpPr/>
          <p:nvPr/>
        </p:nvSpPr>
        <p:spPr>
          <a:xfrm>
            <a:off x="8545947"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67" name="Google Shape;767;p81"/>
          <p:cNvSpPr/>
          <p:nvPr/>
        </p:nvSpPr>
        <p:spPr>
          <a:xfrm>
            <a:off x="8545947"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68" name="Google Shape;768;p81"/>
          <p:cNvSpPr/>
          <p:nvPr/>
        </p:nvSpPr>
        <p:spPr>
          <a:xfrm>
            <a:off x="8545947"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69" name="Google Shape;769;p81"/>
          <p:cNvSpPr/>
          <p:nvPr/>
        </p:nvSpPr>
        <p:spPr>
          <a:xfrm>
            <a:off x="2623051" y="2513403"/>
            <a:ext cx="126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0" name="Google Shape;770;p81"/>
          <p:cNvSpPr/>
          <p:nvPr/>
        </p:nvSpPr>
        <p:spPr>
          <a:xfrm>
            <a:off x="2623050" y="1647861"/>
            <a:ext cx="126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Direto Nacional</a:t>
            </a:r>
            <a:endParaRPr sz="1400" b="0" i="0" u="none" strike="noStrike" cap="none">
              <a:solidFill>
                <a:srgbClr val="000000"/>
              </a:solidFill>
              <a:latin typeface="Calibri"/>
              <a:ea typeface="Calibri"/>
              <a:cs typeface="Calibri"/>
              <a:sym typeface="Calibri"/>
            </a:endParaRPr>
          </a:p>
        </p:txBody>
      </p:sp>
      <p:sp>
        <p:nvSpPr>
          <p:cNvPr id="771" name="Google Shape;771;p81"/>
          <p:cNvSpPr/>
          <p:nvPr/>
        </p:nvSpPr>
        <p:spPr>
          <a:xfrm>
            <a:off x="2726442" y="222963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Enf.</a:t>
            </a:r>
            <a:endParaRPr sz="1400" b="0" i="0" u="none" strike="noStrike" cap="none">
              <a:solidFill>
                <a:srgbClr val="000000"/>
              </a:solidFill>
              <a:latin typeface="Calibri"/>
              <a:ea typeface="Calibri"/>
              <a:cs typeface="Calibri"/>
              <a:sym typeface="Calibri"/>
            </a:endParaRPr>
          </a:p>
        </p:txBody>
      </p:sp>
      <p:sp>
        <p:nvSpPr>
          <p:cNvPr id="772" name="Google Shape;772;p81"/>
          <p:cNvSpPr/>
          <p:nvPr/>
        </p:nvSpPr>
        <p:spPr>
          <a:xfrm>
            <a:off x="3344920" y="222963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Apt.</a:t>
            </a:r>
            <a:endParaRPr sz="1100" b="1" i="0" u="none" strike="noStrike" cap="none">
              <a:solidFill>
                <a:srgbClr val="E1531F"/>
              </a:solidFill>
              <a:latin typeface="Calibri"/>
              <a:ea typeface="Calibri"/>
              <a:cs typeface="Calibri"/>
              <a:sym typeface="Calibri"/>
            </a:endParaRPr>
          </a:p>
        </p:txBody>
      </p:sp>
      <p:sp>
        <p:nvSpPr>
          <p:cNvPr id="773" name="Google Shape;773;p81"/>
          <p:cNvSpPr/>
          <p:nvPr/>
        </p:nvSpPr>
        <p:spPr>
          <a:xfrm>
            <a:off x="2762442"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74" name="Google Shape;774;p81"/>
          <p:cNvSpPr/>
          <p:nvPr/>
        </p:nvSpPr>
        <p:spPr>
          <a:xfrm>
            <a:off x="3380920"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75" name="Google Shape;775;p81"/>
          <p:cNvSpPr/>
          <p:nvPr/>
        </p:nvSpPr>
        <p:spPr>
          <a:xfrm>
            <a:off x="2623051" y="2209754"/>
            <a:ext cx="1260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6" name="Google Shape;776;p81"/>
          <p:cNvSpPr/>
          <p:nvPr/>
        </p:nvSpPr>
        <p:spPr>
          <a:xfrm>
            <a:off x="2623051" y="369862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7" name="Google Shape;777;p81"/>
          <p:cNvSpPr/>
          <p:nvPr/>
        </p:nvSpPr>
        <p:spPr>
          <a:xfrm>
            <a:off x="2623051" y="429123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8" name="Google Shape;778;p81"/>
          <p:cNvSpPr/>
          <p:nvPr/>
        </p:nvSpPr>
        <p:spPr>
          <a:xfrm>
            <a:off x="2762442"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79" name="Google Shape;779;p81"/>
          <p:cNvSpPr/>
          <p:nvPr/>
        </p:nvSpPr>
        <p:spPr>
          <a:xfrm>
            <a:off x="3380920"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80" name="Google Shape;780;p81"/>
          <p:cNvSpPr/>
          <p:nvPr/>
        </p:nvSpPr>
        <p:spPr>
          <a:xfrm>
            <a:off x="2762442"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81" name="Google Shape;781;p81"/>
          <p:cNvSpPr/>
          <p:nvPr/>
        </p:nvSpPr>
        <p:spPr>
          <a:xfrm>
            <a:off x="3380920" y="253043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82" name="Google Shape;782;p81"/>
          <p:cNvSpPr/>
          <p:nvPr/>
        </p:nvSpPr>
        <p:spPr>
          <a:xfrm>
            <a:off x="2623051" y="488384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83" name="Google Shape;783;p81"/>
          <p:cNvSpPr/>
          <p:nvPr/>
        </p:nvSpPr>
        <p:spPr>
          <a:xfrm>
            <a:off x="2762442"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84" name="Google Shape;784;p81"/>
          <p:cNvSpPr/>
          <p:nvPr/>
        </p:nvSpPr>
        <p:spPr>
          <a:xfrm>
            <a:off x="3380920"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85" name="Google Shape;785;p81"/>
          <p:cNvSpPr/>
          <p:nvPr/>
        </p:nvSpPr>
        <p:spPr>
          <a:xfrm>
            <a:off x="2762442"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86" name="Google Shape;786;p81"/>
          <p:cNvSpPr/>
          <p:nvPr/>
        </p:nvSpPr>
        <p:spPr>
          <a:xfrm>
            <a:off x="3380920"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87" name="Google Shape;787;p81"/>
          <p:cNvSpPr/>
          <p:nvPr/>
        </p:nvSpPr>
        <p:spPr>
          <a:xfrm>
            <a:off x="2623051" y="310601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88" name="Google Shape;788;p81"/>
          <p:cNvSpPr/>
          <p:nvPr/>
        </p:nvSpPr>
        <p:spPr>
          <a:xfrm>
            <a:off x="2623051" y="5476454"/>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89" name="Google Shape;789;p81"/>
          <p:cNvSpPr/>
          <p:nvPr/>
        </p:nvSpPr>
        <p:spPr>
          <a:xfrm>
            <a:off x="2762442"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90" name="Google Shape;790;p81"/>
          <p:cNvSpPr/>
          <p:nvPr/>
        </p:nvSpPr>
        <p:spPr>
          <a:xfrm>
            <a:off x="3380920" y="549448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791" name="Google Shape;791;p81"/>
          <p:cNvSpPr/>
          <p:nvPr/>
        </p:nvSpPr>
        <p:spPr>
          <a:xfrm>
            <a:off x="9328596" y="429392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792" name="Google Shape;792;p81"/>
          <p:cNvSpPr/>
          <p:nvPr/>
        </p:nvSpPr>
        <p:spPr>
          <a:xfrm>
            <a:off x="9991446" y="429392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93" name="Google Shape;793;p81"/>
          <p:cNvSpPr/>
          <p:nvPr/>
        </p:nvSpPr>
        <p:spPr>
          <a:xfrm>
            <a:off x="10711446" y="429392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94" name="Google Shape;794;p81"/>
          <p:cNvSpPr/>
          <p:nvPr/>
        </p:nvSpPr>
        <p:spPr>
          <a:xfrm>
            <a:off x="11451183" y="490009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95" name="Google Shape;795;p81"/>
          <p:cNvSpPr/>
          <p:nvPr/>
        </p:nvSpPr>
        <p:spPr>
          <a:xfrm>
            <a:off x="11456820" y="549277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
        <p:nvSpPr>
          <p:cNvPr id="796" name="Google Shape;796;p81"/>
          <p:cNvSpPr/>
          <p:nvPr/>
        </p:nvSpPr>
        <p:spPr>
          <a:xfrm>
            <a:off x="11449473" y="4292218"/>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0" i="0" u="none" strike="noStrike" cap="none">
              <a:solidFill>
                <a:srgbClr val="E1531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2"/>
          <p:cNvSpPr/>
          <p:nvPr/>
        </p:nvSpPr>
        <p:spPr>
          <a:xfrm>
            <a:off x="0" y="0"/>
            <a:ext cx="12192000" cy="1558275"/>
          </a:xfrm>
          <a:prstGeom prst="rect">
            <a:avLst/>
          </a:prstGeom>
          <a:solidFill>
            <a:srgbClr val="00E1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02" name="Google Shape;802;p82"/>
          <p:cNvSpPr txBox="1"/>
          <p:nvPr/>
        </p:nvSpPr>
        <p:spPr>
          <a:xfrm>
            <a:off x="770964" y="516403"/>
            <a:ext cx="6501706"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Exemplos de Reembolso - PME</a:t>
            </a:r>
            <a:br>
              <a:rPr lang="pt-BR" sz="2800" b="1" i="0" u="none" strike="noStrike" cap="none">
                <a:solidFill>
                  <a:schemeClr val="lt1"/>
                </a:solidFill>
                <a:latin typeface="Calibri"/>
                <a:ea typeface="Calibri"/>
                <a:cs typeface="Calibri"/>
                <a:sym typeface="Calibri"/>
              </a:rPr>
            </a:br>
            <a:r>
              <a:rPr lang="pt-BR" b="1">
                <a:solidFill>
                  <a:schemeClr val="lt1"/>
                </a:solidFill>
                <a:latin typeface="Calibri"/>
                <a:ea typeface="Calibri"/>
                <a:cs typeface="Calibri"/>
                <a:sym typeface="Calibri"/>
              </a:rPr>
              <a:t>Planos Nacionais</a:t>
            </a:r>
            <a:endParaRPr sz="1400" b="0" i="0" u="none" strike="noStrike" cap="none">
              <a:solidFill>
                <a:srgbClr val="000000"/>
              </a:solidFill>
              <a:latin typeface="Calibri"/>
              <a:ea typeface="Calibri"/>
              <a:cs typeface="Calibri"/>
              <a:sym typeface="Calibri"/>
            </a:endParaRPr>
          </a:p>
        </p:txBody>
      </p:sp>
      <p:grpSp>
        <p:nvGrpSpPr>
          <p:cNvPr id="803" name="Google Shape;803;p82"/>
          <p:cNvGrpSpPr/>
          <p:nvPr/>
        </p:nvGrpSpPr>
        <p:grpSpPr>
          <a:xfrm>
            <a:off x="99109" y="689137"/>
            <a:ext cx="578948" cy="180000"/>
            <a:chOff x="99109" y="689137"/>
            <a:chExt cx="578948" cy="180000"/>
          </a:xfrm>
        </p:grpSpPr>
        <p:pic>
          <p:nvPicPr>
            <p:cNvPr id="804" name="Google Shape;804;p82" descr="Forma, Círculo&#10;&#10;Descrição gerada automaticamente"/>
            <p:cNvPicPr preferRelativeResize="0"/>
            <p:nvPr/>
          </p:nvPicPr>
          <p:blipFill rotWithShape="1">
            <a:blip r:embed="rId3">
              <a:alphaModFix/>
            </a:blip>
            <a:srcRect/>
            <a:stretch/>
          </p:blipFill>
          <p:spPr>
            <a:xfrm>
              <a:off x="99109" y="711854"/>
              <a:ext cx="152823" cy="144000"/>
            </a:xfrm>
            <a:prstGeom prst="rect">
              <a:avLst/>
            </a:prstGeom>
            <a:noFill/>
            <a:ln>
              <a:noFill/>
            </a:ln>
          </p:spPr>
        </p:pic>
        <p:pic>
          <p:nvPicPr>
            <p:cNvPr id="805" name="Google Shape;805;p82" descr="Forma&#10;&#10;Descrição gerada automaticamente"/>
            <p:cNvPicPr preferRelativeResize="0"/>
            <p:nvPr/>
          </p:nvPicPr>
          <p:blipFill rotWithShape="1">
            <a:blip r:embed="rId4">
              <a:alphaModFix/>
            </a:blip>
            <a:srcRect/>
            <a:stretch/>
          </p:blipFill>
          <p:spPr>
            <a:xfrm>
              <a:off x="287696" y="689137"/>
              <a:ext cx="191028" cy="180000"/>
            </a:xfrm>
            <a:prstGeom prst="rect">
              <a:avLst/>
            </a:prstGeom>
            <a:noFill/>
            <a:ln>
              <a:noFill/>
            </a:ln>
          </p:spPr>
        </p:pic>
        <p:pic>
          <p:nvPicPr>
            <p:cNvPr id="806" name="Google Shape;806;p82" descr="Ícone&#10;&#10;Descrição gerada automaticamente"/>
            <p:cNvPicPr preferRelativeResize="0"/>
            <p:nvPr/>
          </p:nvPicPr>
          <p:blipFill rotWithShape="1">
            <a:blip r:embed="rId5">
              <a:alphaModFix/>
            </a:blip>
            <a:srcRect/>
            <a:stretch/>
          </p:blipFill>
          <p:spPr>
            <a:xfrm>
              <a:off x="487029" y="689137"/>
              <a:ext cx="191028" cy="180000"/>
            </a:xfrm>
            <a:prstGeom prst="rect">
              <a:avLst/>
            </a:prstGeom>
            <a:noFill/>
            <a:ln>
              <a:noFill/>
            </a:ln>
          </p:spPr>
        </p:pic>
      </p:grpSp>
      <p:sp>
        <p:nvSpPr>
          <p:cNvPr id="807" name="Google Shape;807;p82"/>
          <p:cNvSpPr/>
          <p:nvPr/>
        </p:nvSpPr>
        <p:spPr>
          <a:xfrm>
            <a:off x="7386274" y="3705558"/>
            <a:ext cx="792000" cy="5400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R$ 2.470,00</a:t>
            </a:r>
            <a:endParaRPr sz="800" b="0" i="0" u="none" strike="noStrike" cap="none">
              <a:solidFill>
                <a:srgbClr val="E1531F"/>
              </a:solidFill>
              <a:latin typeface="Calibri"/>
              <a:ea typeface="Calibri"/>
              <a:cs typeface="Calibri"/>
              <a:sym typeface="Calibri"/>
            </a:endParaRPr>
          </a:p>
        </p:txBody>
      </p:sp>
      <p:sp>
        <p:nvSpPr>
          <p:cNvPr id="808" name="Google Shape;808;p82"/>
          <p:cNvSpPr/>
          <p:nvPr/>
        </p:nvSpPr>
        <p:spPr>
          <a:xfrm>
            <a:off x="7395575" y="4296877"/>
            <a:ext cx="792000" cy="5400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R$ 2.170,00</a:t>
            </a:r>
            <a:endParaRPr sz="800" b="0" i="0" u="none" strike="noStrike" cap="none">
              <a:solidFill>
                <a:srgbClr val="E1531F"/>
              </a:solidFill>
              <a:latin typeface="Calibri"/>
              <a:ea typeface="Calibri"/>
              <a:cs typeface="Calibri"/>
              <a:sym typeface="Calibri"/>
            </a:endParaRPr>
          </a:p>
        </p:txBody>
      </p:sp>
      <p:sp>
        <p:nvSpPr>
          <p:cNvPr id="809" name="Google Shape;809;p82"/>
          <p:cNvSpPr/>
          <p:nvPr/>
        </p:nvSpPr>
        <p:spPr>
          <a:xfrm>
            <a:off x="7403750" y="4890144"/>
            <a:ext cx="792000" cy="540000"/>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R$ 3.650,00</a:t>
            </a:r>
            <a:endParaRPr sz="800" b="0" i="0" u="none" strike="noStrike" cap="none">
              <a:solidFill>
                <a:srgbClr val="E1531F"/>
              </a:solidFill>
              <a:latin typeface="Calibri"/>
              <a:ea typeface="Calibri"/>
              <a:cs typeface="Calibri"/>
              <a:sym typeface="Calibri"/>
            </a:endParaRPr>
          </a:p>
        </p:txBody>
      </p:sp>
      <p:sp>
        <p:nvSpPr>
          <p:cNvPr id="810" name="Google Shape;810;p82"/>
          <p:cNvSpPr/>
          <p:nvPr/>
        </p:nvSpPr>
        <p:spPr>
          <a:xfrm>
            <a:off x="11191792" y="488384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1" name="Google Shape;811;p82"/>
          <p:cNvSpPr/>
          <p:nvPr/>
        </p:nvSpPr>
        <p:spPr>
          <a:xfrm>
            <a:off x="11191792" y="428958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2" name="Google Shape;812;p82"/>
          <p:cNvSpPr/>
          <p:nvPr/>
        </p:nvSpPr>
        <p:spPr>
          <a:xfrm>
            <a:off x="11191792" y="369862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3" name="Google Shape;813;p82"/>
          <p:cNvSpPr/>
          <p:nvPr/>
        </p:nvSpPr>
        <p:spPr>
          <a:xfrm>
            <a:off x="11191792" y="310601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4" name="Google Shape;814;p82"/>
          <p:cNvSpPr/>
          <p:nvPr/>
        </p:nvSpPr>
        <p:spPr>
          <a:xfrm>
            <a:off x="6698155" y="3106013"/>
            <a:ext cx="1462531"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5" name="Google Shape;815;p82"/>
          <p:cNvSpPr/>
          <p:nvPr/>
        </p:nvSpPr>
        <p:spPr>
          <a:xfrm>
            <a:off x="5219787" y="3106013"/>
            <a:ext cx="144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6" name="Google Shape;816;p82"/>
          <p:cNvSpPr/>
          <p:nvPr/>
        </p:nvSpPr>
        <p:spPr>
          <a:xfrm>
            <a:off x="11191792" y="2513403"/>
            <a:ext cx="90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7" name="Google Shape;817;p82"/>
          <p:cNvSpPr/>
          <p:nvPr/>
        </p:nvSpPr>
        <p:spPr>
          <a:xfrm>
            <a:off x="6693205" y="2513403"/>
            <a:ext cx="1472431"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8" name="Google Shape;818;p82"/>
          <p:cNvSpPr/>
          <p:nvPr/>
        </p:nvSpPr>
        <p:spPr>
          <a:xfrm>
            <a:off x="5216487" y="2513403"/>
            <a:ext cx="144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9" name="Google Shape;819;p82"/>
          <p:cNvSpPr/>
          <p:nvPr/>
        </p:nvSpPr>
        <p:spPr>
          <a:xfrm>
            <a:off x="3919769" y="2524732"/>
            <a:ext cx="126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0" name="Google Shape;820;p82"/>
          <p:cNvSpPr/>
          <p:nvPr/>
        </p:nvSpPr>
        <p:spPr>
          <a:xfrm>
            <a:off x="6693205" y="2209754"/>
            <a:ext cx="1472431"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1" name="Google Shape;821;p82"/>
          <p:cNvSpPr/>
          <p:nvPr/>
        </p:nvSpPr>
        <p:spPr>
          <a:xfrm>
            <a:off x="4031367" y="2220114"/>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Enf.</a:t>
            </a:r>
            <a:endParaRPr sz="1400" b="0" i="0" u="none" strike="noStrike" cap="none">
              <a:solidFill>
                <a:srgbClr val="000000"/>
              </a:solidFill>
              <a:latin typeface="Calibri"/>
              <a:ea typeface="Calibri"/>
              <a:cs typeface="Calibri"/>
              <a:sym typeface="Calibri"/>
            </a:endParaRPr>
          </a:p>
        </p:txBody>
      </p:sp>
      <p:sp>
        <p:nvSpPr>
          <p:cNvPr id="822" name="Google Shape;822;p82"/>
          <p:cNvSpPr/>
          <p:nvPr/>
        </p:nvSpPr>
        <p:spPr>
          <a:xfrm>
            <a:off x="4649845" y="2220114"/>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Apt.</a:t>
            </a:r>
            <a:endParaRPr sz="1100" b="1" i="0" u="none" strike="noStrike" cap="none">
              <a:solidFill>
                <a:srgbClr val="E1531F"/>
              </a:solidFill>
              <a:latin typeface="Calibri"/>
              <a:ea typeface="Calibri"/>
              <a:cs typeface="Calibri"/>
              <a:sym typeface="Calibri"/>
            </a:endParaRPr>
          </a:p>
        </p:txBody>
      </p:sp>
      <p:sp>
        <p:nvSpPr>
          <p:cNvPr id="823" name="Google Shape;823;p82"/>
          <p:cNvSpPr/>
          <p:nvPr/>
        </p:nvSpPr>
        <p:spPr>
          <a:xfrm>
            <a:off x="5231151"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Enf.</a:t>
            </a:r>
            <a:endParaRPr sz="1400" b="0" i="0" u="none" strike="noStrike" cap="none">
              <a:solidFill>
                <a:srgbClr val="000000"/>
              </a:solidFill>
              <a:latin typeface="Calibri"/>
              <a:ea typeface="Calibri"/>
              <a:cs typeface="Calibri"/>
              <a:sym typeface="Calibri"/>
            </a:endParaRPr>
          </a:p>
        </p:txBody>
      </p:sp>
      <p:sp>
        <p:nvSpPr>
          <p:cNvPr id="824" name="Google Shape;824;p82"/>
          <p:cNvSpPr/>
          <p:nvPr/>
        </p:nvSpPr>
        <p:spPr>
          <a:xfrm>
            <a:off x="5951151"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Apt.</a:t>
            </a:r>
            <a:endParaRPr sz="1400" b="0" i="0" u="none" strike="noStrike" cap="none">
              <a:solidFill>
                <a:srgbClr val="000000"/>
              </a:solidFill>
              <a:latin typeface="Calibri"/>
              <a:ea typeface="Calibri"/>
              <a:cs typeface="Calibri"/>
              <a:sym typeface="Calibri"/>
            </a:endParaRPr>
          </a:p>
        </p:txBody>
      </p:sp>
      <p:sp>
        <p:nvSpPr>
          <p:cNvPr id="825" name="Google Shape;825;p82"/>
          <p:cNvSpPr/>
          <p:nvPr/>
        </p:nvSpPr>
        <p:spPr>
          <a:xfrm>
            <a:off x="6732949"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RC</a:t>
            </a:r>
            <a:endParaRPr sz="1400" b="0" i="0" u="none" strike="noStrike" cap="none">
              <a:solidFill>
                <a:srgbClr val="000000"/>
              </a:solidFill>
              <a:latin typeface="Calibri"/>
              <a:ea typeface="Calibri"/>
              <a:cs typeface="Calibri"/>
              <a:sym typeface="Calibri"/>
            </a:endParaRPr>
          </a:p>
        </p:txBody>
      </p:sp>
      <p:sp>
        <p:nvSpPr>
          <p:cNvPr id="826" name="Google Shape;826;p82"/>
          <p:cNvSpPr/>
          <p:nvPr/>
        </p:nvSpPr>
        <p:spPr>
          <a:xfrm>
            <a:off x="7452949" y="2220114"/>
            <a:ext cx="720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R1</a:t>
            </a:r>
            <a:endParaRPr sz="1400" b="0" i="0" u="none" strike="noStrike" cap="none">
              <a:solidFill>
                <a:srgbClr val="000000"/>
              </a:solidFill>
              <a:latin typeface="Calibri"/>
              <a:ea typeface="Calibri"/>
              <a:cs typeface="Calibri"/>
              <a:sym typeface="Calibri"/>
            </a:endParaRPr>
          </a:p>
        </p:txBody>
      </p:sp>
      <p:sp>
        <p:nvSpPr>
          <p:cNvPr id="827" name="Google Shape;827;p82"/>
          <p:cNvSpPr/>
          <p:nvPr/>
        </p:nvSpPr>
        <p:spPr>
          <a:xfrm>
            <a:off x="4067367"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28" name="Google Shape;828;p82"/>
          <p:cNvSpPr/>
          <p:nvPr/>
        </p:nvSpPr>
        <p:spPr>
          <a:xfrm>
            <a:off x="4685845"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29" name="Google Shape;829;p82"/>
          <p:cNvSpPr/>
          <p:nvPr/>
        </p:nvSpPr>
        <p:spPr>
          <a:xfrm>
            <a:off x="5231151"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30" name="Google Shape;830;p82"/>
          <p:cNvSpPr/>
          <p:nvPr/>
        </p:nvSpPr>
        <p:spPr>
          <a:xfrm>
            <a:off x="5951151"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pt-BR" sz="9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900" b="1" i="0" u="none" strike="noStrike" cap="none">
              <a:solidFill>
                <a:srgbClr val="E1531F"/>
              </a:solidFill>
              <a:latin typeface="Calibri"/>
              <a:ea typeface="Calibri"/>
              <a:cs typeface="Calibri"/>
              <a:sym typeface="Calibri"/>
            </a:endParaRPr>
          </a:p>
        </p:txBody>
      </p:sp>
      <p:sp>
        <p:nvSpPr>
          <p:cNvPr id="831" name="Google Shape;831;p82"/>
          <p:cNvSpPr/>
          <p:nvPr/>
        </p:nvSpPr>
        <p:spPr>
          <a:xfrm>
            <a:off x="6732949" y="3720220"/>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32" name="Google Shape;832;p82"/>
          <p:cNvSpPr/>
          <p:nvPr/>
        </p:nvSpPr>
        <p:spPr>
          <a:xfrm>
            <a:off x="5231151"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33" name="Google Shape;833;p82"/>
          <p:cNvSpPr/>
          <p:nvPr/>
        </p:nvSpPr>
        <p:spPr>
          <a:xfrm>
            <a:off x="5951151"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34" name="Google Shape;834;p82"/>
          <p:cNvSpPr/>
          <p:nvPr/>
        </p:nvSpPr>
        <p:spPr>
          <a:xfrm>
            <a:off x="6732949" y="43076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35" name="Google Shape;835;p82"/>
          <p:cNvSpPr/>
          <p:nvPr/>
        </p:nvSpPr>
        <p:spPr>
          <a:xfrm>
            <a:off x="3919769" y="2209754"/>
            <a:ext cx="1260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6" name="Google Shape;836;p82"/>
          <p:cNvSpPr/>
          <p:nvPr/>
        </p:nvSpPr>
        <p:spPr>
          <a:xfrm>
            <a:off x="5216487" y="2209754"/>
            <a:ext cx="1440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7" name="Google Shape;837;p82"/>
          <p:cNvSpPr/>
          <p:nvPr/>
        </p:nvSpPr>
        <p:spPr>
          <a:xfrm>
            <a:off x="6693205" y="3698623"/>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8" name="Google Shape;838;p82"/>
          <p:cNvSpPr/>
          <p:nvPr/>
        </p:nvSpPr>
        <p:spPr>
          <a:xfrm>
            <a:off x="3919769" y="3705420"/>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9" name="Google Shape;839;p82"/>
          <p:cNvSpPr/>
          <p:nvPr/>
        </p:nvSpPr>
        <p:spPr>
          <a:xfrm>
            <a:off x="5216487" y="3698623"/>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0" name="Google Shape;840;p82"/>
          <p:cNvSpPr/>
          <p:nvPr/>
        </p:nvSpPr>
        <p:spPr>
          <a:xfrm>
            <a:off x="6693205" y="4291233"/>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1" name="Google Shape;841;p82"/>
          <p:cNvSpPr/>
          <p:nvPr/>
        </p:nvSpPr>
        <p:spPr>
          <a:xfrm>
            <a:off x="3919769" y="4295764"/>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2" name="Google Shape;842;p82"/>
          <p:cNvSpPr/>
          <p:nvPr/>
        </p:nvSpPr>
        <p:spPr>
          <a:xfrm>
            <a:off x="5216487" y="4291233"/>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43" name="Google Shape;843;p82"/>
          <p:cNvPicPr preferRelativeResize="0"/>
          <p:nvPr/>
        </p:nvPicPr>
        <p:blipFill rotWithShape="1">
          <a:blip r:embed="rId6">
            <a:alphaModFix/>
          </a:blip>
          <a:srcRect/>
          <a:stretch/>
        </p:blipFill>
        <p:spPr>
          <a:xfrm>
            <a:off x="1821194" y="3819207"/>
            <a:ext cx="653400" cy="540000"/>
          </a:xfrm>
          <a:prstGeom prst="rect">
            <a:avLst/>
          </a:prstGeom>
          <a:noFill/>
          <a:ln>
            <a:noFill/>
          </a:ln>
        </p:spPr>
      </p:pic>
      <p:pic>
        <p:nvPicPr>
          <p:cNvPr id="844" name="Google Shape;844;p82"/>
          <p:cNvPicPr preferRelativeResize="0"/>
          <p:nvPr/>
        </p:nvPicPr>
        <p:blipFill rotWithShape="1">
          <a:blip r:embed="rId6">
            <a:alphaModFix/>
          </a:blip>
          <a:srcRect/>
          <a:stretch/>
        </p:blipFill>
        <p:spPr>
          <a:xfrm>
            <a:off x="1821194" y="4407970"/>
            <a:ext cx="653400" cy="540000"/>
          </a:xfrm>
          <a:prstGeom prst="rect">
            <a:avLst/>
          </a:prstGeom>
          <a:noFill/>
          <a:ln>
            <a:noFill/>
          </a:ln>
        </p:spPr>
      </p:pic>
      <p:sp>
        <p:nvSpPr>
          <p:cNvPr id="845" name="Google Shape;845;p82"/>
          <p:cNvSpPr/>
          <p:nvPr/>
        </p:nvSpPr>
        <p:spPr>
          <a:xfrm>
            <a:off x="99784" y="3700819"/>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46" name="Google Shape;846;p82"/>
          <p:cNvSpPr/>
          <p:nvPr/>
        </p:nvSpPr>
        <p:spPr>
          <a:xfrm>
            <a:off x="103322" y="4289583"/>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47" name="Google Shape;847;p82"/>
          <p:cNvSpPr/>
          <p:nvPr/>
        </p:nvSpPr>
        <p:spPr>
          <a:xfrm>
            <a:off x="4067367"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48" name="Google Shape;848;p82"/>
          <p:cNvSpPr/>
          <p:nvPr/>
        </p:nvSpPr>
        <p:spPr>
          <a:xfrm>
            <a:off x="4685845"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49" name="Google Shape;849;p82"/>
          <p:cNvSpPr/>
          <p:nvPr/>
        </p:nvSpPr>
        <p:spPr>
          <a:xfrm>
            <a:off x="11276542" y="2530434"/>
            <a:ext cx="75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R$ 1.000,35</a:t>
            </a:r>
            <a:endParaRPr sz="800" b="0" i="0" u="none" strike="noStrike" cap="none">
              <a:solidFill>
                <a:srgbClr val="E1531F"/>
              </a:solidFill>
              <a:latin typeface="Calibri"/>
              <a:ea typeface="Calibri"/>
              <a:cs typeface="Calibri"/>
              <a:sym typeface="Calibri"/>
            </a:endParaRPr>
          </a:p>
        </p:txBody>
      </p:sp>
      <p:sp>
        <p:nvSpPr>
          <p:cNvPr id="850" name="Google Shape;850;p82"/>
          <p:cNvSpPr/>
          <p:nvPr/>
        </p:nvSpPr>
        <p:spPr>
          <a:xfrm>
            <a:off x="88549" y="2513403"/>
            <a:ext cx="24696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51" name="Google Shape;851;p82"/>
          <p:cNvSpPr txBox="1"/>
          <p:nvPr/>
        </p:nvSpPr>
        <p:spPr>
          <a:xfrm>
            <a:off x="-39350" y="2576000"/>
            <a:ext cx="23694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000" b="0" i="0" u="none" strike="noStrike" cap="none">
                <a:solidFill>
                  <a:srgbClr val="7F7F7F"/>
                </a:solidFill>
                <a:latin typeface="Calibri"/>
                <a:ea typeface="Calibri"/>
                <a:cs typeface="Calibri"/>
                <a:sym typeface="Calibri"/>
              </a:rPr>
              <a:t>Reembolso em consultas médicas de urgência e emergência em P.S</a:t>
            </a:r>
            <a:endParaRPr sz="1300" b="0" i="0" u="none" strike="noStrike" cap="none">
              <a:solidFill>
                <a:srgbClr val="000000"/>
              </a:solidFill>
              <a:latin typeface="Calibri"/>
              <a:ea typeface="Calibri"/>
              <a:cs typeface="Calibri"/>
              <a:sym typeface="Calibri"/>
            </a:endParaRPr>
          </a:p>
        </p:txBody>
      </p:sp>
      <p:pic>
        <p:nvPicPr>
          <p:cNvPr id="852" name="Google Shape;852;p82"/>
          <p:cNvPicPr preferRelativeResize="0"/>
          <p:nvPr/>
        </p:nvPicPr>
        <p:blipFill rotWithShape="1">
          <a:blip r:embed="rId6">
            <a:alphaModFix/>
          </a:blip>
          <a:srcRect/>
          <a:stretch/>
        </p:blipFill>
        <p:spPr>
          <a:xfrm>
            <a:off x="1819484" y="2652345"/>
            <a:ext cx="653400" cy="540000"/>
          </a:xfrm>
          <a:prstGeom prst="rect">
            <a:avLst/>
          </a:prstGeom>
          <a:noFill/>
          <a:ln>
            <a:noFill/>
          </a:ln>
        </p:spPr>
      </p:pic>
      <p:sp>
        <p:nvSpPr>
          <p:cNvPr id="853" name="Google Shape;853;p82"/>
          <p:cNvSpPr/>
          <p:nvPr/>
        </p:nvSpPr>
        <p:spPr>
          <a:xfrm>
            <a:off x="5229441"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 </a:t>
            </a: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54" name="Google Shape;854;p82"/>
          <p:cNvSpPr/>
          <p:nvPr/>
        </p:nvSpPr>
        <p:spPr>
          <a:xfrm>
            <a:off x="5949441"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55" name="Google Shape;855;p82"/>
          <p:cNvSpPr/>
          <p:nvPr/>
        </p:nvSpPr>
        <p:spPr>
          <a:xfrm>
            <a:off x="6731239" y="490180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1400" b="1" i="0" u="none" strike="noStrike" cap="none">
              <a:solidFill>
                <a:srgbClr val="E1531F"/>
              </a:solidFill>
              <a:latin typeface="Calibri"/>
              <a:ea typeface="Calibri"/>
              <a:cs typeface="Calibri"/>
              <a:sym typeface="Calibri"/>
            </a:endParaRPr>
          </a:p>
        </p:txBody>
      </p:sp>
      <p:sp>
        <p:nvSpPr>
          <p:cNvPr id="856" name="Google Shape;856;p82"/>
          <p:cNvSpPr/>
          <p:nvPr/>
        </p:nvSpPr>
        <p:spPr>
          <a:xfrm>
            <a:off x="6693205" y="4883843"/>
            <a:ext cx="147243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57" name="Google Shape;857;p82"/>
          <p:cNvSpPr/>
          <p:nvPr/>
        </p:nvSpPr>
        <p:spPr>
          <a:xfrm>
            <a:off x="3919769" y="4886108"/>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58" name="Google Shape;858;p82"/>
          <p:cNvSpPr/>
          <p:nvPr/>
        </p:nvSpPr>
        <p:spPr>
          <a:xfrm>
            <a:off x="5216487" y="4883843"/>
            <a:ext cx="144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59" name="Google Shape;859;p82"/>
          <p:cNvPicPr preferRelativeResize="0"/>
          <p:nvPr/>
        </p:nvPicPr>
        <p:blipFill rotWithShape="1">
          <a:blip r:embed="rId6">
            <a:alphaModFix/>
          </a:blip>
          <a:srcRect/>
          <a:stretch/>
        </p:blipFill>
        <p:spPr>
          <a:xfrm>
            <a:off x="1819484" y="5002162"/>
            <a:ext cx="653400" cy="540000"/>
          </a:xfrm>
          <a:prstGeom prst="rect">
            <a:avLst/>
          </a:prstGeom>
          <a:noFill/>
          <a:ln>
            <a:noFill/>
          </a:ln>
        </p:spPr>
      </p:pic>
      <p:sp>
        <p:nvSpPr>
          <p:cNvPr id="860" name="Google Shape;860;p82"/>
          <p:cNvSpPr/>
          <p:nvPr/>
        </p:nvSpPr>
        <p:spPr>
          <a:xfrm>
            <a:off x="101612" y="4883775"/>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61" name="Google Shape;861;p82"/>
          <p:cNvSpPr/>
          <p:nvPr/>
        </p:nvSpPr>
        <p:spPr>
          <a:xfrm>
            <a:off x="4067367"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62" name="Google Shape;862;p82"/>
          <p:cNvSpPr/>
          <p:nvPr/>
        </p:nvSpPr>
        <p:spPr>
          <a:xfrm>
            <a:off x="4685845"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63" name="Google Shape;863;p82"/>
          <p:cNvSpPr/>
          <p:nvPr/>
        </p:nvSpPr>
        <p:spPr>
          <a:xfrm>
            <a:off x="4067367"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64" name="Google Shape;864;p82"/>
          <p:cNvSpPr/>
          <p:nvPr/>
        </p:nvSpPr>
        <p:spPr>
          <a:xfrm>
            <a:off x="4685845"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65" name="Google Shape;865;p82"/>
          <p:cNvSpPr/>
          <p:nvPr/>
        </p:nvSpPr>
        <p:spPr>
          <a:xfrm>
            <a:off x="3921419" y="3115076"/>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66" name="Google Shape;866;p82"/>
          <p:cNvSpPr txBox="1"/>
          <p:nvPr/>
        </p:nvSpPr>
        <p:spPr>
          <a:xfrm>
            <a:off x="36848" y="3166548"/>
            <a:ext cx="2172951"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Reembolso em consultas médica eletiva</a:t>
            </a:r>
            <a:endParaRPr sz="1400" b="0" i="0" u="none" strike="noStrike" cap="none">
              <a:solidFill>
                <a:srgbClr val="000000"/>
              </a:solidFill>
              <a:latin typeface="Calibri"/>
              <a:ea typeface="Calibri"/>
              <a:cs typeface="Calibri"/>
              <a:sym typeface="Calibri"/>
            </a:endParaRPr>
          </a:p>
        </p:txBody>
      </p:sp>
      <p:sp>
        <p:nvSpPr>
          <p:cNvPr id="867" name="Google Shape;867;p82"/>
          <p:cNvSpPr/>
          <p:nvPr/>
        </p:nvSpPr>
        <p:spPr>
          <a:xfrm>
            <a:off x="88549" y="3103953"/>
            <a:ext cx="2469571"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pic>
        <p:nvPicPr>
          <p:cNvPr id="868" name="Google Shape;868;p82"/>
          <p:cNvPicPr preferRelativeResize="0"/>
          <p:nvPr/>
        </p:nvPicPr>
        <p:blipFill rotWithShape="1">
          <a:blip r:embed="rId6">
            <a:alphaModFix/>
          </a:blip>
          <a:srcRect/>
          <a:stretch/>
        </p:blipFill>
        <p:spPr>
          <a:xfrm>
            <a:off x="1821194" y="3228657"/>
            <a:ext cx="653400" cy="540000"/>
          </a:xfrm>
          <a:prstGeom prst="rect">
            <a:avLst/>
          </a:prstGeom>
          <a:noFill/>
          <a:ln>
            <a:noFill/>
          </a:ln>
        </p:spPr>
      </p:pic>
      <p:sp>
        <p:nvSpPr>
          <p:cNvPr id="869" name="Google Shape;869;p82"/>
          <p:cNvSpPr/>
          <p:nvPr/>
        </p:nvSpPr>
        <p:spPr>
          <a:xfrm>
            <a:off x="9283072" y="429123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0" name="Google Shape;870;p82"/>
          <p:cNvSpPr/>
          <p:nvPr/>
        </p:nvSpPr>
        <p:spPr>
          <a:xfrm>
            <a:off x="9283072" y="369862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1" name="Google Shape;871;p82"/>
          <p:cNvSpPr/>
          <p:nvPr/>
        </p:nvSpPr>
        <p:spPr>
          <a:xfrm>
            <a:off x="9281422" y="310601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2" name="Google Shape;872;p82"/>
          <p:cNvSpPr/>
          <p:nvPr/>
        </p:nvSpPr>
        <p:spPr>
          <a:xfrm>
            <a:off x="9283072" y="251340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3" name="Google Shape;873;p82"/>
          <p:cNvSpPr/>
          <p:nvPr/>
        </p:nvSpPr>
        <p:spPr>
          <a:xfrm>
            <a:off x="9283072" y="2209754"/>
            <a:ext cx="1872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4" name="Google Shape;874;p82"/>
          <p:cNvSpPr/>
          <p:nvPr/>
        </p:nvSpPr>
        <p:spPr>
          <a:xfrm>
            <a:off x="9351066" y="221058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R1</a:t>
            </a:r>
            <a:endParaRPr sz="1400" b="0" i="0" u="none" strike="noStrike" cap="none">
              <a:solidFill>
                <a:srgbClr val="000000"/>
              </a:solidFill>
              <a:latin typeface="Calibri"/>
              <a:ea typeface="Calibri"/>
              <a:cs typeface="Calibri"/>
              <a:sym typeface="Calibri"/>
            </a:endParaRPr>
          </a:p>
        </p:txBody>
      </p:sp>
      <p:sp>
        <p:nvSpPr>
          <p:cNvPr id="875" name="Google Shape;875;p82"/>
          <p:cNvSpPr/>
          <p:nvPr/>
        </p:nvSpPr>
        <p:spPr>
          <a:xfrm>
            <a:off x="9980579" y="221058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R2</a:t>
            </a:r>
            <a:endParaRPr sz="1400" b="0" i="0" u="none" strike="noStrike" cap="none">
              <a:solidFill>
                <a:srgbClr val="000000"/>
              </a:solidFill>
              <a:latin typeface="Calibri"/>
              <a:ea typeface="Calibri"/>
              <a:cs typeface="Calibri"/>
              <a:sym typeface="Calibri"/>
            </a:endParaRPr>
          </a:p>
        </p:txBody>
      </p:sp>
      <p:sp>
        <p:nvSpPr>
          <p:cNvPr id="876" name="Google Shape;876;p82"/>
          <p:cNvSpPr/>
          <p:nvPr/>
        </p:nvSpPr>
        <p:spPr>
          <a:xfrm>
            <a:off x="10648191" y="221058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R3</a:t>
            </a:r>
            <a:endParaRPr sz="1400" b="0" i="0" u="none" strike="noStrike" cap="none">
              <a:solidFill>
                <a:srgbClr val="000000"/>
              </a:solidFill>
              <a:latin typeface="Calibri"/>
              <a:ea typeface="Calibri"/>
              <a:cs typeface="Calibri"/>
              <a:sym typeface="Calibri"/>
            </a:endParaRPr>
          </a:p>
        </p:txBody>
      </p:sp>
      <p:sp>
        <p:nvSpPr>
          <p:cNvPr id="877" name="Google Shape;877;p82"/>
          <p:cNvSpPr/>
          <p:nvPr/>
        </p:nvSpPr>
        <p:spPr>
          <a:xfrm>
            <a:off x="9283072" y="4883843"/>
            <a:ext cx="1872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8" name="Google Shape;878;p82"/>
          <p:cNvSpPr/>
          <p:nvPr/>
        </p:nvSpPr>
        <p:spPr>
          <a:xfrm>
            <a:off x="8202354" y="488384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9" name="Google Shape;879;p82"/>
          <p:cNvSpPr/>
          <p:nvPr/>
        </p:nvSpPr>
        <p:spPr>
          <a:xfrm>
            <a:off x="8202354" y="429123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0" name="Google Shape;880;p82"/>
          <p:cNvSpPr/>
          <p:nvPr/>
        </p:nvSpPr>
        <p:spPr>
          <a:xfrm>
            <a:off x="8202354" y="369862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1" name="Google Shape;881;p82"/>
          <p:cNvSpPr/>
          <p:nvPr/>
        </p:nvSpPr>
        <p:spPr>
          <a:xfrm>
            <a:off x="8199054" y="310601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2" name="Google Shape;882;p82"/>
          <p:cNvSpPr/>
          <p:nvPr/>
        </p:nvSpPr>
        <p:spPr>
          <a:xfrm>
            <a:off x="8202354" y="2513403"/>
            <a:ext cx="1044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3" name="Google Shape;883;p82"/>
          <p:cNvSpPr/>
          <p:nvPr/>
        </p:nvSpPr>
        <p:spPr>
          <a:xfrm>
            <a:off x="8202354" y="2209754"/>
            <a:ext cx="1044000" cy="2592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4" name="Google Shape;884;p82"/>
          <p:cNvSpPr/>
          <p:nvPr/>
        </p:nvSpPr>
        <p:spPr>
          <a:xfrm>
            <a:off x="11191792" y="2209754"/>
            <a:ext cx="900000" cy="2592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5" name="Google Shape;885;p82"/>
          <p:cNvSpPr/>
          <p:nvPr/>
        </p:nvSpPr>
        <p:spPr>
          <a:xfrm>
            <a:off x="2623051" y="2513403"/>
            <a:ext cx="1260000" cy="540000"/>
          </a:xfrm>
          <a:prstGeom prst="roundRect">
            <a:avLst>
              <a:gd name="adj" fmla="val 16667"/>
            </a:avLst>
          </a:prstGeom>
          <a:solidFill>
            <a:srgbClr val="F2F2F2"/>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86" name="Google Shape;886;p82"/>
          <p:cNvSpPr/>
          <p:nvPr/>
        </p:nvSpPr>
        <p:spPr>
          <a:xfrm>
            <a:off x="2726442" y="222963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Enf.</a:t>
            </a:r>
            <a:endParaRPr sz="1400" b="0" i="0" u="none" strike="noStrike" cap="none">
              <a:solidFill>
                <a:srgbClr val="000000"/>
              </a:solidFill>
              <a:latin typeface="Calibri"/>
              <a:ea typeface="Calibri"/>
              <a:cs typeface="Calibri"/>
              <a:sym typeface="Calibri"/>
            </a:endParaRPr>
          </a:p>
        </p:txBody>
      </p:sp>
      <p:sp>
        <p:nvSpPr>
          <p:cNvPr id="887" name="Google Shape;887;p82"/>
          <p:cNvSpPr/>
          <p:nvPr/>
        </p:nvSpPr>
        <p:spPr>
          <a:xfrm>
            <a:off x="3344920" y="2229639"/>
            <a:ext cx="468000" cy="259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pt-BR" sz="1050" b="1" i="0" u="none" strike="noStrike" cap="none">
                <a:solidFill>
                  <a:srgbClr val="E1531F"/>
                </a:solidFill>
                <a:latin typeface="Calibri"/>
                <a:ea typeface="Calibri"/>
                <a:cs typeface="Calibri"/>
                <a:sym typeface="Calibri"/>
              </a:rPr>
              <a:t>Apt.</a:t>
            </a:r>
            <a:endParaRPr sz="1100" b="1" i="0" u="none" strike="noStrike" cap="none">
              <a:solidFill>
                <a:srgbClr val="E1531F"/>
              </a:solidFill>
              <a:latin typeface="Calibri"/>
              <a:ea typeface="Calibri"/>
              <a:cs typeface="Calibri"/>
              <a:sym typeface="Calibri"/>
            </a:endParaRPr>
          </a:p>
        </p:txBody>
      </p:sp>
      <p:sp>
        <p:nvSpPr>
          <p:cNvPr id="888" name="Google Shape;888;p82"/>
          <p:cNvSpPr/>
          <p:nvPr/>
        </p:nvSpPr>
        <p:spPr>
          <a:xfrm>
            <a:off x="2762442"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89" name="Google Shape;889;p82"/>
          <p:cNvSpPr/>
          <p:nvPr/>
        </p:nvSpPr>
        <p:spPr>
          <a:xfrm>
            <a:off x="3380920" y="3720220"/>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90" name="Google Shape;890;p82"/>
          <p:cNvSpPr/>
          <p:nvPr/>
        </p:nvSpPr>
        <p:spPr>
          <a:xfrm>
            <a:off x="2623051" y="2209754"/>
            <a:ext cx="1260000" cy="259308"/>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1" name="Google Shape;891;p82"/>
          <p:cNvSpPr/>
          <p:nvPr/>
        </p:nvSpPr>
        <p:spPr>
          <a:xfrm>
            <a:off x="2623051" y="369862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2" name="Google Shape;892;p82"/>
          <p:cNvSpPr/>
          <p:nvPr/>
        </p:nvSpPr>
        <p:spPr>
          <a:xfrm>
            <a:off x="2623051" y="429123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3" name="Google Shape;893;p82"/>
          <p:cNvSpPr/>
          <p:nvPr/>
        </p:nvSpPr>
        <p:spPr>
          <a:xfrm>
            <a:off x="2762442"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94" name="Google Shape;894;p82"/>
          <p:cNvSpPr/>
          <p:nvPr/>
        </p:nvSpPr>
        <p:spPr>
          <a:xfrm>
            <a:off x="3380920" y="4307617"/>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95" name="Google Shape;895;p82"/>
          <p:cNvSpPr/>
          <p:nvPr/>
        </p:nvSpPr>
        <p:spPr>
          <a:xfrm>
            <a:off x="2623051" y="488384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6" name="Google Shape;896;p82"/>
          <p:cNvSpPr/>
          <p:nvPr/>
        </p:nvSpPr>
        <p:spPr>
          <a:xfrm>
            <a:off x="2762442"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97" name="Google Shape;897;p82"/>
          <p:cNvSpPr/>
          <p:nvPr/>
        </p:nvSpPr>
        <p:spPr>
          <a:xfrm>
            <a:off x="3380920" y="4901809"/>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898" name="Google Shape;898;p82"/>
          <p:cNvSpPr/>
          <p:nvPr/>
        </p:nvSpPr>
        <p:spPr>
          <a:xfrm>
            <a:off x="2762442"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 –</a:t>
            </a:r>
            <a:endParaRPr sz="1400" b="0" i="0" u="none" strike="noStrike" cap="none">
              <a:solidFill>
                <a:srgbClr val="E1531F"/>
              </a:solidFill>
              <a:latin typeface="Calibri"/>
              <a:ea typeface="Calibri"/>
              <a:cs typeface="Calibri"/>
              <a:sym typeface="Calibri"/>
            </a:endParaRPr>
          </a:p>
        </p:txBody>
      </p:sp>
      <p:sp>
        <p:nvSpPr>
          <p:cNvPr id="899" name="Google Shape;899;p82"/>
          <p:cNvSpPr/>
          <p:nvPr/>
        </p:nvSpPr>
        <p:spPr>
          <a:xfrm>
            <a:off x="3380920" y="3123354"/>
            <a:ext cx="39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a:t>
            </a:r>
            <a:endParaRPr sz="700" b="0" i="0" u="none" strike="noStrike" cap="none">
              <a:solidFill>
                <a:srgbClr val="E1531F"/>
              </a:solidFill>
              <a:latin typeface="Calibri"/>
              <a:ea typeface="Calibri"/>
              <a:cs typeface="Calibri"/>
              <a:sym typeface="Calibri"/>
            </a:endParaRPr>
          </a:p>
        </p:txBody>
      </p:sp>
      <p:sp>
        <p:nvSpPr>
          <p:cNvPr id="900" name="Google Shape;900;p82"/>
          <p:cNvSpPr/>
          <p:nvPr/>
        </p:nvSpPr>
        <p:spPr>
          <a:xfrm>
            <a:off x="2623051" y="3106013"/>
            <a:ext cx="1260000" cy="540000"/>
          </a:xfrm>
          <a:prstGeom prst="roundRect">
            <a:avLst>
              <a:gd name="adj" fmla="val 16667"/>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01" name="Google Shape;901;p82"/>
          <p:cNvSpPr/>
          <p:nvPr/>
        </p:nvSpPr>
        <p:spPr>
          <a:xfrm>
            <a:off x="11276542" y="3120695"/>
            <a:ext cx="75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R$ 1.000,35</a:t>
            </a:r>
            <a:endParaRPr sz="800" b="0" i="0" u="none" strike="noStrike" cap="none">
              <a:solidFill>
                <a:srgbClr val="E1531F"/>
              </a:solidFill>
              <a:latin typeface="Calibri"/>
              <a:ea typeface="Calibri"/>
              <a:cs typeface="Calibri"/>
              <a:sym typeface="Calibri"/>
            </a:endParaRPr>
          </a:p>
        </p:txBody>
      </p:sp>
      <p:sp>
        <p:nvSpPr>
          <p:cNvPr id="902" name="Google Shape;902;p82"/>
          <p:cNvSpPr txBox="1"/>
          <p:nvPr/>
        </p:nvSpPr>
        <p:spPr>
          <a:xfrm>
            <a:off x="141623" y="4357479"/>
            <a:ext cx="2085514"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Parto Normal </a:t>
            </a:r>
            <a:r>
              <a:rPr lang="pt-BR" sz="900" b="0" i="0" u="none" strike="noStrike" cap="none">
                <a:solidFill>
                  <a:srgbClr val="7F7F7F"/>
                </a:solidFill>
                <a:latin typeface="Calibri"/>
                <a:ea typeface="Calibri"/>
                <a:cs typeface="Calibri"/>
                <a:sym typeface="Calibri"/>
              </a:rPr>
              <a:t>(Cirurgião, Anestesia e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7F7F7F"/>
                </a:solidFill>
                <a:latin typeface="Calibri"/>
                <a:ea typeface="Calibri"/>
                <a:cs typeface="Calibri"/>
                <a:sym typeface="Calibri"/>
              </a:rPr>
              <a:t>Atendimento ao RN)</a:t>
            </a:r>
            <a:endParaRPr sz="1400" b="0" i="0" u="none" strike="noStrike" cap="none">
              <a:solidFill>
                <a:srgbClr val="000000"/>
              </a:solidFill>
              <a:latin typeface="Calibri"/>
              <a:ea typeface="Calibri"/>
              <a:cs typeface="Calibri"/>
              <a:sym typeface="Calibri"/>
            </a:endParaRPr>
          </a:p>
        </p:txBody>
      </p:sp>
      <p:sp>
        <p:nvSpPr>
          <p:cNvPr id="903" name="Google Shape;903;p82"/>
          <p:cNvSpPr txBox="1"/>
          <p:nvPr/>
        </p:nvSpPr>
        <p:spPr>
          <a:xfrm>
            <a:off x="141623" y="3715789"/>
            <a:ext cx="2085514" cy="4770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Parto Cesária</a:t>
            </a:r>
            <a:r>
              <a:rPr lang="pt-BR" sz="1600" b="0" i="0" u="none" strike="noStrike" cap="none">
                <a:solidFill>
                  <a:srgbClr val="7F7F7F"/>
                </a:solidFill>
                <a:latin typeface="Calibri"/>
                <a:ea typeface="Calibri"/>
                <a:cs typeface="Calibri"/>
                <a:sym typeface="Calibri"/>
              </a:rPr>
              <a:t> </a:t>
            </a:r>
            <a:r>
              <a:rPr lang="pt-BR" sz="900" b="0" i="0" u="none" strike="noStrike" cap="none">
                <a:solidFill>
                  <a:srgbClr val="7F7F7F"/>
                </a:solidFill>
                <a:latin typeface="Calibri"/>
                <a:ea typeface="Calibri"/>
                <a:cs typeface="Calibri"/>
                <a:sym typeface="Calibri"/>
              </a:rPr>
              <a:t>(Cirurgião, Auxiliar, Anestesia e Atendimento ao RN)</a:t>
            </a:r>
            <a:endParaRPr sz="1400" b="0" i="0" u="none" strike="noStrike" cap="none">
              <a:solidFill>
                <a:srgbClr val="000000"/>
              </a:solidFill>
              <a:latin typeface="Calibri"/>
              <a:ea typeface="Calibri"/>
              <a:cs typeface="Calibri"/>
              <a:sym typeface="Calibri"/>
            </a:endParaRPr>
          </a:p>
        </p:txBody>
      </p:sp>
      <p:sp>
        <p:nvSpPr>
          <p:cNvPr id="904" name="Google Shape;904;p82"/>
          <p:cNvSpPr txBox="1"/>
          <p:nvPr/>
        </p:nvSpPr>
        <p:spPr>
          <a:xfrm>
            <a:off x="160673" y="4894521"/>
            <a:ext cx="2087224" cy="5693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Revascularização do Miocárdio / Ponte de Safena </a:t>
            </a:r>
            <a:r>
              <a:rPr lang="pt-BR" sz="900" b="0" i="0" u="none" strike="noStrike" cap="none">
                <a:solidFill>
                  <a:srgbClr val="7F7F7F"/>
                </a:solidFill>
                <a:latin typeface="Calibri"/>
                <a:ea typeface="Calibri"/>
                <a:cs typeface="Calibri"/>
                <a:sym typeface="Calibri"/>
              </a:rPr>
              <a:t>(Cirurgião, Auxiliares e Anestesia)</a:t>
            </a:r>
            <a:endParaRPr sz="1050" b="0" i="0" u="none" strike="noStrike" cap="none">
              <a:solidFill>
                <a:srgbClr val="7F7F7F"/>
              </a:solidFill>
              <a:latin typeface="Calibri"/>
              <a:ea typeface="Calibri"/>
              <a:cs typeface="Calibri"/>
              <a:sym typeface="Calibri"/>
            </a:endParaRPr>
          </a:p>
        </p:txBody>
      </p:sp>
      <p:sp>
        <p:nvSpPr>
          <p:cNvPr id="905" name="Google Shape;905;p82"/>
          <p:cNvSpPr/>
          <p:nvPr/>
        </p:nvSpPr>
        <p:spPr>
          <a:xfrm>
            <a:off x="11252111" y="3725357"/>
            <a:ext cx="792000" cy="52972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R$ 18.525,00</a:t>
            </a:r>
            <a:endParaRPr sz="800" b="0" i="0" u="none" strike="noStrike" cap="none">
              <a:solidFill>
                <a:srgbClr val="E1531F"/>
              </a:solidFill>
              <a:latin typeface="Calibri"/>
              <a:ea typeface="Calibri"/>
              <a:cs typeface="Calibri"/>
              <a:sym typeface="Calibri"/>
            </a:endParaRPr>
          </a:p>
        </p:txBody>
      </p:sp>
      <p:sp>
        <p:nvSpPr>
          <p:cNvPr id="906" name="Google Shape;906;p82"/>
          <p:cNvSpPr/>
          <p:nvPr/>
        </p:nvSpPr>
        <p:spPr>
          <a:xfrm>
            <a:off x="11280686" y="4295688"/>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R$ 16.275,00</a:t>
            </a:r>
            <a:endParaRPr sz="800" b="0" i="0" u="none" strike="noStrike" cap="none">
              <a:solidFill>
                <a:srgbClr val="E1531F"/>
              </a:solidFill>
              <a:latin typeface="Calibri"/>
              <a:ea typeface="Calibri"/>
              <a:cs typeface="Calibri"/>
              <a:sym typeface="Calibri"/>
            </a:endParaRPr>
          </a:p>
        </p:txBody>
      </p:sp>
      <p:sp>
        <p:nvSpPr>
          <p:cNvPr id="907" name="Google Shape;907;p82"/>
          <p:cNvSpPr/>
          <p:nvPr/>
        </p:nvSpPr>
        <p:spPr>
          <a:xfrm>
            <a:off x="11278976" y="4889880"/>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R$ 27.375,00</a:t>
            </a:r>
            <a:endParaRPr sz="800" b="0" i="0" u="none" strike="noStrike" cap="none">
              <a:solidFill>
                <a:srgbClr val="E1531F"/>
              </a:solidFill>
              <a:latin typeface="Calibri"/>
              <a:ea typeface="Calibri"/>
              <a:cs typeface="Calibri"/>
              <a:sym typeface="Calibri"/>
            </a:endParaRPr>
          </a:p>
        </p:txBody>
      </p:sp>
      <p:sp>
        <p:nvSpPr>
          <p:cNvPr id="908" name="Google Shape;908;p82"/>
          <p:cNvSpPr/>
          <p:nvPr/>
        </p:nvSpPr>
        <p:spPr>
          <a:xfrm>
            <a:off x="9236766" y="3715083"/>
            <a:ext cx="75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R$ 6.545.50</a:t>
            </a:r>
            <a:endParaRPr sz="800" b="0" i="0" u="none" strike="noStrike" cap="none">
              <a:solidFill>
                <a:srgbClr val="E1531F"/>
              </a:solidFill>
              <a:latin typeface="Calibri"/>
              <a:ea typeface="Calibri"/>
              <a:cs typeface="Calibri"/>
              <a:sym typeface="Calibri"/>
            </a:endParaRPr>
          </a:p>
        </p:txBody>
      </p:sp>
      <p:sp>
        <p:nvSpPr>
          <p:cNvPr id="909" name="Google Shape;909;p82"/>
          <p:cNvSpPr/>
          <p:nvPr/>
        </p:nvSpPr>
        <p:spPr>
          <a:xfrm>
            <a:off x="9842466" y="3715083"/>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R$ 13.091,00</a:t>
            </a:r>
            <a:endParaRPr sz="800" b="0" i="0" u="none" strike="noStrike" cap="none">
              <a:solidFill>
                <a:srgbClr val="E1531F"/>
              </a:solidFill>
              <a:latin typeface="Calibri"/>
              <a:ea typeface="Calibri"/>
              <a:cs typeface="Calibri"/>
              <a:sym typeface="Calibri"/>
            </a:endParaRPr>
          </a:p>
        </p:txBody>
      </p:sp>
      <p:sp>
        <p:nvSpPr>
          <p:cNvPr id="910" name="Google Shape;910;p82"/>
          <p:cNvSpPr/>
          <p:nvPr/>
        </p:nvSpPr>
        <p:spPr>
          <a:xfrm>
            <a:off x="10448166" y="3715083"/>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R$ 15.684,50</a:t>
            </a:r>
            <a:endParaRPr sz="800" b="0" i="0" u="none" strike="noStrike" cap="none">
              <a:solidFill>
                <a:srgbClr val="E1531F"/>
              </a:solidFill>
              <a:latin typeface="Calibri"/>
              <a:ea typeface="Calibri"/>
              <a:cs typeface="Calibri"/>
              <a:sym typeface="Calibri"/>
            </a:endParaRPr>
          </a:p>
        </p:txBody>
      </p:sp>
      <p:sp>
        <p:nvSpPr>
          <p:cNvPr id="911" name="Google Shape;911;p82"/>
          <p:cNvSpPr/>
          <p:nvPr/>
        </p:nvSpPr>
        <p:spPr>
          <a:xfrm>
            <a:off x="9236766" y="4295688"/>
            <a:ext cx="75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R$ 5.750,50</a:t>
            </a:r>
            <a:endParaRPr sz="1400" b="0" i="0" u="none" strike="noStrike" cap="none">
              <a:solidFill>
                <a:srgbClr val="000000"/>
              </a:solidFill>
              <a:latin typeface="Calibri"/>
              <a:ea typeface="Calibri"/>
              <a:cs typeface="Calibri"/>
              <a:sym typeface="Calibri"/>
            </a:endParaRPr>
          </a:p>
        </p:txBody>
      </p:sp>
      <p:sp>
        <p:nvSpPr>
          <p:cNvPr id="912" name="Google Shape;912;p82"/>
          <p:cNvSpPr/>
          <p:nvPr/>
        </p:nvSpPr>
        <p:spPr>
          <a:xfrm>
            <a:off x="9842466" y="4295688"/>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R$ 11.501,00</a:t>
            </a:r>
            <a:endParaRPr sz="800" b="0" i="0" u="none" strike="noStrike" cap="none">
              <a:solidFill>
                <a:srgbClr val="E1531F"/>
              </a:solidFill>
              <a:latin typeface="Calibri"/>
              <a:ea typeface="Calibri"/>
              <a:cs typeface="Calibri"/>
              <a:sym typeface="Calibri"/>
            </a:endParaRPr>
          </a:p>
        </p:txBody>
      </p:sp>
      <p:sp>
        <p:nvSpPr>
          <p:cNvPr id="913" name="Google Shape;913;p82"/>
          <p:cNvSpPr/>
          <p:nvPr/>
        </p:nvSpPr>
        <p:spPr>
          <a:xfrm>
            <a:off x="10438641" y="4295688"/>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R$ 13.779,50</a:t>
            </a:r>
            <a:endParaRPr sz="800" b="0" i="0" u="none" strike="noStrike" cap="none">
              <a:solidFill>
                <a:srgbClr val="E1531F"/>
              </a:solidFill>
              <a:latin typeface="Calibri"/>
              <a:ea typeface="Calibri"/>
              <a:cs typeface="Calibri"/>
              <a:sym typeface="Calibri"/>
            </a:endParaRPr>
          </a:p>
        </p:txBody>
      </p:sp>
      <p:sp>
        <p:nvSpPr>
          <p:cNvPr id="914" name="Google Shape;914;p82"/>
          <p:cNvSpPr/>
          <p:nvPr/>
        </p:nvSpPr>
        <p:spPr>
          <a:xfrm>
            <a:off x="9235056"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R$ 500,40</a:t>
            </a:r>
            <a:endParaRPr sz="800" b="0" i="0" u="none" strike="noStrike" cap="none">
              <a:solidFill>
                <a:srgbClr val="E1531F"/>
              </a:solidFill>
              <a:latin typeface="Calibri"/>
              <a:ea typeface="Calibri"/>
              <a:cs typeface="Calibri"/>
              <a:sym typeface="Calibri"/>
            </a:endParaRPr>
          </a:p>
        </p:txBody>
      </p:sp>
      <p:sp>
        <p:nvSpPr>
          <p:cNvPr id="915" name="Google Shape;915;p82"/>
          <p:cNvSpPr/>
          <p:nvPr/>
        </p:nvSpPr>
        <p:spPr>
          <a:xfrm>
            <a:off x="9859806"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R$ 660,15</a:t>
            </a:r>
            <a:endParaRPr sz="800" b="0" i="0" u="none" strike="noStrike" cap="none">
              <a:solidFill>
                <a:srgbClr val="E1531F"/>
              </a:solidFill>
              <a:latin typeface="Calibri"/>
              <a:ea typeface="Calibri"/>
              <a:cs typeface="Calibri"/>
              <a:sym typeface="Calibri"/>
            </a:endParaRPr>
          </a:p>
        </p:txBody>
      </p:sp>
      <p:sp>
        <p:nvSpPr>
          <p:cNvPr id="916" name="Google Shape;916;p82"/>
          <p:cNvSpPr/>
          <p:nvPr/>
        </p:nvSpPr>
        <p:spPr>
          <a:xfrm>
            <a:off x="10522656"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R$ 880,20</a:t>
            </a:r>
            <a:endParaRPr sz="800" b="0" i="0" u="none" strike="noStrike" cap="none">
              <a:solidFill>
                <a:srgbClr val="E1531F"/>
              </a:solidFill>
              <a:latin typeface="Calibri"/>
              <a:ea typeface="Calibri"/>
              <a:cs typeface="Calibri"/>
              <a:sym typeface="Calibri"/>
            </a:endParaRPr>
          </a:p>
        </p:txBody>
      </p:sp>
      <p:sp>
        <p:nvSpPr>
          <p:cNvPr id="917" name="Google Shape;917;p82"/>
          <p:cNvSpPr/>
          <p:nvPr/>
        </p:nvSpPr>
        <p:spPr>
          <a:xfrm>
            <a:off x="9215257"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R$ 500,40</a:t>
            </a:r>
            <a:endParaRPr sz="800" b="0" i="0" u="none" strike="noStrike" cap="none">
              <a:solidFill>
                <a:srgbClr val="E1531F"/>
              </a:solidFill>
              <a:latin typeface="Calibri"/>
              <a:ea typeface="Calibri"/>
              <a:cs typeface="Calibri"/>
              <a:sym typeface="Calibri"/>
            </a:endParaRPr>
          </a:p>
        </p:txBody>
      </p:sp>
      <p:sp>
        <p:nvSpPr>
          <p:cNvPr id="918" name="Google Shape;918;p82"/>
          <p:cNvSpPr/>
          <p:nvPr/>
        </p:nvSpPr>
        <p:spPr>
          <a:xfrm>
            <a:off x="9840007"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R$ 660,15</a:t>
            </a:r>
            <a:endParaRPr sz="800" b="0" i="0" u="none" strike="noStrike" cap="none">
              <a:solidFill>
                <a:srgbClr val="E1531F"/>
              </a:solidFill>
              <a:latin typeface="Calibri"/>
              <a:ea typeface="Calibri"/>
              <a:cs typeface="Calibri"/>
              <a:sym typeface="Calibri"/>
            </a:endParaRPr>
          </a:p>
        </p:txBody>
      </p:sp>
      <p:sp>
        <p:nvSpPr>
          <p:cNvPr id="919" name="Google Shape;919;p82"/>
          <p:cNvSpPr/>
          <p:nvPr/>
        </p:nvSpPr>
        <p:spPr>
          <a:xfrm>
            <a:off x="10502857"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R$ 880,20</a:t>
            </a:r>
            <a:endParaRPr sz="800" b="0" i="0" u="none" strike="noStrike" cap="none">
              <a:solidFill>
                <a:srgbClr val="E1531F"/>
              </a:solidFill>
              <a:latin typeface="Calibri"/>
              <a:ea typeface="Calibri"/>
              <a:cs typeface="Calibri"/>
              <a:sym typeface="Calibri"/>
            </a:endParaRPr>
          </a:p>
        </p:txBody>
      </p:sp>
      <p:sp>
        <p:nvSpPr>
          <p:cNvPr id="920" name="Google Shape;920;p82"/>
          <p:cNvSpPr/>
          <p:nvPr/>
        </p:nvSpPr>
        <p:spPr>
          <a:xfrm>
            <a:off x="9217892" y="4895583"/>
            <a:ext cx="756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R$ 9.672,50</a:t>
            </a:r>
            <a:endParaRPr sz="1400" b="0" i="0" u="none" strike="noStrike" cap="none">
              <a:solidFill>
                <a:srgbClr val="000000"/>
              </a:solidFill>
              <a:latin typeface="Calibri"/>
              <a:ea typeface="Calibri"/>
              <a:cs typeface="Calibri"/>
              <a:sym typeface="Calibri"/>
            </a:endParaRPr>
          </a:p>
        </p:txBody>
      </p:sp>
      <p:sp>
        <p:nvSpPr>
          <p:cNvPr id="921" name="Google Shape;921;p82"/>
          <p:cNvSpPr/>
          <p:nvPr/>
        </p:nvSpPr>
        <p:spPr>
          <a:xfrm>
            <a:off x="9823592" y="4895583"/>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R$ 19.345,00</a:t>
            </a:r>
            <a:endParaRPr sz="800" b="0" i="0" u="none" strike="noStrike" cap="none">
              <a:solidFill>
                <a:srgbClr val="E1531F"/>
              </a:solidFill>
              <a:latin typeface="Calibri"/>
              <a:ea typeface="Calibri"/>
              <a:cs typeface="Calibri"/>
              <a:sym typeface="Calibri"/>
            </a:endParaRPr>
          </a:p>
        </p:txBody>
      </p:sp>
      <p:sp>
        <p:nvSpPr>
          <p:cNvPr id="922" name="Google Shape;922;p82"/>
          <p:cNvSpPr/>
          <p:nvPr/>
        </p:nvSpPr>
        <p:spPr>
          <a:xfrm>
            <a:off x="10438817" y="4895583"/>
            <a:ext cx="792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R$ 23.177,50</a:t>
            </a:r>
            <a:endParaRPr sz="800" b="0" i="0" u="none" strike="noStrike" cap="none">
              <a:solidFill>
                <a:srgbClr val="E1531F"/>
              </a:solidFill>
              <a:latin typeface="Calibri"/>
              <a:ea typeface="Calibri"/>
              <a:cs typeface="Calibri"/>
              <a:sym typeface="Calibri"/>
            </a:endParaRPr>
          </a:p>
        </p:txBody>
      </p:sp>
      <p:sp>
        <p:nvSpPr>
          <p:cNvPr id="923" name="Google Shape;923;p82"/>
          <p:cNvSpPr/>
          <p:nvPr/>
        </p:nvSpPr>
        <p:spPr>
          <a:xfrm>
            <a:off x="8329025" y="4296877"/>
            <a:ext cx="792000" cy="5400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R$ 2.170,00</a:t>
            </a:r>
            <a:endParaRPr sz="800" b="0" i="0" u="none" strike="noStrike" cap="none">
              <a:solidFill>
                <a:srgbClr val="E1531F"/>
              </a:solidFill>
              <a:latin typeface="Calibri"/>
              <a:ea typeface="Calibri"/>
              <a:cs typeface="Calibri"/>
              <a:sym typeface="Calibri"/>
            </a:endParaRPr>
          </a:p>
        </p:txBody>
      </p:sp>
      <p:sp>
        <p:nvSpPr>
          <p:cNvPr id="924" name="Google Shape;924;p82"/>
          <p:cNvSpPr/>
          <p:nvPr/>
        </p:nvSpPr>
        <p:spPr>
          <a:xfrm>
            <a:off x="8337200" y="4899669"/>
            <a:ext cx="792000" cy="5400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R$ 3.650,00</a:t>
            </a:r>
            <a:endParaRPr sz="800" b="0" i="0" u="none" strike="noStrike" cap="none">
              <a:solidFill>
                <a:srgbClr val="E1531F"/>
              </a:solidFill>
              <a:latin typeface="Calibri"/>
              <a:ea typeface="Calibri"/>
              <a:cs typeface="Calibri"/>
              <a:sym typeface="Calibri"/>
            </a:endParaRPr>
          </a:p>
        </p:txBody>
      </p:sp>
      <p:sp>
        <p:nvSpPr>
          <p:cNvPr id="925" name="Google Shape;925;p82"/>
          <p:cNvSpPr/>
          <p:nvPr/>
        </p:nvSpPr>
        <p:spPr>
          <a:xfrm>
            <a:off x="8319724" y="3715083"/>
            <a:ext cx="792000" cy="5400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R$ 2.470,00</a:t>
            </a:r>
            <a:endParaRPr sz="800" b="0" i="0" u="none" strike="noStrike" cap="none">
              <a:solidFill>
                <a:srgbClr val="E1531F"/>
              </a:solidFill>
              <a:latin typeface="Calibri"/>
              <a:ea typeface="Calibri"/>
              <a:cs typeface="Calibri"/>
              <a:sym typeface="Calibri"/>
            </a:endParaRPr>
          </a:p>
        </p:txBody>
      </p:sp>
      <p:sp>
        <p:nvSpPr>
          <p:cNvPr id="926" name="Google Shape;926;p82"/>
          <p:cNvSpPr/>
          <p:nvPr/>
        </p:nvSpPr>
        <p:spPr>
          <a:xfrm>
            <a:off x="8365639"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R$ 330,75</a:t>
            </a:r>
            <a:endParaRPr sz="800" b="0" i="0" u="none" strike="noStrike" cap="none">
              <a:solidFill>
                <a:srgbClr val="E1531F"/>
              </a:solidFill>
              <a:latin typeface="Calibri"/>
              <a:ea typeface="Calibri"/>
              <a:cs typeface="Calibri"/>
              <a:sym typeface="Calibri"/>
            </a:endParaRPr>
          </a:p>
        </p:txBody>
      </p:sp>
      <p:sp>
        <p:nvSpPr>
          <p:cNvPr id="927" name="Google Shape;927;p82"/>
          <p:cNvSpPr/>
          <p:nvPr/>
        </p:nvSpPr>
        <p:spPr>
          <a:xfrm>
            <a:off x="8356114"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R$ 330,75</a:t>
            </a:r>
            <a:endParaRPr sz="800" b="0" i="0" u="none" strike="noStrike" cap="none">
              <a:solidFill>
                <a:srgbClr val="E1531F"/>
              </a:solidFill>
              <a:latin typeface="Calibri"/>
              <a:ea typeface="Calibri"/>
              <a:cs typeface="Calibri"/>
              <a:sym typeface="Calibri"/>
            </a:endParaRPr>
          </a:p>
        </p:txBody>
      </p:sp>
      <p:sp>
        <p:nvSpPr>
          <p:cNvPr id="928" name="Google Shape;928;p82"/>
          <p:cNvSpPr/>
          <p:nvPr/>
        </p:nvSpPr>
        <p:spPr>
          <a:xfrm>
            <a:off x="7432189"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R$ 180,00</a:t>
            </a:r>
            <a:endParaRPr sz="800" b="0" i="0" u="none" strike="noStrike" cap="none">
              <a:solidFill>
                <a:srgbClr val="E1531F"/>
              </a:solidFill>
              <a:latin typeface="Calibri"/>
              <a:ea typeface="Calibri"/>
              <a:cs typeface="Calibri"/>
              <a:sym typeface="Calibri"/>
            </a:endParaRPr>
          </a:p>
        </p:txBody>
      </p:sp>
      <p:sp>
        <p:nvSpPr>
          <p:cNvPr id="929" name="Google Shape;929;p82"/>
          <p:cNvSpPr/>
          <p:nvPr/>
        </p:nvSpPr>
        <p:spPr>
          <a:xfrm>
            <a:off x="7422664"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R$ 180,00</a:t>
            </a:r>
            <a:endParaRPr sz="800" b="0" i="0" u="none" strike="noStrike" cap="none">
              <a:solidFill>
                <a:srgbClr val="E1531F"/>
              </a:solidFill>
              <a:latin typeface="Calibri"/>
              <a:ea typeface="Calibri"/>
              <a:cs typeface="Calibri"/>
              <a:sym typeface="Calibri"/>
            </a:endParaRPr>
          </a:p>
        </p:txBody>
      </p:sp>
      <p:sp>
        <p:nvSpPr>
          <p:cNvPr id="930" name="Google Shape;930;p82"/>
          <p:cNvSpPr/>
          <p:nvPr/>
        </p:nvSpPr>
        <p:spPr>
          <a:xfrm>
            <a:off x="6721714"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R$ 150,30</a:t>
            </a:r>
            <a:endParaRPr sz="800" b="1" i="0" u="none" strike="noStrike" cap="none">
              <a:solidFill>
                <a:srgbClr val="E1531F"/>
              </a:solidFill>
              <a:latin typeface="Calibri"/>
              <a:ea typeface="Calibri"/>
              <a:cs typeface="Calibri"/>
              <a:sym typeface="Calibri"/>
            </a:endParaRPr>
          </a:p>
        </p:txBody>
      </p:sp>
      <p:sp>
        <p:nvSpPr>
          <p:cNvPr id="931" name="Google Shape;931;p82"/>
          <p:cNvSpPr/>
          <p:nvPr/>
        </p:nvSpPr>
        <p:spPr>
          <a:xfrm>
            <a:off x="6712189"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R$ 150,30</a:t>
            </a:r>
            <a:endParaRPr sz="800" b="1" i="0" u="none" strike="noStrike" cap="none">
              <a:solidFill>
                <a:srgbClr val="E1531F"/>
              </a:solidFill>
              <a:latin typeface="Calibri"/>
              <a:ea typeface="Calibri"/>
              <a:cs typeface="Calibri"/>
              <a:sym typeface="Calibri"/>
            </a:endParaRPr>
          </a:p>
        </p:txBody>
      </p:sp>
      <p:sp>
        <p:nvSpPr>
          <p:cNvPr id="932" name="Google Shape;932;p82"/>
          <p:cNvSpPr/>
          <p:nvPr/>
        </p:nvSpPr>
        <p:spPr>
          <a:xfrm>
            <a:off x="5229441"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1" i="0" u="none" strike="noStrike" cap="none">
                <a:solidFill>
                  <a:srgbClr val="E1531F"/>
                </a:solidFill>
                <a:latin typeface="Calibri"/>
                <a:ea typeface="Calibri"/>
                <a:cs typeface="Calibri"/>
                <a:sym typeface="Calibri"/>
              </a:rPr>
              <a:t> </a:t>
            </a:r>
            <a:r>
              <a:rPr lang="pt-BR" sz="800" b="0" i="0" u="none" strike="noStrike" cap="none">
                <a:solidFill>
                  <a:srgbClr val="E1531F"/>
                </a:solidFill>
                <a:latin typeface="Calibri"/>
                <a:ea typeface="Calibri"/>
                <a:cs typeface="Calibri"/>
                <a:sym typeface="Calibri"/>
              </a:rPr>
              <a:t>R$ 110,25</a:t>
            </a:r>
            <a:endParaRPr sz="800" b="1" i="0" u="none" strike="noStrike" cap="none">
              <a:solidFill>
                <a:srgbClr val="E1531F"/>
              </a:solidFill>
              <a:latin typeface="Calibri"/>
              <a:ea typeface="Calibri"/>
              <a:cs typeface="Calibri"/>
              <a:sym typeface="Calibri"/>
            </a:endParaRPr>
          </a:p>
        </p:txBody>
      </p:sp>
      <p:sp>
        <p:nvSpPr>
          <p:cNvPr id="933" name="Google Shape;933;p82"/>
          <p:cNvSpPr/>
          <p:nvPr/>
        </p:nvSpPr>
        <p:spPr>
          <a:xfrm>
            <a:off x="5949441" y="252766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1" i="0" u="none" strike="noStrike" cap="none">
                <a:solidFill>
                  <a:srgbClr val="E1531F"/>
                </a:solidFill>
                <a:latin typeface="Calibri"/>
                <a:ea typeface="Calibri"/>
                <a:cs typeface="Calibri"/>
                <a:sym typeface="Calibri"/>
              </a:rPr>
              <a:t> </a:t>
            </a:r>
            <a:r>
              <a:rPr lang="pt-BR" sz="800" b="0" i="0" u="none" strike="noStrike" cap="none">
                <a:solidFill>
                  <a:srgbClr val="E1531F"/>
                </a:solidFill>
                <a:latin typeface="Calibri"/>
                <a:ea typeface="Calibri"/>
                <a:cs typeface="Calibri"/>
                <a:sym typeface="Calibri"/>
              </a:rPr>
              <a:t>R$ 110,25</a:t>
            </a:r>
            <a:endParaRPr sz="800" b="1" i="0" u="none" strike="noStrike" cap="none">
              <a:solidFill>
                <a:srgbClr val="E1531F"/>
              </a:solidFill>
              <a:latin typeface="Calibri"/>
              <a:ea typeface="Calibri"/>
              <a:cs typeface="Calibri"/>
              <a:sym typeface="Calibri"/>
            </a:endParaRPr>
          </a:p>
        </p:txBody>
      </p:sp>
      <p:sp>
        <p:nvSpPr>
          <p:cNvPr id="934" name="Google Shape;934;p82"/>
          <p:cNvSpPr/>
          <p:nvPr/>
        </p:nvSpPr>
        <p:spPr>
          <a:xfrm>
            <a:off x="5219916"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1" i="0" u="none" strike="noStrike" cap="none">
                <a:solidFill>
                  <a:srgbClr val="E1531F"/>
                </a:solidFill>
                <a:latin typeface="Calibri"/>
                <a:ea typeface="Calibri"/>
                <a:cs typeface="Calibri"/>
                <a:sym typeface="Calibri"/>
              </a:rPr>
              <a:t> </a:t>
            </a:r>
            <a:r>
              <a:rPr lang="pt-BR" sz="800" b="0" i="0" u="none" strike="noStrike" cap="none">
                <a:solidFill>
                  <a:srgbClr val="E1531F"/>
                </a:solidFill>
                <a:latin typeface="Calibri"/>
                <a:ea typeface="Calibri"/>
                <a:cs typeface="Calibri"/>
                <a:sym typeface="Calibri"/>
              </a:rPr>
              <a:t>R$ 110,25</a:t>
            </a:r>
            <a:endParaRPr sz="800" b="1" i="0" u="none" strike="noStrike" cap="none">
              <a:solidFill>
                <a:srgbClr val="E1531F"/>
              </a:solidFill>
              <a:latin typeface="Calibri"/>
              <a:ea typeface="Calibri"/>
              <a:cs typeface="Calibri"/>
              <a:sym typeface="Calibri"/>
            </a:endParaRPr>
          </a:p>
        </p:txBody>
      </p:sp>
      <p:sp>
        <p:nvSpPr>
          <p:cNvPr id="935" name="Google Shape;935;p82"/>
          <p:cNvSpPr/>
          <p:nvPr/>
        </p:nvSpPr>
        <p:spPr>
          <a:xfrm>
            <a:off x="5939916" y="3118217"/>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1" i="0" u="none" strike="noStrike" cap="none">
                <a:solidFill>
                  <a:srgbClr val="E1531F"/>
                </a:solidFill>
                <a:latin typeface="Calibri"/>
                <a:ea typeface="Calibri"/>
                <a:cs typeface="Calibri"/>
                <a:sym typeface="Calibri"/>
              </a:rPr>
              <a:t> </a:t>
            </a:r>
            <a:r>
              <a:rPr lang="pt-BR" sz="800" b="0" i="0" u="none" strike="noStrike" cap="none">
                <a:solidFill>
                  <a:srgbClr val="E1531F"/>
                </a:solidFill>
                <a:latin typeface="Calibri"/>
                <a:ea typeface="Calibri"/>
                <a:cs typeface="Calibri"/>
                <a:sym typeface="Calibri"/>
              </a:rPr>
              <a:t>R$ 110,25</a:t>
            </a:r>
            <a:endParaRPr sz="800" b="1" i="0" u="none" strike="noStrike" cap="none">
              <a:solidFill>
                <a:srgbClr val="E1531F"/>
              </a:solidFill>
              <a:latin typeface="Calibri"/>
              <a:ea typeface="Calibri"/>
              <a:cs typeface="Calibri"/>
              <a:sym typeface="Calibri"/>
            </a:endParaRPr>
          </a:p>
        </p:txBody>
      </p:sp>
      <p:sp>
        <p:nvSpPr>
          <p:cNvPr id="936" name="Google Shape;936;p82"/>
          <p:cNvSpPr/>
          <p:nvPr/>
        </p:nvSpPr>
        <p:spPr>
          <a:xfrm>
            <a:off x="3893799" y="2525424"/>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 R$ 90,00</a:t>
            </a:r>
            <a:endParaRPr sz="800" b="0" i="0" u="none" strike="noStrike" cap="none">
              <a:solidFill>
                <a:srgbClr val="E1531F"/>
              </a:solidFill>
              <a:latin typeface="Calibri"/>
              <a:ea typeface="Calibri"/>
              <a:cs typeface="Calibri"/>
              <a:sym typeface="Calibri"/>
            </a:endParaRPr>
          </a:p>
        </p:txBody>
      </p:sp>
      <p:sp>
        <p:nvSpPr>
          <p:cNvPr id="937" name="Google Shape;937;p82"/>
          <p:cNvSpPr/>
          <p:nvPr/>
        </p:nvSpPr>
        <p:spPr>
          <a:xfrm>
            <a:off x="4544215" y="2537941"/>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R$ 90,00</a:t>
            </a:r>
            <a:endParaRPr sz="1400" b="0" i="0" u="none" strike="noStrike" cap="none">
              <a:solidFill>
                <a:srgbClr val="000000"/>
              </a:solidFill>
              <a:latin typeface="Calibri"/>
              <a:ea typeface="Calibri"/>
              <a:cs typeface="Calibri"/>
              <a:sym typeface="Calibri"/>
            </a:endParaRPr>
          </a:p>
        </p:txBody>
      </p:sp>
      <p:sp>
        <p:nvSpPr>
          <p:cNvPr id="938" name="Google Shape;938;p82"/>
          <p:cNvSpPr/>
          <p:nvPr/>
        </p:nvSpPr>
        <p:spPr>
          <a:xfrm>
            <a:off x="2598399" y="2515899"/>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 R$ 90,00</a:t>
            </a:r>
            <a:endParaRPr sz="800" b="0" i="0" u="none" strike="noStrike" cap="none">
              <a:solidFill>
                <a:srgbClr val="E1531F"/>
              </a:solidFill>
              <a:latin typeface="Calibri"/>
              <a:ea typeface="Calibri"/>
              <a:cs typeface="Calibri"/>
              <a:sym typeface="Calibri"/>
            </a:endParaRPr>
          </a:p>
        </p:txBody>
      </p:sp>
      <p:sp>
        <p:nvSpPr>
          <p:cNvPr id="939" name="Google Shape;939;p82"/>
          <p:cNvSpPr/>
          <p:nvPr/>
        </p:nvSpPr>
        <p:spPr>
          <a:xfrm>
            <a:off x="3248815" y="2528416"/>
            <a:ext cx="72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t-BR" sz="800" b="0" i="0" u="none" strike="noStrike" cap="none">
                <a:solidFill>
                  <a:srgbClr val="E1531F"/>
                </a:solidFill>
                <a:latin typeface="Calibri"/>
                <a:ea typeface="Calibri"/>
                <a:cs typeface="Calibri"/>
                <a:sym typeface="Calibri"/>
              </a:rPr>
              <a:t>R$ 90,00</a:t>
            </a:r>
            <a:endParaRPr sz="1400" b="0" i="0" u="none" strike="noStrike" cap="none">
              <a:solidFill>
                <a:srgbClr val="000000"/>
              </a:solidFill>
              <a:latin typeface="Calibri"/>
              <a:ea typeface="Calibri"/>
              <a:cs typeface="Calibri"/>
              <a:sym typeface="Calibri"/>
            </a:endParaRPr>
          </a:p>
        </p:txBody>
      </p:sp>
      <p:sp>
        <p:nvSpPr>
          <p:cNvPr id="940" name="Google Shape;940;p82"/>
          <p:cNvSpPr/>
          <p:nvPr/>
        </p:nvSpPr>
        <p:spPr>
          <a:xfrm>
            <a:off x="3919775" y="1647716"/>
            <a:ext cx="126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Exato</a:t>
            </a:r>
            <a:endParaRPr sz="1400" b="0" i="0" u="none" strike="noStrike" cap="none">
              <a:solidFill>
                <a:srgbClr val="000000"/>
              </a:solidFill>
              <a:latin typeface="Calibri"/>
              <a:ea typeface="Calibri"/>
              <a:cs typeface="Calibri"/>
              <a:sym typeface="Calibri"/>
            </a:endParaRPr>
          </a:p>
        </p:txBody>
      </p:sp>
      <p:sp>
        <p:nvSpPr>
          <p:cNvPr id="941" name="Google Shape;941;p82"/>
          <p:cNvSpPr/>
          <p:nvPr/>
        </p:nvSpPr>
        <p:spPr>
          <a:xfrm>
            <a:off x="5216475" y="1647859"/>
            <a:ext cx="144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Clássico</a:t>
            </a:r>
            <a:endParaRPr sz="1400" b="0" i="0" u="none" strike="noStrike" cap="none">
              <a:solidFill>
                <a:srgbClr val="000000"/>
              </a:solidFill>
              <a:latin typeface="Calibri"/>
              <a:ea typeface="Calibri"/>
              <a:cs typeface="Calibri"/>
              <a:sym typeface="Calibri"/>
            </a:endParaRPr>
          </a:p>
        </p:txBody>
      </p:sp>
      <p:sp>
        <p:nvSpPr>
          <p:cNvPr id="942" name="Google Shape;942;p82"/>
          <p:cNvSpPr/>
          <p:nvPr/>
        </p:nvSpPr>
        <p:spPr>
          <a:xfrm>
            <a:off x="6693200" y="1647858"/>
            <a:ext cx="14724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dirty="0">
                <a:solidFill>
                  <a:schemeClr val="lt1"/>
                </a:solidFill>
                <a:latin typeface="Calibri"/>
                <a:ea typeface="Calibri"/>
                <a:cs typeface="Calibri"/>
                <a:sym typeface="Calibri"/>
              </a:rPr>
              <a:t>Especial 100</a:t>
            </a:r>
            <a:br>
              <a:rPr lang="pt-BR" sz="1200" b="0" i="0" u="none" strike="noStrike" cap="none" dirty="0">
                <a:solidFill>
                  <a:schemeClr val="lt1"/>
                </a:solidFill>
                <a:latin typeface="Calibri"/>
                <a:ea typeface="Calibri"/>
                <a:cs typeface="Calibri"/>
                <a:sym typeface="Calibri"/>
              </a:rPr>
            </a:br>
            <a:r>
              <a:rPr lang="pt-BR" sz="1200" b="0" i="0" u="none" strike="noStrike" cap="none" dirty="0">
                <a:solidFill>
                  <a:schemeClr val="lt1"/>
                </a:solidFill>
                <a:latin typeface="Calibri"/>
                <a:ea typeface="Calibri"/>
                <a:cs typeface="Calibri"/>
                <a:sym typeface="Calibri"/>
              </a:rPr>
              <a:t>Especial 100 Médicos</a:t>
            </a:r>
            <a:endParaRPr sz="1400" b="0" i="0" u="none" strike="noStrike" cap="none" dirty="0">
              <a:solidFill>
                <a:srgbClr val="000000"/>
              </a:solidFill>
              <a:latin typeface="Calibri"/>
              <a:ea typeface="Calibri"/>
              <a:cs typeface="Calibri"/>
              <a:sym typeface="Calibri"/>
            </a:endParaRPr>
          </a:p>
        </p:txBody>
      </p:sp>
      <p:sp>
        <p:nvSpPr>
          <p:cNvPr id="943" name="Google Shape;943;p82"/>
          <p:cNvSpPr/>
          <p:nvPr/>
        </p:nvSpPr>
        <p:spPr>
          <a:xfrm>
            <a:off x="11191800" y="1647861"/>
            <a:ext cx="90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Prestige</a:t>
            </a:r>
            <a:br>
              <a:rPr lang="pt-BR" sz="1200" b="0" i="0" u="none" strike="noStrike" cap="none">
                <a:solidFill>
                  <a:schemeClr val="lt1"/>
                </a:solidFill>
                <a:latin typeface="Calibri"/>
                <a:ea typeface="Calibri"/>
                <a:cs typeface="Calibri"/>
                <a:sym typeface="Calibri"/>
              </a:rPr>
            </a:br>
            <a:r>
              <a:rPr lang="pt-BR" sz="1200">
                <a:solidFill>
                  <a:schemeClr val="lt1"/>
                </a:solidFill>
                <a:latin typeface="Calibri"/>
                <a:ea typeface="Calibri"/>
                <a:cs typeface="Calibri"/>
                <a:sym typeface="Calibri"/>
              </a:rPr>
              <a:t>P</a:t>
            </a:r>
            <a:r>
              <a:rPr lang="pt-BR" sz="1200" b="0" i="0" u="none" strike="noStrike" cap="none">
                <a:solidFill>
                  <a:schemeClr val="lt1"/>
                </a:solidFill>
                <a:latin typeface="Calibri"/>
                <a:ea typeface="Calibri"/>
                <a:cs typeface="Calibri"/>
                <a:sym typeface="Calibri"/>
              </a:rPr>
              <a:t>restige </a:t>
            </a:r>
            <a:r>
              <a:rPr lang="pt-BR" sz="1200">
                <a:solidFill>
                  <a:schemeClr val="lt1"/>
                </a:solidFill>
                <a:latin typeface="Calibri"/>
                <a:ea typeface="Calibri"/>
                <a:cs typeface="Calibri"/>
                <a:sym typeface="Calibri"/>
              </a:rPr>
              <a:t>Médicos</a:t>
            </a:r>
            <a:endParaRPr sz="1400" b="0" i="0" u="none" strike="noStrike" cap="none">
              <a:solidFill>
                <a:srgbClr val="000000"/>
              </a:solidFill>
              <a:latin typeface="Calibri"/>
              <a:ea typeface="Calibri"/>
              <a:cs typeface="Calibri"/>
              <a:sym typeface="Calibri"/>
            </a:endParaRPr>
          </a:p>
        </p:txBody>
      </p:sp>
      <p:sp>
        <p:nvSpPr>
          <p:cNvPr id="944" name="Google Shape;944;p82"/>
          <p:cNvSpPr/>
          <p:nvPr/>
        </p:nvSpPr>
        <p:spPr>
          <a:xfrm>
            <a:off x="9283075" y="1647860"/>
            <a:ext cx="1872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Executivo</a:t>
            </a:r>
            <a:br>
              <a:rPr lang="pt-BR" sz="1200">
                <a:solidFill>
                  <a:schemeClr val="lt1"/>
                </a:solidFill>
                <a:latin typeface="Calibri"/>
                <a:ea typeface="Calibri"/>
                <a:cs typeface="Calibri"/>
                <a:sym typeface="Calibri"/>
              </a:rPr>
            </a:br>
            <a:r>
              <a:rPr lang="pt-BR" sz="1200">
                <a:solidFill>
                  <a:schemeClr val="lt1"/>
                </a:solidFill>
                <a:latin typeface="Calibri"/>
                <a:ea typeface="Calibri"/>
                <a:cs typeface="Calibri"/>
                <a:sym typeface="Calibri"/>
              </a:rPr>
              <a:t>Executivo Médicos</a:t>
            </a:r>
            <a:endParaRPr sz="1400" b="0" i="0" u="none" strike="noStrike" cap="none">
              <a:solidFill>
                <a:srgbClr val="000000"/>
              </a:solidFill>
              <a:latin typeface="Calibri"/>
              <a:ea typeface="Calibri"/>
              <a:cs typeface="Calibri"/>
              <a:sym typeface="Calibri"/>
            </a:endParaRPr>
          </a:p>
        </p:txBody>
      </p:sp>
      <p:sp>
        <p:nvSpPr>
          <p:cNvPr id="945" name="Google Shape;945;p82"/>
          <p:cNvSpPr/>
          <p:nvPr/>
        </p:nvSpPr>
        <p:spPr>
          <a:xfrm>
            <a:off x="8202350" y="1647861"/>
            <a:ext cx="1044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100" b="0" i="0" u="none" strike="noStrike" cap="none" dirty="0">
                <a:solidFill>
                  <a:schemeClr val="lt1"/>
                </a:solidFill>
                <a:latin typeface="Calibri"/>
                <a:ea typeface="Calibri"/>
                <a:cs typeface="Calibri"/>
                <a:sym typeface="Calibri"/>
              </a:rPr>
              <a:t>Especial Mais</a:t>
            </a:r>
            <a:br>
              <a:rPr lang="pt-BR" sz="1100" b="0" i="0" u="none" strike="noStrike" cap="none" dirty="0">
                <a:solidFill>
                  <a:schemeClr val="lt1"/>
                </a:solidFill>
                <a:latin typeface="Calibri"/>
                <a:ea typeface="Calibri"/>
                <a:cs typeface="Calibri"/>
                <a:sym typeface="Calibri"/>
              </a:rPr>
            </a:br>
            <a:r>
              <a:rPr lang="pt-BR" sz="1100" b="0" i="0" u="none" strike="noStrike" cap="none" dirty="0">
                <a:solidFill>
                  <a:schemeClr val="lt1"/>
                </a:solidFill>
                <a:latin typeface="Calibri"/>
                <a:ea typeface="Calibri"/>
                <a:cs typeface="Calibri"/>
                <a:sym typeface="Calibri"/>
              </a:rPr>
              <a:t>Especial Mais Médicos</a:t>
            </a:r>
            <a:endParaRPr sz="1300" b="0" i="0" u="none" strike="noStrike" cap="none" dirty="0">
              <a:solidFill>
                <a:srgbClr val="000000"/>
              </a:solidFill>
              <a:latin typeface="Calibri"/>
              <a:ea typeface="Calibri"/>
              <a:cs typeface="Calibri"/>
              <a:sym typeface="Calibri"/>
            </a:endParaRPr>
          </a:p>
        </p:txBody>
      </p:sp>
      <p:sp>
        <p:nvSpPr>
          <p:cNvPr id="946" name="Google Shape;946;p82"/>
          <p:cNvSpPr/>
          <p:nvPr/>
        </p:nvSpPr>
        <p:spPr>
          <a:xfrm>
            <a:off x="2623050" y="1647861"/>
            <a:ext cx="1260000" cy="540000"/>
          </a:xfrm>
          <a:prstGeom prst="roundRect">
            <a:avLst>
              <a:gd name="adj" fmla="val 16667"/>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Direto Nacional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66"/>
          <p:cNvSpPr/>
          <p:nvPr/>
        </p:nvSpPr>
        <p:spPr>
          <a:xfrm>
            <a:off x="0" y="0"/>
            <a:ext cx="12192000" cy="6858000"/>
          </a:xfrm>
          <a:prstGeom prst="rect">
            <a:avLst/>
          </a:prstGeom>
          <a:solidFill>
            <a:srgbClr val="963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 name="Google Shape;98;p66"/>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9" name="Google Shape;99;p66" descr="Pessoas sentadas ao redor de uma mesa&#10;&#10;Descrição gerada automaticamente"/>
          <p:cNvPicPr preferRelativeResize="0"/>
          <p:nvPr/>
        </p:nvPicPr>
        <p:blipFill rotWithShape="1">
          <a:blip r:embed="rId3">
            <a:alphaModFix/>
          </a:blip>
          <a:srcRect/>
          <a:stretch/>
        </p:blipFill>
        <p:spPr>
          <a:xfrm>
            <a:off x="6096000" y="747713"/>
            <a:ext cx="5554894" cy="5513125"/>
          </a:xfrm>
          <a:prstGeom prst="ellipse">
            <a:avLst/>
          </a:prstGeom>
          <a:noFill/>
          <a:ln>
            <a:noFill/>
          </a:ln>
        </p:spPr>
      </p:pic>
      <p:pic>
        <p:nvPicPr>
          <p:cNvPr id="100" name="Google Shape;100;p66"/>
          <p:cNvPicPr preferRelativeResize="0"/>
          <p:nvPr/>
        </p:nvPicPr>
        <p:blipFill rotWithShape="1">
          <a:blip r:embed="rId4">
            <a:alphaModFix/>
          </a:blip>
          <a:srcRect/>
          <a:stretch/>
        </p:blipFill>
        <p:spPr>
          <a:xfrm>
            <a:off x="6096000" y="4946231"/>
            <a:ext cx="1843088" cy="1164056"/>
          </a:xfrm>
          <a:prstGeom prst="rect">
            <a:avLst/>
          </a:prstGeom>
          <a:noFill/>
          <a:ln>
            <a:noFill/>
          </a:ln>
        </p:spPr>
      </p:pic>
      <p:sp>
        <p:nvSpPr>
          <p:cNvPr id="101" name="Google Shape;101;p66"/>
          <p:cNvSpPr txBox="1"/>
          <p:nvPr/>
        </p:nvSpPr>
        <p:spPr>
          <a:xfrm>
            <a:off x="1246295" y="1391192"/>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Quem é a SulAmérica?</a:t>
            </a:r>
            <a:endParaRPr sz="1400" b="0" i="0" u="none" strike="noStrike" cap="none">
              <a:solidFill>
                <a:srgbClr val="000000"/>
              </a:solidFill>
              <a:latin typeface="Arial"/>
              <a:ea typeface="Arial"/>
              <a:cs typeface="Arial"/>
              <a:sym typeface="Arial"/>
            </a:endParaRPr>
          </a:p>
        </p:txBody>
      </p:sp>
      <p:pic>
        <p:nvPicPr>
          <p:cNvPr id="102" name="Google Shape;102;p66"/>
          <p:cNvPicPr preferRelativeResize="0"/>
          <p:nvPr/>
        </p:nvPicPr>
        <p:blipFill rotWithShape="1">
          <a:blip r:embed="rId5">
            <a:alphaModFix/>
          </a:blip>
          <a:srcRect/>
          <a:stretch/>
        </p:blipFill>
        <p:spPr>
          <a:xfrm>
            <a:off x="1352828" y="1178140"/>
            <a:ext cx="619125" cy="123825"/>
          </a:xfrm>
          <a:prstGeom prst="rect">
            <a:avLst/>
          </a:prstGeom>
          <a:noFill/>
          <a:ln>
            <a:noFill/>
          </a:ln>
        </p:spPr>
      </p:pic>
      <p:sp>
        <p:nvSpPr>
          <p:cNvPr id="103" name="Google Shape;103;p66"/>
          <p:cNvSpPr txBox="1"/>
          <p:nvPr/>
        </p:nvSpPr>
        <p:spPr>
          <a:xfrm>
            <a:off x="1278974" y="1754715"/>
            <a:ext cx="2748172" cy="2908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22D59"/>
              </a:buClr>
              <a:buSzPts val="2000"/>
              <a:buFont typeface="Arial"/>
              <a:buNone/>
            </a:pPr>
            <a:r>
              <a:rPr lang="pt-BR" sz="1600" b="0" i="0" u="none" strike="noStrike" cap="none">
                <a:solidFill>
                  <a:srgbClr val="222D59"/>
                </a:solidFill>
                <a:latin typeface="Calibri"/>
                <a:ea typeface="Calibri"/>
                <a:cs typeface="Calibri"/>
                <a:sym typeface="Calibri"/>
              </a:rPr>
              <a:t>Conheça mais sobre nós</a:t>
            </a:r>
            <a:endParaRPr sz="1100" b="0" i="0" u="none" strike="noStrike" cap="none">
              <a:solidFill>
                <a:srgbClr val="000000"/>
              </a:solidFill>
              <a:latin typeface="Calibri"/>
              <a:ea typeface="Calibri"/>
              <a:cs typeface="Calibri"/>
              <a:sym typeface="Calibri"/>
            </a:endParaRPr>
          </a:p>
        </p:txBody>
      </p:sp>
      <p:sp>
        <p:nvSpPr>
          <p:cNvPr id="104" name="Google Shape;104;p66"/>
          <p:cNvSpPr txBox="1"/>
          <p:nvPr/>
        </p:nvSpPr>
        <p:spPr>
          <a:xfrm>
            <a:off x="1256569" y="2290320"/>
            <a:ext cx="3724449" cy="16978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0" i="0" u="none" strike="noStrike" cap="none">
                <a:solidFill>
                  <a:srgbClr val="828282"/>
                </a:solidFill>
                <a:latin typeface="Calibri"/>
                <a:ea typeface="Calibri"/>
                <a:cs typeface="Calibri"/>
                <a:sym typeface="Calibri"/>
              </a:rPr>
              <a:t>Somos a gestora integrada que oferece apoio e autonomia para as decisões de saúde física, emocional e financeira.</a:t>
            </a:r>
            <a:endParaRPr sz="1600" b="0" i="0" u="none" strike="noStrike" cap="none">
              <a:solidFill>
                <a:srgbClr val="82828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600"/>
              <a:buFont typeface="Arial"/>
              <a:buNone/>
            </a:pPr>
            <a:r>
              <a:rPr lang="pt-BR" sz="1600" b="0" i="0" u="none" strike="noStrike" cap="none">
                <a:solidFill>
                  <a:srgbClr val="828282"/>
                </a:solidFill>
                <a:latin typeface="Calibri"/>
                <a:ea typeface="Calibri"/>
                <a:cs typeface="Calibri"/>
                <a:sym typeface="Calibri"/>
              </a:rPr>
              <a:t>Nosso propósito é melhorar a vida das pessoas, dando apoio e segurança em cada momento de decisão.</a:t>
            </a:r>
            <a:endParaRPr sz="1600" b="0" i="0" u="none" strike="noStrike" cap="none">
              <a:solidFill>
                <a:srgbClr val="82828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83"/>
          <p:cNvSpPr/>
          <p:nvPr/>
        </p:nvSpPr>
        <p:spPr>
          <a:xfrm>
            <a:off x="10793615" y="-618496"/>
            <a:ext cx="2312902" cy="2312901"/>
          </a:xfrm>
          <a:prstGeom prst="ellipse">
            <a:avLst/>
          </a:prstGeom>
          <a:solidFill>
            <a:srgbClr val="82828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52" name="Google Shape;952;p83"/>
          <p:cNvSpPr/>
          <p:nvPr/>
        </p:nvSpPr>
        <p:spPr>
          <a:xfrm>
            <a:off x="0" y="0"/>
            <a:ext cx="3770616" cy="6858000"/>
          </a:xfrm>
          <a:prstGeom prst="rect">
            <a:avLst/>
          </a:prstGeom>
          <a:solidFill>
            <a:srgbClr val="146E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panose="020F0502020204030204" pitchFamily="34" charset="0"/>
              <a:ea typeface="Calibri"/>
              <a:cs typeface="Calibri" panose="020F0502020204030204" pitchFamily="34" charset="0"/>
              <a:sym typeface="Calibri"/>
            </a:endParaRPr>
          </a:p>
        </p:txBody>
      </p:sp>
      <p:pic>
        <p:nvPicPr>
          <p:cNvPr id="953" name="Google Shape;953;p83" descr="Ícone&#10;&#10;Descrição gerada automaticamente"/>
          <p:cNvPicPr preferRelativeResize="0"/>
          <p:nvPr/>
        </p:nvPicPr>
        <p:blipFill rotWithShape="1">
          <a:blip r:embed="rId3">
            <a:alphaModFix/>
          </a:blip>
          <a:srcRect/>
          <a:stretch/>
        </p:blipFill>
        <p:spPr>
          <a:xfrm>
            <a:off x="98164" y="133072"/>
            <a:ext cx="261360" cy="216000"/>
          </a:xfrm>
          <a:prstGeom prst="rect">
            <a:avLst/>
          </a:prstGeom>
          <a:noFill/>
          <a:ln>
            <a:noFill/>
          </a:ln>
        </p:spPr>
      </p:pic>
      <p:pic>
        <p:nvPicPr>
          <p:cNvPr id="954" name="Google Shape;954;p83" descr="Ícone&#10;&#10;Descrição gerada automaticamente"/>
          <p:cNvPicPr preferRelativeResize="0"/>
          <p:nvPr/>
        </p:nvPicPr>
        <p:blipFill rotWithShape="1">
          <a:blip r:embed="rId3">
            <a:alphaModFix/>
          </a:blip>
          <a:srcRect/>
          <a:stretch/>
        </p:blipFill>
        <p:spPr>
          <a:xfrm>
            <a:off x="98164" y="489393"/>
            <a:ext cx="261360" cy="216000"/>
          </a:xfrm>
          <a:prstGeom prst="rect">
            <a:avLst/>
          </a:prstGeom>
          <a:noFill/>
          <a:ln>
            <a:noFill/>
          </a:ln>
        </p:spPr>
      </p:pic>
      <p:pic>
        <p:nvPicPr>
          <p:cNvPr id="955" name="Google Shape;955;p83" descr="Ícone&#10;&#10;Descrição gerada automaticamente"/>
          <p:cNvPicPr preferRelativeResize="0"/>
          <p:nvPr/>
        </p:nvPicPr>
        <p:blipFill rotWithShape="1">
          <a:blip r:embed="rId3">
            <a:alphaModFix/>
          </a:blip>
          <a:srcRect/>
          <a:stretch/>
        </p:blipFill>
        <p:spPr>
          <a:xfrm>
            <a:off x="98164" y="845714"/>
            <a:ext cx="261360" cy="216000"/>
          </a:xfrm>
          <a:prstGeom prst="rect">
            <a:avLst/>
          </a:prstGeom>
          <a:noFill/>
          <a:ln>
            <a:noFill/>
          </a:ln>
        </p:spPr>
      </p:pic>
      <p:pic>
        <p:nvPicPr>
          <p:cNvPr id="956" name="Google Shape;956;p83" descr="Ícone&#10;&#10;Descrição gerada automaticamente"/>
          <p:cNvPicPr preferRelativeResize="0"/>
          <p:nvPr/>
        </p:nvPicPr>
        <p:blipFill rotWithShape="1">
          <a:blip r:embed="rId3">
            <a:alphaModFix/>
          </a:blip>
          <a:srcRect/>
          <a:stretch/>
        </p:blipFill>
        <p:spPr>
          <a:xfrm>
            <a:off x="98164" y="1202035"/>
            <a:ext cx="261360" cy="216000"/>
          </a:xfrm>
          <a:prstGeom prst="rect">
            <a:avLst/>
          </a:prstGeom>
          <a:noFill/>
          <a:ln>
            <a:noFill/>
          </a:ln>
        </p:spPr>
      </p:pic>
      <p:pic>
        <p:nvPicPr>
          <p:cNvPr id="957" name="Google Shape;957;p83" descr="Ícone&#10;&#10;Descrição gerada automaticamente"/>
          <p:cNvPicPr preferRelativeResize="0"/>
          <p:nvPr/>
        </p:nvPicPr>
        <p:blipFill rotWithShape="1">
          <a:blip r:embed="rId3">
            <a:alphaModFix/>
          </a:blip>
          <a:srcRect/>
          <a:stretch/>
        </p:blipFill>
        <p:spPr>
          <a:xfrm>
            <a:off x="98164" y="1558356"/>
            <a:ext cx="261360" cy="216000"/>
          </a:xfrm>
          <a:prstGeom prst="rect">
            <a:avLst/>
          </a:prstGeom>
          <a:noFill/>
          <a:ln>
            <a:noFill/>
          </a:ln>
        </p:spPr>
      </p:pic>
      <p:pic>
        <p:nvPicPr>
          <p:cNvPr id="958" name="Google Shape;958;p83" descr="Ícone&#10;&#10;Descrição gerada automaticamente"/>
          <p:cNvPicPr preferRelativeResize="0"/>
          <p:nvPr/>
        </p:nvPicPr>
        <p:blipFill rotWithShape="1">
          <a:blip r:embed="rId3">
            <a:alphaModFix/>
          </a:blip>
          <a:srcRect/>
          <a:stretch/>
        </p:blipFill>
        <p:spPr>
          <a:xfrm>
            <a:off x="98164" y="1914677"/>
            <a:ext cx="261360" cy="216000"/>
          </a:xfrm>
          <a:prstGeom prst="rect">
            <a:avLst/>
          </a:prstGeom>
          <a:noFill/>
          <a:ln>
            <a:noFill/>
          </a:ln>
        </p:spPr>
      </p:pic>
      <p:pic>
        <p:nvPicPr>
          <p:cNvPr id="959" name="Google Shape;959;p83" descr="Ícone&#10;&#10;Descrição gerada automaticamente"/>
          <p:cNvPicPr preferRelativeResize="0"/>
          <p:nvPr/>
        </p:nvPicPr>
        <p:blipFill rotWithShape="1">
          <a:blip r:embed="rId3">
            <a:alphaModFix/>
          </a:blip>
          <a:srcRect/>
          <a:stretch/>
        </p:blipFill>
        <p:spPr>
          <a:xfrm>
            <a:off x="98164" y="2270998"/>
            <a:ext cx="261360" cy="216000"/>
          </a:xfrm>
          <a:prstGeom prst="rect">
            <a:avLst/>
          </a:prstGeom>
          <a:noFill/>
          <a:ln>
            <a:noFill/>
          </a:ln>
        </p:spPr>
      </p:pic>
      <p:pic>
        <p:nvPicPr>
          <p:cNvPr id="960" name="Google Shape;960;p83" descr="Ícone&#10;&#10;Descrição gerada automaticamente"/>
          <p:cNvPicPr preferRelativeResize="0"/>
          <p:nvPr/>
        </p:nvPicPr>
        <p:blipFill rotWithShape="1">
          <a:blip r:embed="rId3">
            <a:alphaModFix/>
          </a:blip>
          <a:srcRect/>
          <a:stretch/>
        </p:blipFill>
        <p:spPr>
          <a:xfrm>
            <a:off x="98164" y="2627319"/>
            <a:ext cx="261360" cy="216000"/>
          </a:xfrm>
          <a:prstGeom prst="rect">
            <a:avLst/>
          </a:prstGeom>
          <a:noFill/>
          <a:ln>
            <a:noFill/>
          </a:ln>
        </p:spPr>
      </p:pic>
      <p:pic>
        <p:nvPicPr>
          <p:cNvPr id="961" name="Google Shape;961;p83" descr="Ícone&#10;&#10;Descrição gerada automaticamente"/>
          <p:cNvPicPr preferRelativeResize="0"/>
          <p:nvPr/>
        </p:nvPicPr>
        <p:blipFill rotWithShape="1">
          <a:blip r:embed="rId3">
            <a:alphaModFix/>
          </a:blip>
          <a:srcRect/>
          <a:stretch/>
        </p:blipFill>
        <p:spPr>
          <a:xfrm>
            <a:off x="98164" y="2983640"/>
            <a:ext cx="261360" cy="216000"/>
          </a:xfrm>
          <a:prstGeom prst="rect">
            <a:avLst/>
          </a:prstGeom>
          <a:noFill/>
          <a:ln>
            <a:noFill/>
          </a:ln>
        </p:spPr>
      </p:pic>
      <p:pic>
        <p:nvPicPr>
          <p:cNvPr id="962" name="Google Shape;962;p83" descr="Ícone&#10;&#10;Descrição gerada automaticamente"/>
          <p:cNvPicPr preferRelativeResize="0"/>
          <p:nvPr/>
        </p:nvPicPr>
        <p:blipFill rotWithShape="1">
          <a:blip r:embed="rId3">
            <a:alphaModFix/>
          </a:blip>
          <a:srcRect/>
          <a:stretch/>
        </p:blipFill>
        <p:spPr>
          <a:xfrm>
            <a:off x="98164" y="3339961"/>
            <a:ext cx="261360" cy="216000"/>
          </a:xfrm>
          <a:prstGeom prst="rect">
            <a:avLst/>
          </a:prstGeom>
          <a:noFill/>
          <a:ln>
            <a:noFill/>
          </a:ln>
        </p:spPr>
      </p:pic>
      <p:pic>
        <p:nvPicPr>
          <p:cNvPr id="963" name="Google Shape;963;p83" descr="Ícone&#10;&#10;Descrição gerada automaticamente"/>
          <p:cNvPicPr preferRelativeResize="0"/>
          <p:nvPr/>
        </p:nvPicPr>
        <p:blipFill rotWithShape="1">
          <a:blip r:embed="rId3">
            <a:alphaModFix/>
          </a:blip>
          <a:srcRect/>
          <a:stretch/>
        </p:blipFill>
        <p:spPr>
          <a:xfrm>
            <a:off x="98164" y="3696282"/>
            <a:ext cx="261360" cy="216000"/>
          </a:xfrm>
          <a:prstGeom prst="rect">
            <a:avLst/>
          </a:prstGeom>
          <a:noFill/>
          <a:ln>
            <a:noFill/>
          </a:ln>
        </p:spPr>
      </p:pic>
      <p:pic>
        <p:nvPicPr>
          <p:cNvPr id="964" name="Google Shape;964;p83" descr="Ícone&#10;&#10;Descrição gerada automaticamente"/>
          <p:cNvPicPr preferRelativeResize="0"/>
          <p:nvPr/>
        </p:nvPicPr>
        <p:blipFill rotWithShape="1">
          <a:blip r:embed="rId3">
            <a:alphaModFix/>
          </a:blip>
          <a:srcRect/>
          <a:stretch/>
        </p:blipFill>
        <p:spPr>
          <a:xfrm>
            <a:off x="98164" y="4052603"/>
            <a:ext cx="261360" cy="216000"/>
          </a:xfrm>
          <a:prstGeom prst="rect">
            <a:avLst/>
          </a:prstGeom>
          <a:noFill/>
          <a:ln>
            <a:noFill/>
          </a:ln>
        </p:spPr>
      </p:pic>
      <p:pic>
        <p:nvPicPr>
          <p:cNvPr id="965" name="Google Shape;965;p83" descr="Ícone&#10;&#10;Descrição gerada automaticamente"/>
          <p:cNvPicPr preferRelativeResize="0"/>
          <p:nvPr/>
        </p:nvPicPr>
        <p:blipFill rotWithShape="1">
          <a:blip r:embed="rId3">
            <a:alphaModFix/>
          </a:blip>
          <a:srcRect/>
          <a:stretch/>
        </p:blipFill>
        <p:spPr>
          <a:xfrm>
            <a:off x="98164" y="4408924"/>
            <a:ext cx="261360" cy="216000"/>
          </a:xfrm>
          <a:prstGeom prst="rect">
            <a:avLst/>
          </a:prstGeom>
          <a:noFill/>
          <a:ln>
            <a:noFill/>
          </a:ln>
        </p:spPr>
      </p:pic>
      <p:pic>
        <p:nvPicPr>
          <p:cNvPr id="966" name="Google Shape;966;p83" descr="Ícone&#10;&#10;Descrição gerada automaticamente"/>
          <p:cNvPicPr preferRelativeResize="0"/>
          <p:nvPr/>
        </p:nvPicPr>
        <p:blipFill rotWithShape="1">
          <a:blip r:embed="rId3">
            <a:alphaModFix/>
          </a:blip>
          <a:srcRect/>
          <a:stretch/>
        </p:blipFill>
        <p:spPr>
          <a:xfrm>
            <a:off x="98164" y="4765245"/>
            <a:ext cx="261360" cy="216000"/>
          </a:xfrm>
          <a:prstGeom prst="rect">
            <a:avLst/>
          </a:prstGeom>
          <a:noFill/>
          <a:ln>
            <a:noFill/>
          </a:ln>
        </p:spPr>
      </p:pic>
      <p:pic>
        <p:nvPicPr>
          <p:cNvPr id="967" name="Google Shape;967;p83" descr="Ícone&#10;&#10;Descrição gerada automaticamente"/>
          <p:cNvPicPr preferRelativeResize="0"/>
          <p:nvPr/>
        </p:nvPicPr>
        <p:blipFill rotWithShape="1">
          <a:blip r:embed="rId3">
            <a:alphaModFix/>
          </a:blip>
          <a:srcRect/>
          <a:stretch/>
        </p:blipFill>
        <p:spPr>
          <a:xfrm>
            <a:off x="98164" y="5121566"/>
            <a:ext cx="261360" cy="216000"/>
          </a:xfrm>
          <a:prstGeom prst="rect">
            <a:avLst/>
          </a:prstGeom>
          <a:noFill/>
          <a:ln>
            <a:noFill/>
          </a:ln>
        </p:spPr>
      </p:pic>
      <p:pic>
        <p:nvPicPr>
          <p:cNvPr id="968" name="Google Shape;968;p83" descr="Ícone&#10;&#10;Descrição gerada automaticamente"/>
          <p:cNvPicPr preferRelativeResize="0"/>
          <p:nvPr/>
        </p:nvPicPr>
        <p:blipFill rotWithShape="1">
          <a:blip r:embed="rId3">
            <a:alphaModFix/>
          </a:blip>
          <a:srcRect/>
          <a:stretch/>
        </p:blipFill>
        <p:spPr>
          <a:xfrm>
            <a:off x="98164" y="5477887"/>
            <a:ext cx="261360" cy="216000"/>
          </a:xfrm>
          <a:prstGeom prst="rect">
            <a:avLst/>
          </a:prstGeom>
          <a:noFill/>
          <a:ln>
            <a:noFill/>
          </a:ln>
        </p:spPr>
      </p:pic>
      <p:pic>
        <p:nvPicPr>
          <p:cNvPr id="969" name="Google Shape;969;p83" descr="Ícone&#10;&#10;Descrição gerada automaticamente"/>
          <p:cNvPicPr preferRelativeResize="0"/>
          <p:nvPr/>
        </p:nvPicPr>
        <p:blipFill rotWithShape="1">
          <a:blip r:embed="rId3">
            <a:alphaModFix/>
          </a:blip>
          <a:srcRect/>
          <a:stretch/>
        </p:blipFill>
        <p:spPr>
          <a:xfrm>
            <a:off x="98164" y="5834208"/>
            <a:ext cx="261360" cy="216000"/>
          </a:xfrm>
          <a:prstGeom prst="rect">
            <a:avLst/>
          </a:prstGeom>
          <a:noFill/>
          <a:ln>
            <a:noFill/>
          </a:ln>
        </p:spPr>
      </p:pic>
      <p:pic>
        <p:nvPicPr>
          <p:cNvPr id="970" name="Google Shape;970;p83" descr="Ícone&#10;&#10;Descrição gerada automaticamente"/>
          <p:cNvPicPr preferRelativeResize="0"/>
          <p:nvPr/>
        </p:nvPicPr>
        <p:blipFill rotWithShape="1">
          <a:blip r:embed="rId3">
            <a:alphaModFix/>
          </a:blip>
          <a:srcRect/>
          <a:stretch/>
        </p:blipFill>
        <p:spPr>
          <a:xfrm>
            <a:off x="98164" y="6190529"/>
            <a:ext cx="261360" cy="216000"/>
          </a:xfrm>
          <a:prstGeom prst="rect">
            <a:avLst/>
          </a:prstGeom>
          <a:noFill/>
          <a:ln>
            <a:noFill/>
          </a:ln>
        </p:spPr>
      </p:pic>
      <p:pic>
        <p:nvPicPr>
          <p:cNvPr id="971" name="Google Shape;971;p83" descr="Ícone&#10;&#10;Descrição gerada automaticamente"/>
          <p:cNvPicPr preferRelativeResize="0"/>
          <p:nvPr/>
        </p:nvPicPr>
        <p:blipFill rotWithShape="1">
          <a:blip r:embed="rId3">
            <a:alphaModFix/>
          </a:blip>
          <a:srcRect/>
          <a:stretch/>
        </p:blipFill>
        <p:spPr>
          <a:xfrm>
            <a:off x="98164" y="6546855"/>
            <a:ext cx="261360" cy="216000"/>
          </a:xfrm>
          <a:prstGeom prst="rect">
            <a:avLst/>
          </a:prstGeom>
          <a:noFill/>
          <a:ln>
            <a:noFill/>
          </a:ln>
        </p:spPr>
      </p:pic>
      <p:sp>
        <p:nvSpPr>
          <p:cNvPr id="972" name="Google Shape;972;p83"/>
          <p:cNvSpPr txBox="1"/>
          <p:nvPr/>
        </p:nvSpPr>
        <p:spPr>
          <a:xfrm>
            <a:off x="3868780" y="5278683"/>
            <a:ext cx="6924900" cy="230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pt-BR" sz="900">
                <a:solidFill>
                  <a:srgbClr val="595959"/>
                </a:solidFill>
                <a:latin typeface="Calibri" panose="020F0502020204030204" pitchFamily="34" charset="0"/>
                <a:ea typeface="Calibri"/>
                <a:cs typeface="Calibri" panose="020F0502020204030204" pitchFamily="34" charset="0"/>
                <a:sym typeface="Calibri"/>
              </a:rPr>
              <a:t>*</a:t>
            </a:r>
            <a:r>
              <a:rPr lang="pt-BR" sz="900" b="0" i="0" u="none" strike="noStrike" cap="none">
                <a:solidFill>
                  <a:srgbClr val="595959"/>
                </a:solidFill>
                <a:latin typeface="Calibri" panose="020F0502020204030204" pitchFamily="34" charset="0"/>
                <a:ea typeface="Calibri"/>
                <a:cs typeface="Calibri" panose="020F0502020204030204" pitchFamily="34" charset="0"/>
                <a:sym typeface="Calibri"/>
              </a:rPr>
              <a:t>A rede poderá ser alterada a qualquer tempo, sem aviso prévio.</a:t>
            </a:r>
            <a:endParaRPr sz="1400" b="0" i="0" u="none" strike="noStrike" cap="none">
              <a:solidFill>
                <a:srgbClr val="000000"/>
              </a:solidFill>
              <a:latin typeface="Calibri" panose="020F0502020204030204" pitchFamily="34" charset="0"/>
              <a:ea typeface="Calibri"/>
              <a:cs typeface="Calibri" panose="020F0502020204030204" pitchFamily="34" charset="0"/>
              <a:sym typeface="Calibri"/>
            </a:endParaRPr>
          </a:p>
        </p:txBody>
      </p:sp>
      <p:sp>
        <p:nvSpPr>
          <p:cNvPr id="973" name="Google Shape;973;p83"/>
          <p:cNvSpPr txBox="1"/>
          <p:nvPr/>
        </p:nvSpPr>
        <p:spPr>
          <a:xfrm>
            <a:off x="3868775" y="948650"/>
            <a:ext cx="6960000" cy="34602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600"/>
              <a:buFont typeface="Arial"/>
              <a:buNone/>
            </a:pPr>
            <a:r>
              <a:rPr lang="pt-BR" sz="1600" b="1" dirty="0">
                <a:solidFill>
                  <a:srgbClr val="001E64"/>
                </a:solidFill>
                <a:latin typeface="Calibri" panose="020F0502020204030204" pitchFamily="34" charset="0"/>
                <a:ea typeface="Calibri"/>
                <a:cs typeface="Calibri" panose="020F0502020204030204" pitchFamily="34" charset="0"/>
                <a:sym typeface="Calibri"/>
              </a:rPr>
              <a:t>Benefício </a:t>
            </a:r>
            <a:r>
              <a:rPr lang="pt-BR" sz="1600" b="1" i="0" u="none" strike="noStrike" cap="none" dirty="0">
                <a:solidFill>
                  <a:srgbClr val="001E64"/>
                </a:solidFill>
                <a:latin typeface="Calibri" panose="020F0502020204030204" pitchFamily="34" charset="0"/>
                <a:ea typeface="Calibri"/>
                <a:cs typeface="Calibri" panose="020F0502020204030204" pitchFamily="34" charset="0"/>
                <a:sym typeface="Calibri"/>
              </a:rPr>
              <a:t>Check-up</a:t>
            </a:r>
            <a:r>
              <a:rPr lang="pt-BR" sz="1600" b="0" i="0" u="none" strike="noStrike" cap="none" dirty="0">
                <a:solidFill>
                  <a:srgbClr val="001E64"/>
                </a:solidFill>
                <a:latin typeface="Calibri" panose="020F0502020204030204" pitchFamily="34" charset="0"/>
                <a:ea typeface="Calibri"/>
                <a:cs typeface="Calibri" panose="020F0502020204030204" pitchFamily="34" charset="0"/>
                <a:sym typeface="Calibri"/>
              </a:rPr>
              <a:t>*</a:t>
            </a:r>
            <a:endParaRPr sz="1600" b="0" i="0" u="none" strike="noStrike" cap="none" dirty="0">
              <a:solidFill>
                <a:srgbClr val="001E64"/>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200"/>
              <a:buFont typeface="Arial"/>
              <a:buNone/>
            </a:pPr>
            <a:r>
              <a:rPr lang="pt-BR" sz="1200" b="0" i="0" u="none" strike="noStrike" cap="none" dirty="0">
                <a:solidFill>
                  <a:srgbClr val="7F7F7F"/>
                </a:solidFill>
                <a:latin typeface="Calibri" panose="020F0502020204030204" pitchFamily="34" charset="0"/>
                <a:ea typeface="Calibri"/>
                <a:cs typeface="Calibri" panose="020F0502020204030204" pitchFamily="34" charset="0"/>
                <a:sym typeface="Calibri"/>
              </a:rPr>
              <a:t>1 por ano,</a:t>
            </a:r>
            <a:r>
              <a:rPr lang="pt-BR" sz="1200" b="0" i="0" u="none" strike="noStrike" cap="none" dirty="0">
                <a:solidFill>
                  <a:srgbClr val="595959"/>
                </a:solidFill>
                <a:latin typeface="Calibri" panose="020F0502020204030204" pitchFamily="34" charset="0"/>
                <a:ea typeface="Calibri"/>
                <a:cs typeface="Calibri" panose="020F0502020204030204" pitchFamily="34" charset="0"/>
                <a:sym typeface="Calibri"/>
              </a:rPr>
              <a:t> </a:t>
            </a:r>
            <a:r>
              <a:rPr lang="pt-BR" sz="1200" b="0" i="0" u="none" strike="noStrike" cap="none" dirty="0">
                <a:solidFill>
                  <a:srgbClr val="7F7F7F"/>
                </a:solidFill>
                <a:latin typeface="Calibri" panose="020F0502020204030204" pitchFamily="34" charset="0"/>
                <a:ea typeface="Calibri"/>
                <a:cs typeface="Calibri" panose="020F0502020204030204" pitchFamily="34" charset="0"/>
                <a:sym typeface="Calibri"/>
              </a:rPr>
              <a:t>para segurados titulares acima de 29 anos</a:t>
            </a:r>
            <a:r>
              <a:rPr lang="pt-BR" sz="1200" dirty="0">
                <a:solidFill>
                  <a:srgbClr val="7F7F7F"/>
                </a:solidFill>
                <a:latin typeface="Calibri" panose="020F0502020204030204" pitchFamily="34" charset="0"/>
                <a:ea typeface="Calibri"/>
                <a:cs typeface="Calibri" panose="020F0502020204030204" pitchFamily="34" charset="0"/>
                <a:sym typeface="Calibri"/>
              </a:rPr>
              <a:t>. </a:t>
            </a:r>
            <a:endParaRPr sz="1200" b="0" i="0" u="none" strike="noStrike" cap="none" dirty="0">
              <a:solidFill>
                <a:srgbClr val="7F7F7F"/>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200"/>
              <a:buFont typeface="Arial"/>
              <a:buNone/>
            </a:pPr>
            <a:r>
              <a:rPr lang="pt-BR" sz="1200" b="1" dirty="0">
                <a:solidFill>
                  <a:srgbClr val="FF5000"/>
                </a:solidFill>
                <a:latin typeface="Calibri" panose="020F0502020204030204" pitchFamily="34" charset="0"/>
                <a:ea typeface="Calibri"/>
                <a:cs typeface="Calibri" panose="020F0502020204030204" pitchFamily="34" charset="0"/>
                <a:sym typeface="Calibri"/>
              </a:rPr>
              <a:t>Especial Mais Médicos </a:t>
            </a:r>
            <a:r>
              <a:rPr lang="pt-BR" sz="1200" b="1" i="0" u="none" strike="noStrike" cap="none" dirty="0">
                <a:solidFill>
                  <a:srgbClr val="FF5000"/>
                </a:solidFill>
                <a:latin typeface="Calibri" panose="020F0502020204030204" pitchFamily="34" charset="0"/>
                <a:ea typeface="Calibri"/>
                <a:cs typeface="Calibri" panose="020F0502020204030204" pitchFamily="34" charset="0"/>
                <a:sym typeface="Calibri"/>
              </a:rPr>
              <a:t>exclusivamente no Hospital Vila Nova Star.</a:t>
            </a:r>
            <a:br>
              <a:rPr lang="pt-BR" sz="1200" b="1" i="0" u="none" strike="noStrike" cap="none" dirty="0">
                <a:solidFill>
                  <a:srgbClr val="FF5000"/>
                </a:solidFill>
                <a:latin typeface="Calibri" panose="020F0502020204030204" pitchFamily="34" charset="0"/>
                <a:ea typeface="Calibri"/>
                <a:cs typeface="Calibri" panose="020F0502020204030204" pitchFamily="34" charset="0"/>
                <a:sym typeface="Calibri"/>
              </a:rPr>
            </a:br>
            <a:r>
              <a:rPr lang="pt-BR" sz="1200" b="1" i="0" u="none" strike="noStrike" cap="none" dirty="0">
                <a:solidFill>
                  <a:srgbClr val="FF5000"/>
                </a:solidFill>
                <a:latin typeface="Calibri" panose="020F0502020204030204" pitchFamily="34" charset="0"/>
                <a:ea typeface="Calibri"/>
                <a:cs typeface="Calibri" panose="020F0502020204030204" pitchFamily="34" charset="0"/>
                <a:sym typeface="Calibri"/>
              </a:rPr>
              <a:t>Prestige Médicos </a:t>
            </a:r>
            <a:r>
              <a:rPr lang="pt-BR" sz="1200" b="1" dirty="0">
                <a:solidFill>
                  <a:srgbClr val="FF5000"/>
                </a:solidFill>
                <a:latin typeface="Calibri" panose="020F0502020204030204" pitchFamily="34" charset="0"/>
                <a:ea typeface="Calibri"/>
                <a:cs typeface="Calibri" panose="020F0502020204030204" pitchFamily="34" charset="0"/>
                <a:sym typeface="Calibri"/>
              </a:rPr>
              <a:t>e Executivos médicos</a:t>
            </a:r>
            <a:r>
              <a:rPr lang="pt-BR" sz="1200" dirty="0">
                <a:solidFill>
                  <a:srgbClr val="595959"/>
                </a:solidFill>
                <a:latin typeface="Calibri" panose="020F0502020204030204" pitchFamily="34" charset="0"/>
                <a:ea typeface="Calibri"/>
                <a:cs typeface="Calibri" panose="020F0502020204030204" pitchFamily="34" charset="0"/>
                <a:sym typeface="Calibri"/>
              </a:rPr>
              <a:t> </a:t>
            </a:r>
            <a:r>
              <a:rPr lang="pt-BR" sz="1200" b="1" dirty="0">
                <a:solidFill>
                  <a:srgbClr val="FF5000"/>
                </a:solidFill>
                <a:latin typeface="Calibri" panose="020F0502020204030204" pitchFamily="34" charset="0"/>
                <a:ea typeface="Calibri"/>
                <a:cs typeface="Calibri" panose="020F0502020204030204" pitchFamily="34" charset="0"/>
                <a:sym typeface="Calibri"/>
              </a:rPr>
              <a:t>exclusivamente na rede </a:t>
            </a:r>
            <a:endParaRPr sz="1200" b="1" i="0" u="none" strike="noStrike" cap="none" dirty="0">
              <a:solidFill>
                <a:srgbClr val="FF5000"/>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000"/>
              <a:buFont typeface="Arial"/>
              <a:buNone/>
            </a:pPr>
            <a:endParaRPr sz="1000" b="0" i="0" u="none" strike="noStrike" cap="none" dirty="0">
              <a:solidFill>
                <a:srgbClr val="595959"/>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600"/>
              <a:buFont typeface="Arial"/>
              <a:buNone/>
            </a:pPr>
            <a:r>
              <a:rPr lang="pt-BR" sz="1600" b="1" dirty="0">
                <a:solidFill>
                  <a:srgbClr val="001E64"/>
                </a:solidFill>
                <a:latin typeface="Calibri" panose="020F0502020204030204" pitchFamily="34" charset="0"/>
                <a:ea typeface="Calibri"/>
                <a:cs typeface="Calibri" panose="020F0502020204030204" pitchFamily="34" charset="0"/>
                <a:sym typeface="Calibri"/>
              </a:rPr>
              <a:t>Seguro Viagem Nacional e Internacional</a:t>
            </a:r>
            <a:endParaRPr sz="1600" b="0" i="0" u="none" strike="noStrike" cap="none" dirty="0">
              <a:solidFill>
                <a:srgbClr val="001E64"/>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600"/>
              <a:buFont typeface="Arial"/>
              <a:buNone/>
            </a:pPr>
            <a:r>
              <a:rPr lang="pt-BR" sz="1600" b="1" dirty="0">
                <a:solidFill>
                  <a:srgbClr val="001E64"/>
                </a:solidFill>
                <a:latin typeface="Calibri" panose="020F0502020204030204" pitchFamily="34" charset="0"/>
                <a:ea typeface="Calibri"/>
                <a:cs typeface="Calibri" panose="020F0502020204030204" pitchFamily="34" charset="0"/>
                <a:sym typeface="Calibri"/>
              </a:rPr>
              <a:t>Médico na Tela - Pronto Atendimento</a:t>
            </a:r>
            <a:endParaRPr sz="1600" b="1" dirty="0">
              <a:solidFill>
                <a:srgbClr val="001E64"/>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200"/>
              <a:buFont typeface="Arial"/>
              <a:buNone/>
            </a:pPr>
            <a:endParaRPr sz="1600" b="1" dirty="0">
              <a:solidFill>
                <a:srgbClr val="001E64"/>
              </a:solidFill>
              <a:latin typeface="Calibri" panose="020F0502020204030204" pitchFamily="34" charset="0"/>
              <a:ea typeface="Calibri"/>
              <a:cs typeface="Calibri" panose="020F0502020204030204" pitchFamily="34" charset="0"/>
              <a:sym typeface="Calibri"/>
            </a:endParaRPr>
          </a:p>
          <a:p>
            <a:pPr marL="0" marR="0" lvl="0" indent="0" rtl="0">
              <a:lnSpc>
                <a:spcPct val="100000"/>
              </a:lnSpc>
              <a:spcBef>
                <a:spcPts val="0"/>
              </a:spcBef>
              <a:spcAft>
                <a:spcPts val="0"/>
              </a:spcAft>
              <a:buClr>
                <a:srgbClr val="000000"/>
              </a:buClr>
              <a:buSzPts val="1200"/>
              <a:buFont typeface="Arial"/>
              <a:buNone/>
            </a:pPr>
            <a:r>
              <a:rPr lang="pt-BR" sz="1600" b="1" dirty="0">
                <a:solidFill>
                  <a:srgbClr val="001E64"/>
                </a:solidFill>
                <a:latin typeface="Calibri" panose="020F0502020204030204" pitchFamily="34" charset="0"/>
                <a:ea typeface="Calibri"/>
                <a:cs typeface="Calibri" panose="020F0502020204030204" pitchFamily="34" charset="0"/>
                <a:sym typeface="Calibri"/>
              </a:rPr>
              <a:t>Saúde Ativa - Futura Mamãe</a:t>
            </a:r>
            <a:br>
              <a:rPr lang="pt-BR" sz="1600" b="1" dirty="0">
                <a:solidFill>
                  <a:srgbClr val="001E64"/>
                </a:solidFill>
                <a:latin typeface="Calibri" panose="020F0502020204030204" pitchFamily="34" charset="0"/>
                <a:ea typeface="Calibri"/>
                <a:cs typeface="Calibri" panose="020F0502020204030204" pitchFamily="34" charset="0"/>
                <a:sym typeface="Calibri"/>
              </a:rPr>
            </a:br>
            <a:br>
              <a:rPr lang="pt-BR" sz="1600" b="1" dirty="0">
                <a:solidFill>
                  <a:srgbClr val="001E64"/>
                </a:solidFill>
                <a:latin typeface="Calibri" panose="020F0502020204030204" pitchFamily="34" charset="0"/>
                <a:ea typeface="Calibri"/>
                <a:cs typeface="Calibri" panose="020F0502020204030204" pitchFamily="34" charset="0"/>
                <a:sym typeface="Calibri"/>
              </a:rPr>
            </a:br>
            <a:r>
              <a:rPr lang="pt-BR" sz="1600" b="1" dirty="0" err="1">
                <a:solidFill>
                  <a:srgbClr val="001E64"/>
                </a:solidFill>
                <a:latin typeface="Calibri" panose="020F0502020204030204" pitchFamily="34" charset="0"/>
                <a:ea typeface="Calibri"/>
                <a:cs typeface="Calibri" panose="020F0502020204030204" pitchFamily="34" charset="0"/>
                <a:sym typeface="Calibri"/>
              </a:rPr>
              <a:t>SulAMais</a:t>
            </a:r>
            <a:br>
              <a:rPr lang="pt-BR" sz="1600" b="1" dirty="0">
                <a:solidFill>
                  <a:srgbClr val="001E64"/>
                </a:solidFill>
                <a:latin typeface="Calibri" panose="020F0502020204030204" pitchFamily="34" charset="0"/>
                <a:ea typeface="Calibri"/>
                <a:cs typeface="Calibri" panose="020F0502020204030204" pitchFamily="34" charset="0"/>
                <a:sym typeface="Calibri"/>
              </a:rPr>
            </a:br>
            <a:r>
              <a:rPr lang="pt-BR" sz="1000" dirty="0">
                <a:solidFill>
                  <a:srgbClr val="767171"/>
                </a:solidFill>
                <a:latin typeface="Calibri" panose="020F0502020204030204" pitchFamily="34" charset="0"/>
                <a:cs typeface="Calibri" panose="020F0502020204030204" pitchFamily="34" charset="0"/>
              </a:rPr>
              <a:t>Descontos Exclusivo para Produto Hospitalar (HO)</a:t>
            </a:r>
            <a:br>
              <a:rPr lang="pt-BR" sz="1000" dirty="0">
                <a:solidFill>
                  <a:srgbClr val="767171"/>
                </a:solidFill>
                <a:latin typeface="Calibri" panose="020F0502020204030204" pitchFamily="34" charset="0"/>
                <a:cs typeface="Calibri" panose="020F0502020204030204" pitchFamily="34" charset="0"/>
              </a:rPr>
            </a:br>
            <a:r>
              <a:rPr lang="pt-BR" sz="1000" dirty="0">
                <a:solidFill>
                  <a:srgbClr val="767171"/>
                </a:solidFill>
                <a:latin typeface="Calibri" panose="020F0502020204030204" pitchFamily="34" charset="0"/>
                <a:cs typeface="Calibri" panose="020F0502020204030204" pitchFamily="34" charset="0"/>
              </a:rPr>
              <a:t>Desconto de </a:t>
            </a:r>
            <a:r>
              <a:rPr lang="pt-BR" sz="1000" b="1" dirty="0">
                <a:solidFill>
                  <a:srgbClr val="767171"/>
                </a:solidFill>
                <a:latin typeface="Calibri" panose="020F0502020204030204" pitchFamily="34" charset="0"/>
                <a:cs typeface="Calibri" panose="020F0502020204030204" pitchFamily="34" charset="0"/>
              </a:rPr>
              <a:t>30%</a:t>
            </a:r>
            <a:r>
              <a:rPr lang="pt-BR" sz="1000" dirty="0">
                <a:solidFill>
                  <a:srgbClr val="767171"/>
                </a:solidFill>
                <a:latin typeface="Calibri" panose="020F0502020204030204" pitchFamily="34" charset="0"/>
                <a:cs typeface="Calibri" panose="020F0502020204030204" pitchFamily="34" charset="0"/>
              </a:rPr>
              <a:t> em consultas particulares.</a:t>
            </a:r>
            <a:br>
              <a:rPr lang="pt-BR" sz="1000" dirty="0">
                <a:solidFill>
                  <a:srgbClr val="767171"/>
                </a:solidFill>
                <a:latin typeface="Calibri" panose="020F0502020204030204" pitchFamily="34" charset="0"/>
                <a:cs typeface="Calibri" panose="020F0502020204030204" pitchFamily="34" charset="0"/>
              </a:rPr>
            </a:br>
            <a:r>
              <a:rPr lang="pt-BR" sz="1000" dirty="0">
                <a:solidFill>
                  <a:srgbClr val="767171"/>
                </a:solidFill>
                <a:latin typeface="Calibri" panose="020F0502020204030204" pitchFamily="34" charset="0"/>
                <a:cs typeface="Calibri" panose="020F0502020204030204" pitchFamily="34" charset="0"/>
              </a:rPr>
              <a:t>Desconto de até </a:t>
            </a:r>
            <a:r>
              <a:rPr lang="pt-BR" sz="1000" b="1" dirty="0">
                <a:solidFill>
                  <a:srgbClr val="767171"/>
                </a:solidFill>
                <a:latin typeface="Calibri" panose="020F0502020204030204" pitchFamily="34" charset="0"/>
                <a:cs typeface="Calibri" panose="020F0502020204030204" pitchFamily="34" charset="0"/>
              </a:rPr>
              <a:t>40%</a:t>
            </a:r>
            <a:r>
              <a:rPr lang="pt-BR" sz="1000" dirty="0">
                <a:solidFill>
                  <a:srgbClr val="767171"/>
                </a:solidFill>
                <a:latin typeface="Calibri" panose="020F0502020204030204" pitchFamily="34" charset="0"/>
                <a:cs typeface="Calibri" panose="020F0502020204030204" pitchFamily="34" charset="0"/>
              </a:rPr>
              <a:t> em Laboratórios.</a:t>
            </a:r>
            <a:endParaRPr sz="1000" dirty="0">
              <a:solidFill>
                <a:srgbClr val="767171"/>
              </a:solidFill>
              <a:latin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200"/>
              <a:buFont typeface="Arial"/>
              <a:buNone/>
            </a:pPr>
            <a:endParaRPr sz="1000" dirty="0">
              <a:solidFill>
                <a:srgbClr val="767171"/>
              </a:solidFill>
              <a:latin typeface="Calibri" panose="020F0502020204030204" pitchFamily="34" charset="0"/>
              <a:cs typeface="Calibri" panose="020F0502020204030204" pitchFamily="34" charset="0"/>
            </a:endParaRPr>
          </a:p>
          <a:p>
            <a:pPr marL="0" lvl="0" indent="0" rtl="0">
              <a:spcBef>
                <a:spcPts val="0"/>
              </a:spcBef>
              <a:spcAft>
                <a:spcPts val="0"/>
              </a:spcAft>
              <a:buClr>
                <a:schemeClr val="dk1"/>
              </a:buClr>
              <a:buSzPts val="1200"/>
              <a:buFont typeface="Arial"/>
              <a:buNone/>
            </a:pPr>
            <a:r>
              <a:rPr lang="pt-BR" sz="1600" b="1" dirty="0">
                <a:solidFill>
                  <a:srgbClr val="001E64"/>
                </a:solidFill>
                <a:latin typeface="Calibri" panose="020F0502020204030204" pitchFamily="34" charset="0"/>
                <a:ea typeface="Calibri"/>
                <a:cs typeface="Calibri" panose="020F0502020204030204" pitchFamily="34" charset="0"/>
                <a:sym typeface="Calibri"/>
              </a:rPr>
              <a:t>Cobertura - Seguro de Vida </a:t>
            </a:r>
            <a:endParaRPr sz="1600" b="1" dirty="0">
              <a:solidFill>
                <a:srgbClr val="001E64"/>
              </a:solidFill>
              <a:latin typeface="Calibri" panose="020F0502020204030204" pitchFamily="34" charset="0"/>
              <a:ea typeface="Calibri"/>
              <a:cs typeface="Calibri" panose="020F0502020204030204" pitchFamily="34" charset="0"/>
              <a:sym typeface="Calibri"/>
            </a:endParaRPr>
          </a:p>
        </p:txBody>
      </p:sp>
      <p:sp>
        <p:nvSpPr>
          <p:cNvPr id="974" name="Google Shape;974;p83"/>
          <p:cNvSpPr/>
          <p:nvPr/>
        </p:nvSpPr>
        <p:spPr>
          <a:xfrm>
            <a:off x="3872739" y="4639666"/>
            <a:ext cx="5711400" cy="442500"/>
          </a:xfrm>
          <a:prstGeom prst="roundRect">
            <a:avLst>
              <a:gd name="adj" fmla="val 16667"/>
            </a:avLst>
          </a:prstGeom>
          <a:noFill/>
          <a:ln w="9525" cap="flat" cmpd="sng">
            <a:solidFill>
              <a:srgbClr val="FF5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pt-BR" sz="1000" b="0" i="0" u="none" strike="noStrike" cap="none">
                <a:solidFill>
                  <a:srgbClr val="001E64"/>
                </a:solidFill>
                <a:latin typeface="Calibri" panose="020F0502020204030204" pitchFamily="34" charset="0"/>
                <a:ea typeface="Calibri"/>
                <a:cs typeface="Calibri" panose="020F0502020204030204" pitchFamily="34" charset="0"/>
                <a:sym typeface="Calibri"/>
              </a:rPr>
              <a:t>Para realizar os procedimentos </a:t>
            </a:r>
            <a:r>
              <a:rPr lang="pt-BR" sz="1000" b="1" i="0" u="none" strike="noStrike" cap="none">
                <a:solidFill>
                  <a:srgbClr val="FF5000"/>
                </a:solidFill>
                <a:latin typeface="Calibri" panose="020F0502020204030204" pitchFamily="34" charset="0"/>
                <a:ea typeface="Calibri"/>
                <a:cs typeface="Calibri" panose="020F0502020204030204" pitchFamily="34" charset="0"/>
                <a:sym typeface="Calibri"/>
              </a:rPr>
              <a:t>exclusivos da rede</a:t>
            </a:r>
            <a:r>
              <a:rPr lang="pt-BR" sz="1000" b="0" i="0" u="none" strike="noStrike" cap="none">
                <a:solidFill>
                  <a:srgbClr val="001E64"/>
                </a:solidFill>
                <a:latin typeface="Calibri" panose="020F0502020204030204" pitchFamily="34" charset="0"/>
                <a:ea typeface="Calibri"/>
                <a:cs typeface="Calibri" panose="020F0502020204030204" pitchFamily="34" charset="0"/>
                <a:sym typeface="Calibri"/>
              </a:rPr>
              <a:t>, verifique a disponibilidade na sua região em </a:t>
            </a:r>
            <a:endParaRPr sz="1000" b="0" i="0" u="none" strike="noStrike" cap="none">
              <a:solidFill>
                <a:srgbClr val="001E64"/>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000"/>
              <a:buFont typeface="Arial"/>
              <a:buNone/>
            </a:pPr>
            <a:r>
              <a:rPr lang="pt-BR" sz="1000" b="0" i="0" u="none" strike="noStrike" cap="none">
                <a:solidFill>
                  <a:srgbClr val="001E64"/>
                </a:solidFill>
                <a:latin typeface="Calibri" panose="020F0502020204030204" pitchFamily="34" charset="0"/>
                <a:ea typeface="Calibri"/>
                <a:cs typeface="Calibri" panose="020F0502020204030204" pitchFamily="34" charset="0"/>
                <a:sym typeface="Calibri"/>
              </a:rPr>
              <a:t>sulamerica.com.br ou na Central de Relacionamento Cliente Saúde.</a:t>
            </a:r>
            <a:endParaRPr sz="1000" b="0" i="0" u="none" strike="noStrike" cap="none">
              <a:solidFill>
                <a:srgbClr val="001E64"/>
              </a:solidFill>
              <a:latin typeface="Calibri" panose="020F0502020204030204" pitchFamily="34" charset="0"/>
              <a:ea typeface="Calibri"/>
              <a:cs typeface="Calibri" panose="020F0502020204030204" pitchFamily="34" charset="0"/>
              <a:sym typeface="Calibri"/>
            </a:endParaRPr>
          </a:p>
        </p:txBody>
      </p:sp>
      <p:sp>
        <p:nvSpPr>
          <p:cNvPr id="975" name="Google Shape;975;p83"/>
          <p:cNvSpPr txBox="1"/>
          <p:nvPr/>
        </p:nvSpPr>
        <p:spPr>
          <a:xfrm>
            <a:off x="404522" y="513192"/>
            <a:ext cx="3589961" cy="33252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panose="020F0502020204030204" pitchFamily="34" charset="0"/>
                <a:ea typeface="Calibri"/>
                <a:cs typeface="Calibri" panose="020F0502020204030204" pitchFamily="34" charset="0"/>
                <a:sym typeface="Calibri"/>
              </a:rPr>
              <a:t>Benefícios Adicionais</a:t>
            </a:r>
            <a:endParaRPr sz="2800" b="0" i="0" u="none" strike="noStrike" cap="none">
              <a:solidFill>
                <a:schemeClr val="lt1"/>
              </a:solidFill>
              <a:latin typeface="Calibri" panose="020F0502020204030204" pitchFamily="34" charset="0"/>
              <a:ea typeface="Calibri"/>
              <a:cs typeface="Calibri" panose="020F0502020204030204" pitchFamily="34" charset="0"/>
              <a:sym typeface="Calibri"/>
            </a:endParaRPr>
          </a:p>
        </p:txBody>
      </p:sp>
      <p:sp>
        <p:nvSpPr>
          <p:cNvPr id="976" name="Google Shape;976;p83"/>
          <p:cNvSpPr txBox="1"/>
          <p:nvPr/>
        </p:nvSpPr>
        <p:spPr>
          <a:xfrm>
            <a:off x="435350" y="820288"/>
            <a:ext cx="3068100" cy="299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alibri" panose="020F0502020204030204" pitchFamily="34" charset="0"/>
                <a:ea typeface="Calibri"/>
                <a:cs typeface="Calibri" panose="020F0502020204030204" pitchFamily="34" charset="0"/>
                <a:sym typeface="Calibri"/>
              </a:rPr>
              <a:t>Exclusivamente</a:t>
            </a:r>
            <a:r>
              <a:rPr lang="pt-BR" sz="1800" b="1">
                <a:solidFill>
                  <a:schemeClr val="lt1"/>
                </a:solidFill>
                <a:latin typeface="Calibri" panose="020F0502020204030204" pitchFamily="34" charset="0"/>
                <a:ea typeface="Calibri"/>
                <a:cs typeface="Calibri" panose="020F0502020204030204" pitchFamily="34" charset="0"/>
                <a:sym typeface="Calibri"/>
              </a:rPr>
              <a:t> SulAmérica Médicos</a:t>
            </a:r>
            <a:br>
              <a:rPr lang="pt-BR" sz="1800" b="1">
                <a:solidFill>
                  <a:schemeClr val="lt1"/>
                </a:solidFill>
                <a:latin typeface="Calibri" panose="020F0502020204030204" pitchFamily="34" charset="0"/>
                <a:ea typeface="Calibri"/>
                <a:cs typeface="Calibri" panose="020F0502020204030204" pitchFamily="34" charset="0"/>
                <a:sym typeface="Calibri"/>
              </a:rPr>
            </a:br>
            <a:br>
              <a:rPr lang="pt-BR" sz="1800" b="1">
                <a:solidFill>
                  <a:schemeClr val="lt1"/>
                </a:solidFill>
                <a:latin typeface="Calibri" panose="020F0502020204030204" pitchFamily="34" charset="0"/>
                <a:ea typeface="Calibri"/>
                <a:cs typeface="Calibri" panose="020F0502020204030204" pitchFamily="34" charset="0"/>
                <a:sym typeface="Calibri"/>
              </a:rPr>
            </a:br>
            <a:r>
              <a:rPr lang="pt-BR" sz="1800" b="1" i="1">
                <a:solidFill>
                  <a:schemeClr val="lt1"/>
                </a:solidFill>
                <a:latin typeface="Calibri" panose="020F0502020204030204" pitchFamily="34" charset="0"/>
                <a:ea typeface="Calibri"/>
                <a:cs typeface="Calibri" panose="020F0502020204030204" pitchFamily="34" charset="0"/>
                <a:sym typeface="Calibri"/>
              </a:rPr>
              <a:t>Prestige Médicos</a:t>
            </a:r>
            <a:endParaRPr sz="1800" b="1" i="1">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r>
              <a:rPr lang="pt-BR" sz="1800" b="1" i="1">
                <a:solidFill>
                  <a:schemeClr val="lt1"/>
                </a:solidFill>
                <a:latin typeface="Calibri" panose="020F0502020204030204" pitchFamily="34" charset="0"/>
                <a:ea typeface="Calibri"/>
                <a:cs typeface="Calibri" panose="020F0502020204030204" pitchFamily="34" charset="0"/>
                <a:sym typeface="Calibri"/>
              </a:rPr>
              <a:t>Executivo Médicos</a:t>
            </a:r>
            <a:endParaRPr sz="1800" b="1" i="1">
              <a:solidFill>
                <a:schemeClr val="lt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800"/>
              <a:buFont typeface="Arial"/>
              <a:buNone/>
            </a:pPr>
            <a:r>
              <a:rPr lang="pt-BR" sz="1800" b="1" i="1">
                <a:solidFill>
                  <a:schemeClr val="lt1"/>
                </a:solidFill>
                <a:latin typeface="Calibri" panose="020F0502020204030204" pitchFamily="34" charset="0"/>
                <a:ea typeface="Calibri"/>
                <a:cs typeface="Calibri" panose="020F0502020204030204" pitchFamily="34" charset="0"/>
                <a:sym typeface="Calibri"/>
              </a:rPr>
              <a:t>Especial Mais Médicos</a:t>
            </a:r>
            <a:endParaRPr sz="1800" b="1" i="1">
              <a:solidFill>
                <a:schemeClr val="lt1"/>
              </a:solidFill>
              <a:latin typeface="Calibri" panose="020F0502020204030204" pitchFamily="34" charset="0"/>
              <a:ea typeface="Calibri"/>
              <a:cs typeface="Calibri" panose="020F050202020403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1ef86fd6829_1_7"/>
          <p:cNvSpPr/>
          <p:nvPr/>
        </p:nvSpPr>
        <p:spPr>
          <a:xfrm>
            <a:off x="10793615" y="-618496"/>
            <a:ext cx="2313000" cy="2313000"/>
          </a:xfrm>
          <a:prstGeom prst="ellipse">
            <a:avLst/>
          </a:prstGeom>
          <a:solidFill>
            <a:srgbClr val="82828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2" name="Google Shape;982;g1ef86fd6829_1_7"/>
          <p:cNvSpPr/>
          <p:nvPr/>
        </p:nvSpPr>
        <p:spPr>
          <a:xfrm>
            <a:off x="0" y="0"/>
            <a:ext cx="3770700" cy="6858000"/>
          </a:xfrm>
          <a:prstGeom prst="rect">
            <a:avLst/>
          </a:prstGeom>
          <a:solidFill>
            <a:srgbClr val="9632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983" name="Google Shape;983;g1ef86fd6829_1_7" descr="Ícone&#10;&#10;Descrição gerada automaticamente"/>
          <p:cNvPicPr preferRelativeResize="0"/>
          <p:nvPr/>
        </p:nvPicPr>
        <p:blipFill rotWithShape="1">
          <a:blip r:embed="rId3">
            <a:alphaModFix/>
          </a:blip>
          <a:srcRect/>
          <a:stretch/>
        </p:blipFill>
        <p:spPr>
          <a:xfrm>
            <a:off x="98164" y="133072"/>
            <a:ext cx="261360" cy="216000"/>
          </a:xfrm>
          <a:prstGeom prst="rect">
            <a:avLst/>
          </a:prstGeom>
          <a:noFill/>
          <a:ln>
            <a:noFill/>
          </a:ln>
        </p:spPr>
      </p:pic>
      <p:pic>
        <p:nvPicPr>
          <p:cNvPr id="984" name="Google Shape;984;g1ef86fd6829_1_7" descr="Ícone&#10;&#10;Descrição gerada automaticamente"/>
          <p:cNvPicPr preferRelativeResize="0"/>
          <p:nvPr/>
        </p:nvPicPr>
        <p:blipFill rotWithShape="1">
          <a:blip r:embed="rId3">
            <a:alphaModFix/>
          </a:blip>
          <a:srcRect/>
          <a:stretch/>
        </p:blipFill>
        <p:spPr>
          <a:xfrm>
            <a:off x="98164" y="489393"/>
            <a:ext cx="261360" cy="216000"/>
          </a:xfrm>
          <a:prstGeom prst="rect">
            <a:avLst/>
          </a:prstGeom>
          <a:noFill/>
          <a:ln>
            <a:noFill/>
          </a:ln>
        </p:spPr>
      </p:pic>
      <p:pic>
        <p:nvPicPr>
          <p:cNvPr id="985" name="Google Shape;985;g1ef86fd6829_1_7" descr="Ícone&#10;&#10;Descrição gerada automaticamente"/>
          <p:cNvPicPr preferRelativeResize="0"/>
          <p:nvPr/>
        </p:nvPicPr>
        <p:blipFill rotWithShape="1">
          <a:blip r:embed="rId3">
            <a:alphaModFix/>
          </a:blip>
          <a:srcRect/>
          <a:stretch/>
        </p:blipFill>
        <p:spPr>
          <a:xfrm>
            <a:off x="98164" y="845714"/>
            <a:ext cx="261360" cy="216000"/>
          </a:xfrm>
          <a:prstGeom prst="rect">
            <a:avLst/>
          </a:prstGeom>
          <a:noFill/>
          <a:ln>
            <a:noFill/>
          </a:ln>
        </p:spPr>
      </p:pic>
      <p:pic>
        <p:nvPicPr>
          <p:cNvPr id="986" name="Google Shape;986;g1ef86fd6829_1_7" descr="Ícone&#10;&#10;Descrição gerada automaticamente"/>
          <p:cNvPicPr preferRelativeResize="0"/>
          <p:nvPr/>
        </p:nvPicPr>
        <p:blipFill rotWithShape="1">
          <a:blip r:embed="rId3">
            <a:alphaModFix/>
          </a:blip>
          <a:srcRect/>
          <a:stretch/>
        </p:blipFill>
        <p:spPr>
          <a:xfrm>
            <a:off x="98164" y="1202035"/>
            <a:ext cx="261360" cy="216000"/>
          </a:xfrm>
          <a:prstGeom prst="rect">
            <a:avLst/>
          </a:prstGeom>
          <a:noFill/>
          <a:ln>
            <a:noFill/>
          </a:ln>
        </p:spPr>
      </p:pic>
      <p:pic>
        <p:nvPicPr>
          <p:cNvPr id="987" name="Google Shape;987;g1ef86fd6829_1_7" descr="Ícone&#10;&#10;Descrição gerada automaticamente"/>
          <p:cNvPicPr preferRelativeResize="0"/>
          <p:nvPr/>
        </p:nvPicPr>
        <p:blipFill rotWithShape="1">
          <a:blip r:embed="rId3">
            <a:alphaModFix/>
          </a:blip>
          <a:srcRect/>
          <a:stretch/>
        </p:blipFill>
        <p:spPr>
          <a:xfrm>
            <a:off x="98164" y="1558356"/>
            <a:ext cx="261360" cy="216000"/>
          </a:xfrm>
          <a:prstGeom prst="rect">
            <a:avLst/>
          </a:prstGeom>
          <a:noFill/>
          <a:ln>
            <a:noFill/>
          </a:ln>
        </p:spPr>
      </p:pic>
      <p:pic>
        <p:nvPicPr>
          <p:cNvPr id="988" name="Google Shape;988;g1ef86fd6829_1_7" descr="Ícone&#10;&#10;Descrição gerada automaticamente"/>
          <p:cNvPicPr preferRelativeResize="0"/>
          <p:nvPr/>
        </p:nvPicPr>
        <p:blipFill rotWithShape="1">
          <a:blip r:embed="rId3">
            <a:alphaModFix/>
          </a:blip>
          <a:srcRect/>
          <a:stretch/>
        </p:blipFill>
        <p:spPr>
          <a:xfrm>
            <a:off x="98164" y="1914677"/>
            <a:ext cx="261360" cy="216000"/>
          </a:xfrm>
          <a:prstGeom prst="rect">
            <a:avLst/>
          </a:prstGeom>
          <a:noFill/>
          <a:ln>
            <a:noFill/>
          </a:ln>
        </p:spPr>
      </p:pic>
      <p:pic>
        <p:nvPicPr>
          <p:cNvPr id="989" name="Google Shape;989;g1ef86fd6829_1_7" descr="Ícone&#10;&#10;Descrição gerada automaticamente"/>
          <p:cNvPicPr preferRelativeResize="0"/>
          <p:nvPr/>
        </p:nvPicPr>
        <p:blipFill rotWithShape="1">
          <a:blip r:embed="rId3">
            <a:alphaModFix/>
          </a:blip>
          <a:srcRect/>
          <a:stretch/>
        </p:blipFill>
        <p:spPr>
          <a:xfrm>
            <a:off x="98164" y="2270998"/>
            <a:ext cx="261360" cy="216000"/>
          </a:xfrm>
          <a:prstGeom prst="rect">
            <a:avLst/>
          </a:prstGeom>
          <a:noFill/>
          <a:ln>
            <a:noFill/>
          </a:ln>
        </p:spPr>
      </p:pic>
      <p:pic>
        <p:nvPicPr>
          <p:cNvPr id="990" name="Google Shape;990;g1ef86fd6829_1_7" descr="Ícone&#10;&#10;Descrição gerada automaticamente"/>
          <p:cNvPicPr preferRelativeResize="0"/>
          <p:nvPr/>
        </p:nvPicPr>
        <p:blipFill rotWithShape="1">
          <a:blip r:embed="rId3">
            <a:alphaModFix/>
          </a:blip>
          <a:srcRect/>
          <a:stretch/>
        </p:blipFill>
        <p:spPr>
          <a:xfrm>
            <a:off x="98164" y="2627319"/>
            <a:ext cx="261360" cy="216000"/>
          </a:xfrm>
          <a:prstGeom prst="rect">
            <a:avLst/>
          </a:prstGeom>
          <a:noFill/>
          <a:ln>
            <a:noFill/>
          </a:ln>
        </p:spPr>
      </p:pic>
      <p:pic>
        <p:nvPicPr>
          <p:cNvPr id="991" name="Google Shape;991;g1ef86fd6829_1_7" descr="Ícone&#10;&#10;Descrição gerada automaticamente"/>
          <p:cNvPicPr preferRelativeResize="0"/>
          <p:nvPr/>
        </p:nvPicPr>
        <p:blipFill rotWithShape="1">
          <a:blip r:embed="rId3">
            <a:alphaModFix/>
          </a:blip>
          <a:srcRect/>
          <a:stretch/>
        </p:blipFill>
        <p:spPr>
          <a:xfrm>
            <a:off x="98164" y="2983640"/>
            <a:ext cx="261360" cy="216000"/>
          </a:xfrm>
          <a:prstGeom prst="rect">
            <a:avLst/>
          </a:prstGeom>
          <a:noFill/>
          <a:ln>
            <a:noFill/>
          </a:ln>
        </p:spPr>
      </p:pic>
      <p:pic>
        <p:nvPicPr>
          <p:cNvPr id="992" name="Google Shape;992;g1ef86fd6829_1_7" descr="Ícone&#10;&#10;Descrição gerada automaticamente"/>
          <p:cNvPicPr preferRelativeResize="0"/>
          <p:nvPr/>
        </p:nvPicPr>
        <p:blipFill rotWithShape="1">
          <a:blip r:embed="rId3">
            <a:alphaModFix/>
          </a:blip>
          <a:srcRect/>
          <a:stretch/>
        </p:blipFill>
        <p:spPr>
          <a:xfrm>
            <a:off x="98164" y="3339961"/>
            <a:ext cx="261360" cy="216000"/>
          </a:xfrm>
          <a:prstGeom prst="rect">
            <a:avLst/>
          </a:prstGeom>
          <a:noFill/>
          <a:ln>
            <a:noFill/>
          </a:ln>
        </p:spPr>
      </p:pic>
      <p:pic>
        <p:nvPicPr>
          <p:cNvPr id="993" name="Google Shape;993;g1ef86fd6829_1_7" descr="Ícone&#10;&#10;Descrição gerada automaticamente"/>
          <p:cNvPicPr preferRelativeResize="0"/>
          <p:nvPr/>
        </p:nvPicPr>
        <p:blipFill rotWithShape="1">
          <a:blip r:embed="rId3">
            <a:alphaModFix/>
          </a:blip>
          <a:srcRect/>
          <a:stretch/>
        </p:blipFill>
        <p:spPr>
          <a:xfrm>
            <a:off x="98164" y="3696282"/>
            <a:ext cx="261360" cy="216000"/>
          </a:xfrm>
          <a:prstGeom prst="rect">
            <a:avLst/>
          </a:prstGeom>
          <a:noFill/>
          <a:ln>
            <a:noFill/>
          </a:ln>
        </p:spPr>
      </p:pic>
      <p:pic>
        <p:nvPicPr>
          <p:cNvPr id="994" name="Google Shape;994;g1ef86fd6829_1_7" descr="Ícone&#10;&#10;Descrição gerada automaticamente"/>
          <p:cNvPicPr preferRelativeResize="0"/>
          <p:nvPr/>
        </p:nvPicPr>
        <p:blipFill rotWithShape="1">
          <a:blip r:embed="rId3">
            <a:alphaModFix/>
          </a:blip>
          <a:srcRect/>
          <a:stretch/>
        </p:blipFill>
        <p:spPr>
          <a:xfrm>
            <a:off x="98164" y="4052603"/>
            <a:ext cx="261360" cy="216000"/>
          </a:xfrm>
          <a:prstGeom prst="rect">
            <a:avLst/>
          </a:prstGeom>
          <a:noFill/>
          <a:ln>
            <a:noFill/>
          </a:ln>
        </p:spPr>
      </p:pic>
      <p:pic>
        <p:nvPicPr>
          <p:cNvPr id="995" name="Google Shape;995;g1ef86fd6829_1_7" descr="Ícone&#10;&#10;Descrição gerada automaticamente"/>
          <p:cNvPicPr preferRelativeResize="0"/>
          <p:nvPr/>
        </p:nvPicPr>
        <p:blipFill rotWithShape="1">
          <a:blip r:embed="rId3">
            <a:alphaModFix/>
          </a:blip>
          <a:srcRect/>
          <a:stretch/>
        </p:blipFill>
        <p:spPr>
          <a:xfrm>
            <a:off x="98164" y="4408924"/>
            <a:ext cx="261360" cy="216000"/>
          </a:xfrm>
          <a:prstGeom prst="rect">
            <a:avLst/>
          </a:prstGeom>
          <a:noFill/>
          <a:ln>
            <a:noFill/>
          </a:ln>
        </p:spPr>
      </p:pic>
      <p:pic>
        <p:nvPicPr>
          <p:cNvPr id="996" name="Google Shape;996;g1ef86fd6829_1_7" descr="Ícone&#10;&#10;Descrição gerada automaticamente"/>
          <p:cNvPicPr preferRelativeResize="0"/>
          <p:nvPr/>
        </p:nvPicPr>
        <p:blipFill rotWithShape="1">
          <a:blip r:embed="rId3">
            <a:alphaModFix/>
          </a:blip>
          <a:srcRect/>
          <a:stretch/>
        </p:blipFill>
        <p:spPr>
          <a:xfrm>
            <a:off x="98164" y="4765245"/>
            <a:ext cx="261360" cy="216000"/>
          </a:xfrm>
          <a:prstGeom prst="rect">
            <a:avLst/>
          </a:prstGeom>
          <a:noFill/>
          <a:ln>
            <a:noFill/>
          </a:ln>
        </p:spPr>
      </p:pic>
      <p:pic>
        <p:nvPicPr>
          <p:cNvPr id="997" name="Google Shape;997;g1ef86fd6829_1_7" descr="Ícone&#10;&#10;Descrição gerada automaticamente"/>
          <p:cNvPicPr preferRelativeResize="0"/>
          <p:nvPr/>
        </p:nvPicPr>
        <p:blipFill rotWithShape="1">
          <a:blip r:embed="rId3">
            <a:alphaModFix/>
          </a:blip>
          <a:srcRect/>
          <a:stretch/>
        </p:blipFill>
        <p:spPr>
          <a:xfrm>
            <a:off x="98164" y="5121566"/>
            <a:ext cx="261360" cy="216000"/>
          </a:xfrm>
          <a:prstGeom prst="rect">
            <a:avLst/>
          </a:prstGeom>
          <a:noFill/>
          <a:ln>
            <a:noFill/>
          </a:ln>
        </p:spPr>
      </p:pic>
      <p:pic>
        <p:nvPicPr>
          <p:cNvPr id="998" name="Google Shape;998;g1ef86fd6829_1_7" descr="Ícone&#10;&#10;Descrição gerada automaticamente"/>
          <p:cNvPicPr preferRelativeResize="0"/>
          <p:nvPr/>
        </p:nvPicPr>
        <p:blipFill rotWithShape="1">
          <a:blip r:embed="rId3">
            <a:alphaModFix/>
          </a:blip>
          <a:srcRect/>
          <a:stretch/>
        </p:blipFill>
        <p:spPr>
          <a:xfrm>
            <a:off x="98164" y="5477887"/>
            <a:ext cx="261360" cy="216000"/>
          </a:xfrm>
          <a:prstGeom prst="rect">
            <a:avLst/>
          </a:prstGeom>
          <a:noFill/>
          <a:ln>
            <a:noFill/>
          </a:ln>
        </p:spPr>
      </p:pic>
      <p:pic>
        <p:nvPicPr>
          <p:cNvPr id="999" name="Google Shape;999;g1ef86fd6829_1_7" descr="Ícone&#10;&#10;Descrição gerada automaticamente"/>
          <p:cNvPicPr preferRelativeResize="0"/>
          <p:nvPr/>
        </p:nvPicPr>
        <p:blipFill rotWithShape="1">
          <a:blip r:embed="rId3">
            <a:alphaModFix/>
          </a:blip>
          <a:srcRect/>
          <a:stretch/>
        </p:blipFill>
        <p:spPr>
          <a:xfrm>
            <a:off x="98164" y="5834208"/>
            <a:ext cx="261360" cy="216000"/>
          </a:xfrm>
          <a:prstGeom prst="rect">
            <a:avLst/>
          </a:prstGeom>
          <a:noFill/>
          <a:ln>
            <a:noFill/>
          </a:ln>
        </p:spPr>
      </p:pic>
      <p:pic>
        <p:nvPicPr>
          <p:cNvPr id="1000" name="Google Shape;1000;g1ef86fd6829_1_7" descr="Ícone&#10;&#10;Descrição gerada automaticamente"/>
          <p:cNvPicPr preferRelativeResize="0"/>
          <p:nvPr/>
        </p:nvPicPr>
        <p:blipFill rotWithShape="1">
          <a:blip r:embed="rId3">
            <a:alphaModFix/>
          </a:blip>
          <a:srcRect/>
          <a:stretch/>
        </p:blipFill>
        <p:spPr>
          <a:xfrm>
            <a:off x="98164" y="6190529"/>
            <a:ext cx="261360" cy="216000"/>
          </a:xfrm>
          <a:prstGeom prst="rect">
            <a:avLst/>
          </a:prstGeom>
          <a:noFill/>
          <a:ln>
            <a:noFill/>
          </a:ln>
        </p:spPr>
      </p:pic>
      <p:pic>
        <p:nvPicPr>
          <p:cNvPr id="1001" name="Google Shape;1001;g1ef86fd6829_1_7" descr="Ícone&#10;&#10;Descrição gerada automaticamente"/>
          <p:cNvPicPr preferRelativeResize="0"/>
          <p:nvPr/>
        </p:nvPicPr>
        <p:blipFill rotWithShape="1">
          <a:blip r:embed="rId3">
            <a:alphaModFix/>
          </a:blip>
          <a:srcRect/>
          <a:stretch/>
        </p:blipFill>
        <p:spPr>
          <a:xfrm>
            <a:off x="98164" y="6546855"/>
            <a:ext cx="261360" cy="216000"/>
          </a:xfrm>
          <a:prstGeom prst="rect">
            <a:avLst/>
          </a:prstGeom>
          <a:noFill/>
          <a:ln>
            <a:noFill/>
          </a:ln>
        </p:spPr>
      </p:pic>
      <p:sp>
        <p:nvSpPr>
          <p:cNvPr id="1002" name="Google Shape;1002;g1ef86fd6829_1_7"/>
          <p:cNvSpPr txBox="1"/>
          <p:nvPr/>
        </p:nvSpPr>
        <p:spPr>
          <a:xfrm>
            <a:off x="3868780" y="4592883"/>
            <a:ext cx="69249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 Procedimentos exclusivos para produtos AHO – Ambulatorial Hospitalar com Obstetrícia.</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¹ A rede poderá ser alterada a qualquer tempo, sem aviso prévio.</a:t>
            </a:r>
            <a:endParaRPr sz="1400" b="0" i="0" u="none" strike="noStrike" cap="none">
              <a:solidFill>
                <a:srgbClr val="000000"/>
              </a:solidFill>
              <a:latin typeface="Calibri"/>
              <a:ea typeface="Calibri"/>
              <a:cs typeface="Calibri"/>
              <a:sym typeface="Calibri"/>
            </a:endParaRPr>
          </a:p>
        </p:txBody>
      </p:sp>
      <p:sp>
        <p:nvSpPr>
          <p:cNvPr id="1003" name="Google Shape;1003;g1ef86fd6829_1_7"/>
          <p:cNvSpPr txBox="1"/>
          <p:nvPr/>
        </p:nvSpPr>
        <p:spPr>
          <a:xfrm>
            <a:off x="3868780" y="948650"/>
            <a:ext cx="6960000" cy="2871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Check-up</a:t>
            </a:r>
            <a:r>
              <a:rPr lang="pt-BR" sz="1600" b="0" i="0" u="none" strike="noStrike" cap="none">
                <a:solidFill>
                  <a:srgbClr val="001E64"/>
                </a:solidFill>
                <a:latin typeface="Calibri"/>
                <a:ea typeface="Calibri"/>
                <a:cs typeface="Calibri"/>
                <a:sym typeface="Calibri"/>
              </a:rPr>
              <a:t>*</a:t>
            </a:r>
            <a:endParaRPr sz="16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1 por ano,</a:t>
            </a:r>
            <a:r>
              <a:rPr lang="pt-BR" sz="1200" b="0" i="0" u="none" strike="noStrike" cap="none">
                <a:solidFill>
                  <a:srgbClr val="595959"/>
                </a:solidFill>
                <a:latin typeface="Calibri"/>
                <a:ea typeface="Calibri"/>
                <a:cs typeface="Calibri"/>
                <a:sym typeface="Calibri"/>
              </a:rPr>
              <a:t> </a:t>
            </a:r>
            <a:r>
              <a:rPr lang="pt-BR" sz="1200" b="0" i="0" u="none" strike="noStrike" cap="none">
                <a:solidFill>
                  <a:srgbClr val="7F7F7F"/>
                </a:solidFill>
                <a:latin typeface="Calibri"/>
                <a:ea typeface="Calibri"/>
                <a:cs typeface="Calibri"/>
                <a:sym typeface="Calibri"/>
              </a:rPr>
              <a:t>para segurados titulares acima de 29 anos </a:t>
            </a:r>
            <a:r>
              <a:rPr lang="pt-BR" sz="1200" b="1" i="0" u="none" strike="noStrike" cap="none">
                <a:solidFill>
                  <a:srgbClr val="FF5000"/>
                </a:solidFill>
                <a:latin typeface="Calibri"/>
                <a:ea typeface="Calibri"/>
                <a:cs typeface="Calibri"/>
                <a:sym typeface="Calibri"/>
              </a:rPr>
              <a:t>exclusivamente no Hospital Vila Nova Star.</a:t>
            </a:r>
            <a:endParaRPr sz="1200" b="1" i="0" u="none" strike="noStrike" cap="none">
              <a:solidFill>
                <a:srgbClr val="FF5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Vacinas</a:t>
            </a:r>
            <a:r>
              <a:rPr lang="pt-BR" sz="1600" b="0" i="0" u="none" strike="noStrike" cap="none">
                <a:solidFill>
                  <a:srgbClr val="001E64"/>
                </a:solidFill>
                <a:latin typeface="Calibri"/>
                <a:ea typeface="Calibri"/>
                <a:cs typeface="Calibri"/>
                <a:sym typeface="Calibri"/>
              </a:rPr>
              <a:t>*</a:t>
            </a:r>
            <a:endParaRPr sz="16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Calendário oficial do Ministério da Saúde, exclusivamente em São Paulo capital, em rede referenciada¹ com inclusão da </a:t>
            </a:r>
            <a:r>
              <a:rPr lang="pt-BR" sz="1200" b="1" i="0" u="none" strike="noStrike" cap="none">
                <a:solidFill>
                  <a:srgbClr val="FF5000"/>
                </a:solidFill>
                <a:latin typeface="Calibri"/>
                <a:ea typeface="Calibri"/>
                <a:cs typeface="Calibri"/>
                <a:sym typeface="Calibri"/>
              </a:rPr>
              <a:t>Clinivac.</a:t>
            </a:r>
            <a:endParaRPr sz="12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Concierge Maternidade</a:t>
            </a:r>
            <a:endParaRPr sz="1600" b="1"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Atendente exclusiva SulAmérica para acolhimento dos beneficiários, com entrega de brinde na Maternidade e Internação Pediátrica no Vila Nova Star.</a:t>
            </a:r>
            <a:endParaRPr sz="12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Central de Atendimento Exclusiva</a:t>
            </a:r>
            <a:endParaRPr sz="1600" b="1"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Navegação na URA mais ágil (atendimento em 20 segundos) com todas as solicitações são atendidas</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na mesma ligação.</a:t>
            </a:r>
            <a:endParaRPr sz="1400" b="0" i="0" u="none" strike="noStrike" cap="none">
              <a:solidFill>
                <a:srgbClr val="000000"/>
              </a:solidFill>
              <a:latin typeface="Calibri"/>
              <a:ea typeface="Calibri"/>
              <a:cs typeface="Calibri"/>
              <a:sym typeface="Calibri"/>
            </a:endParaRPr>
          </a:p>
        </p:txBody>
      </p:sp>
      <p:sp>
        <p:nvSpPr>
          <p:cNvPr id="1004" name="Google Shape;1004;g1ef86fd6829_1_7"/>
          <p:cNvSpPr/>
          <p:nvPr/>
        </p:nvSpPr>
        <p:spPr>
          <a:xfrm>
            <a:off x="3872739" y="3953866"/>
            <a:ext cx="5711400" cy="442500"/>
          </a:xfrm>
          <a:prstGeom prst="roundRect">
            <a:avLst>
              <a:gd name="adj" fmla="val 16667"/>
            </a:avLst>
          </a:prstGeom>
          <a:noFill/>
          <a:ln w="9525" cap="flat" cmpd="sng">
            <a:solidFill>
              <a:srgbClr val="FF5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pt-BR" sz="1000" b="0" i="0" u="none" strike="noStrike" cap="none">
                <a:solidFill>
                  <a:srgbClr val="001E64"/>
                </a:solidFill>
                <a:latin typeface="Calibri"/>
                <a:ea typeface="Calibri"/>
                <a:cs typeface="Calibri"/>
                <a:sym typeface="Calibri"/>
              </a:rPr>
              <a:t>Para realizar os procedimentos </a:t>
            </a:r>
            <a:r>
              <a:rPr lang="pt-BR" sz="1000" b="1" i="0" u="none" strike="noStrike" cap="none">
                <a:solidFill>
                  <a:srgbClr val="FF5000"/>
                </a:solidFill>
                <a:latin typeface="Calibri"/>
                <a:ea typeface="Calibri"/>
                <a:cs typeface="Calibri"/>
                <a:sym typeface="Calibri"/>
              </a:rPr>
              <a:t>exclusivos da rede</a:t>
            </a:r>
            <a:r>
              <a:rPr lang="pt-BR" sz="1000" b="0" i="0" u="none" strike="noStrike" cap="none">
                <a:solidFill>
                  <a:srgbClr val="001E64"/>
                </a:solidFill>
                <a:latin typeface="Calibri"/>
                <a:ea typeface="Calibri"/>
                <a:cs typeface="Calibri"/>
                <a:sym typeface="Calibri"/>
              </a:rPr>
              <a:t>, verifique a disponibilidade na sua região em </a:t>
            </a:r>
            <a:endParaRPr sz="1000" b="0" i="0" u="none" strike="noStrike" cap="none">
              <a:solidFill>
                <a:srgbClr val="001E64"/>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pt-BR" sz="1000" b="0" i="0" u="none" strike="noStrike" cap="none">
                <a:solidFill>
                  <a:srgbClr val="001E64"/>
                </a:solidFill>
                <a:latin typeface="Calibri"/>
                <a:ea typeface="Calibri"/>
                <a:cs typeface="Calibri"/>
                <a:sym typeface="Calibri"/>
              </a:rPr>
              <a:t>sulamerica.com.br ou na Central de Relacionamento Cliente Saúde.</a:t>
            </a:r>
            <a:endParaRPr sz="1000" b="0" i="0" u="none" strike="noStrike" cap="none">
              <a:solidFill>
                <a:srgbClr val="001E64"/>
              </a:solidFill>
              <a:latin typeface="Calibri"/>
              <a:ea typeface="Calibri"/>
              <a:cs typeface="Calibri"/>
              <a:sym typeface="Calibri"/>
            </a:endParaRPr>
          </a:p>
        </p:txBody>
      </p:sp>
      <p:sp>
        <p:nvSpPr>
          <p:cNvPr id="1005" name="Google Shape;1005;g1ef86fd6829_1_7"/>
          <p:cNvSpPr txBox="1"/>
          <p:nvPr/>
        </p:nvSpPr>
        <p:spPr>
          <a:xfrm>
            <a:off x="404522" y="513192"/>
            <a:ext cx="3590100" cy="33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Benefícios Adicionais</a:t>
            </a:r>
            <a:endParaRPr sz="2800" b="0" i="0" u="none" strike="noStrike" cap="none">
              <a:solidFill>
                <a:schemeClr val="lt1"/>
              </a:solidFill>
              <a:latin typeface="Calibri"/>
              <a:ea typeface="Calibri"/>
              <a:cs typeface="Calibri"/>
              <a:sym typeface="Calibri"/>
            </a:endParaRPr>
          </a:p>
        </p:txBody>
      </p:sp>
      <p:sp>
        <p:nvSpPr>
          <p:cNvPr id="1006" name="Google Shape;1006;g1ef86fd6829_1_7"/>
          <p:cNvSpPr txBox="1"/>
          <p:nvPr/>
        </p:nvSpPr>
        <p:spPr>
          <a:xfrm>
            <a:off x="435344" y="820331"/>
            <a:ext cx="3068100" cy="422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alibri"/>
                <a:ea typeface="Calibri"/>
                <a:cs typeface="Calibri"/>
                <a:sym typeface="Calibri"/>
              </a:rPr>
              <a:t>Exclusivamente </a:t>
            </a:r>
            <a:r>
              <a:rPr lang="pt-BR" sz="1800" b="1" i="1" u="none" strike="noStrike" cap="none">
                <a:solidFill>
                  <a:schemeClr val="lt1"/>
                </a:solidFill>
                <a:latin typeface="Calibri"/>
                <a:ea typeface="Calibri"/>
                <a:cs typeface="Calibri"/>
                <a:sym typeface="Calibri"/>
              </a:rPr>
              <a:t>Especial Mais</a:t>
            </a:r>
            <a:endParaRPr sz="1200" b="0" i="1"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84"/>
          <p:cNvSpPr/>
          <p:nvPr/>
        </p:nvSpPr>
        <p:spPr>
          <a:xfrm>
            <a:off x="10793615" y="-618496"/>
            <a:ext cx="2312902" cy="2312901"/>
          </a:xfrm>
          <a:prstGeom prst="ellipse">
            <a:avLst/>
          </a:prstGeom>
          <a:solidFill>
            <a:srgbClr val="146E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2" name="Google Shape;1012;p84"/>
          <p:cNvSpPr/>
          <p:nvPr/>
        </p:nvSpPr>
        <p:spPr>
          <a:xfrm>
            <a:off x="0" y="0"/>
            <a:ext cx="3770616" cy="6858000"/>
          </a:xfrm>
          <a:prstGeom prst="rect">
            <a:avLst/>
          </a:prstGeom>
          <a:solidFill>
            <a:srgbClr val="FF8C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013" name="Google Shape;1013;p84" descr="Ícone&#10;&#10;Descrição gerada automaticamente"/>
          <p:cNvPicPr preferRelativeResize="0"/>
          <p:nvPr/>
        </p:nvPicPr>
        <p:blipFill rotWithShape="1">
          <a:blip r:embed="rId3">
            <a:alphaModFix/>
          </a:blip>
          <a:srcRect/>
          <a:stretch/>
        </p:blipFill>
        <p:spPr>
          <a:xfrm>
            <a:off x="98164" y="133072"/>
            <a:ext cx="261360" cy="216000"/>
          </a:xfrm>
          <a:prstGeom prst="rect">
            <a:avLst/>
          </a:prstGeom>
          <a:noFill/>
          <a:ln>
            <a:noFill/>
          </a:ln>
        </p:spPr>
      </p:pic>
      <p:pic>
        <p:nvPicPr>
          <p:cNvPr id="1014" name="Google Shape;1014;p84" descr="Ícone&#10;&#10;Descrição gerada automaticamente"/>
          <p:cNvPicPr preferRelativeResize="0"/>
          <p:nvPr/>
        </p:nvPicPr>
        <p:blipFill rotWithShape="1">
          <a:blip r:embed="rId3">
            <a:alphaModFix/>
          </a:blip>
          <a:srcRect/>
          <a:stretch/>
        </p:blipFill>
        <p:spPr>
          <a:xfrm>
            <a:off x="98164" y="489393"/>
            <a:ext cx="261360" cy="216000"/>
          </a:xfrm>
          <a:prstGeom prst="rect">
            <a:avLst/>
          </a:prstGeom>
          <a:noFill/>
          <a:ln>
            <a:noFill/>
          </a:ln>
        </p:spPr>
      </p:pic>
      <p:pic>
        <p:nvPicPr>
          <p:cNvPr id="1015" name="Google Shape;1015;p84" descr="Ícone&#10;&#10;Descrição gerada automaticamente"/>
          <p:cNvPicPr preferRelativeResize="0"/>
          <p:nvPr/>
        </p:nvPicPr>
        <p:blipFill rotWithShape="1">
          <a:blip r:embed="rId3">
            <a:alphaModFix/>
          </a:blip>
          <a:srcRect/>
          <a:stretch/>
        </p:blipFill>
        <p:spPr>
          <a:xfrm>
            <a:off x="98164" y="845714"/>
            <a:ext cx="261360" cy="216000"/>
          </a:xfrm>
          <a:prstGeom prst="rect">
            <a:avLst/>
          </a:prstGeom>
          <a:noFill/>
          <a:ln>
            <a:noFill/>
          </a:ln>
        </p:spPr>
      </p:pic>
      <p:pic>
        <p:nvPicPr>
          <p:cNvPr id="1016" name="Google Shape;1016;p84" descr="Ícone&#10;&#10;Descrição gerada automaticamente"/>
          <p:cNvPicPr preferRelativeResize="0"/>
          <p:nvPr/>
        </p:nvPicPr>
        <p:blipFill rotWithShape="1">
          <a:blip r:embed="rId3">
            <a:alphaModFix/>
          </a:blip>
          <a:srcRect/>
          <a:stretch/>
        </p:blipFill>
        <p:spPr>
          <a:xfrm>
            <a:off x="98164" y="1202035"/>
            <a:ext cx="261360" cy="216000"/>
          </a:xfrm>
          <a:prstGeom prst="rect">
            <a:avLst/>
          </a:prstGeom>
          <a:noFill/>
          <a:ln>
            <a:noFill/>
          </a:ln>
        </p:spPr>
      </p:pic>
      <p:pic>
        <p:nvPicPr>
          <p:cNvPr id="1017" name="Google Shape;1017;p84" descr="Ícone&#10;&#10;Descrição gerada automaticamente"/>
          <p:cNvPicPr preferRelativeResize="0"/>
          <p:nvPr/>
        </p:nvPicPr>
        <p:blipFill rotWithShape="1">
          <a:blip r:embed="rId3">
            <a:alphaModFix/>
          </a:blip>
          <a:srcRect/>
          <a:stretch/>
        </p:blipFill>
        <p:spPr>
          <a:xfrm>
            <a:off x="98164" y="1558356"/>
            <a:ext cx="261360" cy="216000"/>
          </a:xfrm>
          <a:prstGeom prst="rect">
            <a:avLst/>
          </a:prstGeom>
          <a:noFill/>
          <a:ln>
            <a:noFill/>
          </a:ln>
        </p:spPr>
      </p:pic>
      <p:pic>
        <p:nvPicPr>
          <p:cNvPr id="1018" name="Google Shape;1018;p84" descr="Ícone&#10;&#10;Descrição gerada automaticamente"/>
          <p:cNvPicPr preferRelativeResize="0"/>
          <p:nvPr/>
        </p:nvPicPr>
        <p:blipFill rotWithShape="1">
          <a:blip r:embed="rId3">
            <a:alphaModFix/>
          </a:blip>
          <a:srcRect/>
          <a:stretch/>
        </p:blipFill>
        <p:spPr>
          <a:xfrm>
            <a:off x="98164" y="1914677"/>
            <a:ext cx="261360" cy="216000"/>
          </a:xfrm>
          <a:prstGeom prst="rect">
            <a:avLst/>
          </a:prstGeom>
          <a:noFill/>
          <a:ln>
            <a:noFill/>
          </a:ln>
        </p:spPr>
      </p:pic>
      <p:pic>
        <p:nvPicPr>
          <p:cNvPr id="1019" name="Google Shape;1019;p84" descr="Ícone&#10;&#10;Descrição gerada automaticamente"/>
          <p:cNvPicPr preferRelativeResize="0"/>
          <p:nvPr/>
        </p:nvPicPr>
        <p:blipFill rotWithShape="1">
          <a:blip r:embed="rId3">
            <a:alphaModFix/>
          </a:blip>
          <a:srcRect/>
          <a:stretch/>
        </p:blipFill>
        <p:spPr>
          <a:xfrm>
            <a:off x="98164" y="2270998"/>
            <a:ext cx="261360" cy="216000"/>
          </a:xfrm>
          <a:prstGeom prst="rect">
            <a:avLst/>
          </a:prstGeom>
          <a:noFill/>
          <a:ln>
            <a:noFill/>
          </a:ln>
        </p:spPr>
      </p:pic>
      <p:pic>
        <p:nvPicPr>
          <p:cNvPr id="1020" name="Google Shape;1020;p84" descr="Ícone&#10;&#10;Descrição gerada automaticamente"/>
          <p:cNvPicPr preferRelativeResize="0"/>
          <p:nvPr/>
        </p:nvPicPr>
        <p:blipFill rotWithShape="1">
          <a:blip r:embed="rId3">
            <a:alphaModFix/>
          </a:blip>
          <a:srcRect/>
          <a:stretch/>
        </p:blipFill>
        <p:spPr>
          <a:xfrm>
            <a:off x="98164" y="2627319"/>
            <a:ext cx="261360" cy="216000"/>
          </a:xfrm>
          <a:prstGeom prst="rect">
            <a:avLst/>
          </a:prstGeom>
          <a:noFill/>
          <a:ln>
            <a:noFill/>
          </a:ln>
        </p:spPr>
      </p:pic>
      <p:pic>
        <p:nvPicPr>
          <p:cNvPr id="1021" name="Google Shape;1021;p84" descr="Ícone&#10;&#10;Descrição gerada automaticamente"/>
          <p:cNvPicPr preferRelativeResize="0"/>
          <p:nvPr/>
        </p:nvPicPr>
        <p:blipFill rotWithShape="1">
          <a:blip r:embed="rId3">
            <a:alphaModFix/>
          </a:blip>
          <a:srcRect/>
          <a:stretch/>
        </p:blipFill>
        <p:spPr>
          <a:xfrm>
            <a:off x="98164" y="2983640"/>
            <a:ext cx="261360" cy="216000"/>
          </a:xfrm>
          <a:prstGeom prst="rect">
            <a:avLst/>
          </a:prstGeom>
          <a:noFill/>
          <a:ln>
            <a:noFill/>
          </a:ln>
        </p:spPr>
      </p:pic>
      <p:pic>
        <p:nvPicPr>
          <p:cNvPr id="1022" name="Google Shape;1022;p84" descr="Ícone&#10;&#10;Descrição gerada automaticamente"/>
          <p:cNvPicPr preferRelativeResize="0"/>
          <p:nvPr/>
        </p:nvPicPr>
        <p:blipFill rotWithShape="1">
          <a:blip r:embed="rId3">
            <a:alphaModFix/>
          </a:blip>
          <a:srcRect/>
          <a:stretch/>
        </p:blipFill>
        <p:spPr>
          <a:xfrm>
            <a:off x="98164" y="3339961"/>
            <a:ext cx="261360" cy="216000"/>
          </a:xfrm>
          <a:prstGeom prst="rect">
            <a:avLst/>
          </a:prstGeom>
          <a:noFill/>
          <a:ln>
            <a:noFill/>
          </a:ln>
        </p:spPr>
      </p:pic>
      <p:pic>
        <p:nvPicPr>
          <p:cNvPr id="1023" name="Google Shape;1023;p84" descr="Ícone&#10;&#10;Descrição gerada automaticamente"/>
          <p:cNvPicPr preferRelativeResize="0"/>
          <p:nvPr/>
        </p:nvPicPr>
        <p:blipFill rotWithShape="1">
          <a:blip r:embed="rId3">
            <a:alphaModFix/>
          </a:blip>
          <a:srcRect/>
          <a:stretch/>
        </p:blipFill>
        <p:spPr>
          <a:xfrm>
            <a:off x="98164" y="3696282"/>
            <a:ext cx="261360" cy="216000"/>
          </a:xfrm>
          <a:prstGeom prst="rect">
            <a:avLst/>
          </a:prstGeom>
          <a:noFill/>
          <a:ln>
            <a:noFill/>
          </a:ln>
        </p:spPr>
      </p:pic>
      <p:pic>
        <p:nvPicPr>
          <p:cNvPr id="1024" name="Google Shape;1024;p84" descr="Ícone&#10;&#10;Descrição gerada automaticamente"/>
          <p:cNvPicPr preferRelativeResize="0"/>
          <p:nvPr/>
        </p:nvPicPr>
        <p:blipFill rotWithShape="1">
          <a:blip r:embed="rId3">
            <a:alphaModFix/>
          </a:blip>
          <a:srcRect/>
          <a:stretch/>
        </p:blipFill>
        <p:spPr>
          <a:xfrm>
            <a:off x="98164" y="4052603"/>
            <a:ext cx="261360" cy="216000"/>
          </a:xfrm>
          <a:prstGeom prst="rect">
            <a:avLst/>
          </a:prstGeom>
          <a:noFill/>
          <a:ln>
            <a:noFill/>
          </a:ln>
        </p:spPr>
      </p:pic>
      <p:pic>
        <p:nvPicPr>
          <p:cNvPr id="1025" name="Google Shape;1025;p84" descr="Ícone&#10;&#10;Descrição gerada automaticamente"/>
          <p:cNvPicPr preferRelativeResize="0"/>
          <p:nvPr/>
        </p:nvPicPr>
        <p:blipFill rotWithShape="1">
          <a:blip r:embed="rId3">
            <a:alphaModFix/>
          </a:blip>
          <a:srcRect/>
          <a:stretch/>
        </p:blipFill>
        <p:spPr>
          <a:xfrm>
            <a:off x="98164" y="4408924"/>
            <a:ext cx="261360" cy="216000"/>
          </a:xfrm>
          <a:prstGeom prst="rect">
            <a:avLst/>
          </a:prstGeom>
          <a:noFill/>
          <a:ln>
            <a:noFill/>
          </a:ln>
        </p:spPr>
      </p:pic>
      <p:pic>
        <p:nvPicPr>
          <p:cNvPr id="1026" name="Google Shape;1026;p84" descr="Ícone&#10;&#10;Descrição gerada automaticamente"/>
          <p:cNvPicPr preferRelativeResize="0"/>
          <p:nvPr/>
        </p:nvPicPr>
        <p:blipFill rotWithShape="1">
          <a:blip r:embed="rId3">
            <a:alphaModFix/>
          </a:blip>
          <a:srcRect/>
          <a:stretch/>
        </p:blipFill>
        <p:spPr>
          <a:xfrm>
            <a:off x="98164" y="4765245"/>
            <a:ext cx="261360" cy="216000"/>
          </a:xfrm>
          <a:prstGeom prst="rect">
            <a:avLst/>
          </a:prstGeom>
          <a:noFill/>
          <a:ln>
            <a:noFill/>
          </a:ln>
        </p:spPr>
      </p:pic>
      <p:pic>
        <p:nvPicPr>
          <p:cNvPr id="1027" name="Google Shape;1027;p84" descr="Ícone&#10;&#10;Descrição gerada automaticamente"/>
          <p:cNvPicPr preferRelativeResize="0"/>
          <p:nvPr/>
        </p:nvPicPr>
        <p:blipFill rotWithShape="1">
          <a:blip r:embed="rId3">
            <a:alphaModFix/>
          </a:blip>
          <a:srcRect/>
          <a:stretch/>
        </p:blipFill>
        <p:spPr>
          <a:xfrm>
            <a:off x="98164" y="5121566"/>
            <a:ext cx="261360" cy="216000"/>
          </a:xfrm>
          <a:prstGeom prst="rect">
            <a:avLst/>
          </a:prstGeom>
          <a:noFill/>
          <a:ln>
            <a:noFill/>
          </a:ln>
        </p:spPr>
      </p:pic>
      <p:pic>
        <p:nvPicPr>
          <p:cNvPr id="1028" name="Google Shape;1028;p84" descr="Ícone&#10;&#10;Descrição gerada automaticamente"/>
          <p:cNvPicPr preferRelativeResize="0"/>
          <p:nvPr/>
        </p:nvPicPr>
        <p:blipFill rotWithShape="1">
          <a:blip r:embed="rId3">
            <a:alphaModFix/>
          </a:blip>
          <a:srcRect/>
          <a:stretch/>
        </p:blipFill>
        <p:spPr>
          <a:xfrm>
            <a:off x="98164" y="5477887"/>
            <a:ext cx="261360" cy="216000"/>
          </a:xfrm>
          <a:prstGeom prst="rect">
            <a:avLst/>
          </a:prstGeom>
          <a:noFill/>
          <a:ln>
            <a:noFill/>
          </a:ln>
        </p:spPr>
      </p:pic>
      <p:pic>
        <p:nvPicPr>
          <p:cNvPr id="1029" name="Google Shape;1029;p84" descr="Ícone&#10;&#10;Descrição gerada automaticamente"/>
          <p:cNvPicPr preferRelativeResize="0"/>
          <p:nvPr/>
        </p:nvPicPr>
        <p:blipFill rotWithShape="1">
          <a:blip r:embed="rId3">
            <a:alphaModFix/>
          </a:blip>
          <a:srcRect/>
          <a:stretch/>
        </p:blipFill>
        <p:spPr>
          <a:xfrm>
            <a:off x="98164" y="5834208"/>
            <a:ext cx="261360" cy="216000"/>
          </a:xfrm>
          <a:prstGeom prst="rect">
            <a:avLst/>
          </a:prstGeom>
          <a:noFill/>
          <a:ln>
            <a:noFill/>
          </a:ln>
        </p:spPr>
      </p:pic>
      <p:pic>
        <p:nvPicPr>
          <p:cNvPr id="1030" name="Google Shape;1030;p84" descr="Ícone&#10;&#10;Descrição gerada automaticamente"/>
          <p:cNvPicPr preferRelativeResize="0"/>
          <p:nvPr/>
        </p:nvPicPr>
        <p:blipFill rotWithShape="1">
          <a:blip r:embed="rId3">
            <a:alphaModFix/>
          </a:blip>
          <a:srcRect/>
          <a:stretch/>
        </p:blipFill>
        <p:spPr>
          <a:xfrm>
            <a:off x="98164" y="6190529"/>
            <a:ext cx="261360" cy="216000"/>
          </a:xfrm>
          <a:prstGeom prst="rect">
            <a:avLst/>
          </a:prstGeom>
          <a:noFill/>
          <a:ln>
            <a:noFill/>
          </a:ln>
        </p:spPr>
      </p:pic>
      <p:pic>
        <p:nvPicPr>
          <p:cNvPr id="1031" name="Google Shape;1031;p84" descr="Ícone&#10;&#10;Descrição gerada automaticamente"/>
          <p:cNvPicPr preferRelativeResize="0"/>
          <p:nvPr/>
        </p:nvPicPr>
        <p:blipFill rotWithShape="1">
          <a:blip r:embed="rId3">
            <a:alphaModFix/>
          </a:blip>
          <a:srcRect/>
          <a:stretch/>
        </p:blipFill>
        <p:spPr>
          <a:xfrm>
            <a:off x="98164" y="6546855"/>
            <a:ext cx="261360" cy="216000"/>
          </a:xfrm>
          <a:prstGeom prst="rect">
            <a:avLst/>
          </a:prstGeom>
          <a:noFill/>
          <a:ln>
            <a:noFill/>
          </a:ln>
        </p:spPr>
      </p:pic>
      <p:sp>
        <p:nvSpPr>
          <p:cNvPr id="1032" name="Google Shape;1032;p84"/>
          <p:cNvSpPr txBox="1"/>
          <p:nvPr/>
        </p:nvSpPr>
        <p:spPr>
          <a:xfrm>
            <a:off x="3868780" y="6050208"/>
            <a:ext cx="6924835"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 Procedimentos exclusivos para produtos AHO – Ambulatorial Hospitalar com Obstetrícia.</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¹ A rede poderá ser alterada a qualquer tempo, sem aviso prévio.</a:t>
            </a:r>
            <a:endParaRPr sz="1400" b="0" i="0" u="none" strike="noStrike" cap="none">
              <a:solidFill>
                <a:srgbClr val="000000"/>
              </a:solidFill>
              <a:latin typeface="Calibri"/>
              <a:ea typeface="Calibri"/>
              <a:cs typeface="Calibri"/>
              <a:sym typeface="Calibri"/>
            </a:endParaRPr>
          </a:p>
        </p:txBody>
      </p:sp>
      <p:sp>
        <p:nvSpPr>
          <p:cNvPr id="1033" name="Google Shape;1033;p84"/>
          <p:cNvSpPr txBox="1"/>
          <p:nvPr/>
        </p:nvSpPr>
        <p:spPr>
          <a:xfrm>
            <a:off x="3868780" y="948649"/>
            <a:ext cx="6959954" cy="438891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Check-up</a:t>
            </a:r>
            <a:r>
              <a:rPr lang="pt-BR" sz="1600" b="0" i="0" u="none" strike="noStrike" cap="none">
                <a:solidFill>
                  <a:srgbClr val="001E64"/>
                </a:solidFill>
                <a:latin typeface="Calibri"/>
                <a:ea typeface="Calibri"/>
                <a:cs typeface="Calibri"/>
                <a:sym typeface="Calibri"/>
              </a:rPr>
              <a:t>*</a:t>
            </a:r>
            <a:endParaRPr sz="16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1 por ano,</a:t>
            </a:r>
            <a:r>
              <a:rPr lang="pt-BR" sz="1200" b="0" i="0" u="none" strike="noStrike" cap="none">
                <a:solidFill>
                  <a:srgbClr val="595959"/>
                </a:solidFill>
                <a:latin typeface="Calibri"/>
                <a:ea typeface="Calibri"/>
                <a:cs typeface="Calibri"/>
                <a:sym typeface="Calibri"/>
              </a:rPr>
              <a:t> </a:t>
            </a:r>
            <a:r>
              <a:rPr lang="pt-BR" sz="1200" b="1" i="0" u="none" strike="noStrike" cap="none">
                <a:solidFill>
                  <a:srgbClr val="FF5000"/>
                </a:solidFill>
                <a:latin typeface="Calibri"/>
                <a:ea typeface="Calibri"/>
                <a:cs typeface="Calibri"/>
                <a:sym typeface="Calibri"/>
              </a:rPr>
              <a:t>exclusivamente na rede </a:t>
            </a:r>
            <a:r>
              <a:rPr lang="pt-BR" sz="1200" b="0" i="0" u="none" strike="noStrike" cap="none">
                <a:solidFill>
                  <a:srgbClr val="7F7F7F"/>
                </a:solidFill>
                <a:latin typeface="Calibri"/>
                <a:ea typeface="Calibri"/>
                <a:cs typeface="Calibri"/>
                <a:sym typeface="Calibri"/>
              </a:rPr>
              <a:t>para segurados titulares acima de 29 anos.</a:t>
            </a:r>
            <a:endParaRPr sz="12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Consulta ao viajante</a:t>
            </a:r>
            <a:endParaRPr sz="1600" b="1"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Médicos certificados, </a:t>
            </a:r>
            <a:r>
              <a:rPr lang="pt-BR" sz="1200" b="1" i="0" u="none" strike="noStrike" cap="none">
                <a:solidFill>
                  <a:srgbClr val="FF5000"/>
                </a:solidFill>
                <a:latin typeface="Calibri"/>
                <a:ea typeface="Calibri"/>
                <a:cs typeface="Calibri"/>
                <a:sym typeface="Calibri"/>
              </a:rPr>
              <a:t>exclusivamente na rede</a:t>
            </a:r>
            <a:r>
              <a:rPr lang="pt-BR" sz="1200" b="0" i="0" u="none" strike="noStrike" cap="none">
                <a:solidFill>
                  <a:srgbClr val="7F7F7F"/>
                </a:solidFill>
                <a:latin typeface="Calibri"/>
                <a:ea typeface="Calibri"/>
                <a:cs typeface="Calibri"/>
                <a:sym typeface="Calibri"/>
              </a:rPr>
              <a:t>, realizam uma entrevista detalhada, analisam o roteiro da viagem e fazem recomendações para uma viagem tranquila.</a:t>
            </a:r>
            <a:endParaRPr sz="12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Vacinas</a:t>
            </a:r>
            <a:r>
              <a:rPr lang="pt-BR" sz="1600" b="0" i="0" u="none" strike="noStrike" cap="none">
                <a:solidFill>
                  <a:srgbClr val="001E64"/>
                </a:solidFill>
                <a:latin typeface="Calibri"/>
                <a:ea typeface="Calibri"/>
                <a:cs typeface="Calibri"/>
                <a:sym typeface="Calibri"/>
              </a:rPr>
              <a:t>*</a:t>
            </a:r>
            <a:endParaRPr sz="16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Calendário oficial do Ministério da Saúde, </a:t>
            </a:r>
            <a:r>
              <a:rPr lang="pt-BR" sz="1200" b="1" i="0" u="none" strike="noStrike" cap="none">
                <a:solidFill>
                  <a:srgbClr val="FF5000"/>
                </a:solidFill>
                <a:latin typeface="Calibri"/>
                <a:ea typeface="Calibri"/>
                <a:cs typeface="Calibri"/>
                <a:sym typeface="Calibri"/>
              </a:rPr>
              <a:t>exclusivamente na rede</a:t>
            </a:r>
            <a:r>
              <a:rPr lang="pt-BR" sz="1200" b="0" i="0" u="none" strike="noStrike" cap="none">
                <a:solidFill>
                  <a:srgbClr val="595959"/>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Cirurgia refrativa</a:t>
            </a:r>
            <a:r>
              <a:rPr lang="pt-BR" sz="1600" b="0" i="0" u="none" strike="noStrike" cap="none">
                <a:solidFill>
                  <a:srgbClr val="001E64"/>
                </a:solidFill>
                <a:latin typeface="Calibri"/>
                <a:ea typeface="Calibri"/>
                <a:cs typeface="Calibri"/>
                <a:sym typeface="Calibri"/>
              </a:rPr>
              <a:t>*</a:t>
            </a:r>
            <a:endParaRPr sz="1600" b="1"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Cirurgias de miopia e hipermetropia com ou sem astigmatismo, sem limite de grau.</a:t>
            </a:r>
            <a:endParaRPr sz="12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Consulta médica domiciliar</a:t>
            </a:r>
            <a:r>
              <a:rPr lang="pt-BR" sz="1600" b="0" i="0" u="none" strike="noStrike" cap="none">
                <a:solidFill>
                  <a:srgbClr val="001E64"/>
                </a:solidFill>
                <a:latin typeface="Calibri"/>
                <a:ea typeface="Calibri"/>
                <a:cs typeface="Calibri"/>
                <a:sym typeface="Calibri"/>
              </a:rPr>
              <a:t>*</a:t>
            </a:r>
            <a:endParaRPr sz="1600" b="1"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7F7F7F"/>
                </a:solidFill>
                <a:latin typeface="Calibri"/>
                <a:ea typeface="Calibri"/>
                <a:cs typeface="Calibri"/>
                <a:sym typeface="Calibri"/>
              </a:rPr>
              <a:t>Exclusivamente por reembolso.</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Escleroterapia</a:t>
            </a:r>
            <a:r>
              <a:rPr lang="pt-BR" sz="1600" b="0" i="0" u="none" strike="noStrike" cap="none">
                <a:solidFill>
                  <a:srgbClr val="001E64"/>
                </a:solidFill>
                <a:latin typeface="Calibri"/>
                <a:ea typeface="Calibri"/>
                <a:cs typeface="Calibri"/>
                <a:sym typeface="Calibri"/>
              </a:rPr>
              <a:t>*</a:t>
            </a:r>
            <a:r>
              <a:rPr lang="pt-BR" sz="1600" b="1" i="0" u="none" strike="noStrike" cap="none">
                <a:solidFill>
                  <a:srgbClr val="001E64"/>
                </a:solidFill>
                <a:latin typeface="Calibri"/>
                <a:ea typeface="Calibri"/>
                <a:cs typeface="Calibri"/>
                <a:sym typeface="Calibri"/>
              </a:rPr>
              <a:t> </a:t>
            </a:r>
            <a:r>
              <a:rPr lang="pt-BR" sz="1200" b="0" i="0" u="none" strike="noStrike" cap="none">
                <a:solidFill>
                  <a:srgbClr val="001E64"/>
                </a:solidFill>
                <a:latin typeface="Calibri"/>
                <a:ea typeface="Calibri"/>
                <a:cs typeface="Calibri"/>
                <a:sym typeface="Calibri"/>
              </a:rPr>
              <a:t>(sem limite de sessões)</a:t>
            </a:r>
            <a:endParaRPr sz="12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595959"/>
                </a:solidFill>
                <a:latin typeface="Calibri"/>
                <a:ea typeface="Calibri"/>
                <a:cs typeface="Calibri"/>
                <a:sym typeface="Calibri"/>
              </a:rPr>
              <a:t>Tratamento de vasinhos e microvarizes.</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Transplantes </a:t>
            </a:r>
            <a:r>
              <a:rPr lang="pt-BR" sz="1200" b="0" i="0" u="none" strike="noStrike" cap="none">
                <a:solidFill>
                  <a:srgbClr val="001E64"/>
                </a:solidFill>
                <a:latin typeface="Calibri"/>
                <a:ea typeface="Calibri"/>
                <a:cs typeface="Calibri"/>
                <a:sym typeface="Calibri"/>
              </a:rPr>
              <a:t>(além dos cobertos por lei – rim, córnea, medula óssea e hepático)</a:t>
            </a:r>
            <a:endParaRPr sz="12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595959"/>
                </a:solidFill>
                <a:latin typeface="Calibri"/>
                <a:ea typeface="Calibri"/>
                <a:cs typeface="Calibri"/>
                <a:sym typeface="Calibri"/>
              </a:rPr>
              <a:t>Coração, pâncreas, pâncreas-rim e pulmão, incluindo despesas assistenciais com doador vivo.</a:t>
            </a:r>
            <a:endParaRPr sz="12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7F7F7F"/>
              </a:solidFill>
              <a:latin typeface="Calibri"/>
              <a:ea typeface="Calibri"/>
              <a:cs typeface="Calibri"/>
              <a:sym typeface="Calibri"/>
            </a:endParaRPr>
          </a:p>
        </p:txBody>
      </p:sp>
      <p:sp>
        <p:nvSpPr>
          <p:cNvPr id="1034" name="Google Shape;1034;p84"/>
          <p:cNvSpPr/>
          <p:nvPr/>
        </p:nvSpPr>
        <p:spPr>
          <a:xfrm>
            <a:off x="3872739" y="5411191"/>
            <a:ext cx="5711292" cy="442630"/>
          </a:xfrm>
          <a:prstGeom prst="roundRect">
            <a:avLst>
              <a:gd name="adj" fmla="val 16667"/>
            </a:avLst>
          </a:prstGeom>
          <a:noFill/>
          <a:ln w="9525" cap="flat" cmpd="sng">
            <a:solidFill>
              <a:srgbClr val="FF5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pt-BR" sz="1000" b="0" i="0" u="none" strike="noStrike" cap="none">
                <a:solidFill>
                  <a:srgbClr val="001E64"/>
                </a:solidFill>
                <a:latin typeface="Calibri"/>
                <a:ea typeface="Calibri"/>
                <a:cs typeface="Calibri"/>
                <a:sym typeface="Calibri"/>
              </a:rPr>
              <a:t>Para realizar os procedimentos </a:t>
            </a:r>
            <a:r>
              <a:rPr lang="pt-BR" sz="1000" b="1" i="0" u="none" strike="noStrike" cap="none">
                <a:solidFill>
                  <a:srgbClr val="FF5000"/>
                </a:solidFill>
                <a:latin typeface="Calibri"/>
                <a:ea typeface="Calibri"/>
                <a:cs typeface="Calibri"/>
                <a:sym typeface="Calibri"/>
              </a:rPr>
              <a:t>exclusivos da rede</a:t>
            </a:r>
            <a:r>
              <a:rPr lang="pt-BR" sz="1000" b="0" i="0" u="none" strike="noStrike" cap="none">
                <a:solidFill>
                  <a:srgbClr val="001E64"/>
                </a:solidFill>
                <a:latin typeface="Calibri"/>
                <a:ea typeface="Calibri"/>
                <a:cs typeface="Calibri"/>
                <a:sym typeface="Calibri"/>
              </a:rPr>
              <a:t>, verifique a disponibilidade na sua região em </a:t>
            </a:r>
            <a:endParaRPr sz="1000" b="0" i="0" u="none" strike="noStrike" cap="none">
              <a:solidFill>
                <a:srgbClr val="001E64"/>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pt-BR" sz="1000" b="0" i="0" u="none" strike="noStrike" cap="none">
                <a:solidFill>
                  <a:srgbClr val="001E64"/>
                </a:solidFill>
                <a:latin typeface="Calibri"/>
                <a:ea typeface="Calibri"/>
                <a:cs typeface="Calibri"/>
                <a:sym typeface="Calibri"/>
              </a:rPr>
              <a:t>sulamerica.com.br ou na Central de Relacionamento Cliente Saúde.¹</a:t>
            </a:r>
            <a:endParaRPr sz="1000" b="0" i="0" u="none" strike="noStrike" cap="none">
              <a:solidFill>
                <a:srgbClr val="001E64"/>
              </a:solidFill>
              <a:latin typeface="Calibri"/>
              <a:ea typeface="Calibri"/>
              <a:cs typeface="Calibri"/>
              <a:sym typeface="Calibri"/>
            </a:endParaRPr>
          </a:p>
        </p:txBody>
      </p:sp>
      <p:grpSp>
        <p:nvGrpSpPr>
          <p:cNvPr id="1035" name="Google Shape;1035;p84"/>
          <p:cNvGrpSpPr/>
          <p:nvPr/>
        </p:nvGrpSpPr>
        <p:grpSpPr>
          <a:xfrm>
            <a:off x="7670151" y="1967842"/>
            <a:ext cx="951393" cy="276999"/>
            <a:chOff x="2637576" y="3101927"/>
            <a:chExt cx="951393" cy="276999"/>
          </a:xfrm>
        </p:grpSpPr>
        <p:sp>
          <p:nvSpPr>
            <p:cNvPr id="1036" name="Google Shape;1036;p84">
              <a:hlinkClick r:id="rId4" action="ppaction://hlinksldjump"/>
            </p:cNvPr>
            <p:cNvSpPr txBox="1"/>
            <p:nvPr/>
          </p:nvSpPr>
          <p:spPr>
            <a:xfrm>
              <a:off x="2637576" y="3101927"/>
              <a:ext cx="84260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9632FA"/>
                  </a:solidFill>
                  <a:latin typeface="Calibri"/>
                  <a:ea typeface="Calibri"/>
                  <a:cs typeface="Calibri"/>
                  <a:sym typeface="Calibri"/>
                </a:rPr>
                <a:t>+ detalhes</a:t>
              </a:r>
              <a:endParaRPr sz="1400" b="0" i="0" u="none" strike="noStrike" cap="none">
                <a:solidFill>
                  <a:srgbClr val="000000"/>
                </a:solidFill>
                <a:latin typeface="Calibri"/>
                <a:ea typeface="Calibri"/>
                <a:cs typeface="Calibri"/>
                <a:sym typeface="Calibri"/>
              </a:endParaRPr>
            </a:p>
          </p:txBody>
        </p:sp>
        <p:pic>
          <p:nvPicPr>
            <p:cNvPr id="1037" name="Google Shape;1037;p84">
              <a:hlinkClick r:id="rId4" action="ppaction://hlinksldjump"/>
            </p:cNvPr>
            <p:cNvPicPr preferRelativeResize="0"/>
            <p:nvPr/>
          </p:nvPicPr>
          <p:blipFill rotWithShape="1">
            <a:blip r:embed="rId5">
              <a:alphaModFix/>
            </a:blip>
            <a:srcRect/>
            <a:stretch/>
          </p:blipFill>
          <p:spPr>
            <a:xfrm rot="5400000">
              <a:off x="3390069" y="3150426"/>
              <a:ext cx="217800" cy="180000"/>
            </a:xfrm>
            <a:prstGeom prst="rect">
              <a:avLst/>
            </a:prstGeom>
            <a:noFill/>
            <a:ln>
              <a:noFill/>
            </a:ln>
          </p:spPr>
        </p:pic>
      </p:grpSp>
      <p:sp>
        <p:nvSpPr>
          <p:cNvPr id="1038" name="Google Shape;1038;p84"/>
          <p:cNvSpPr txBox="1"/>
          <p:nvPr/>
        </p:nvSpPr>
        <p:spPr>
          <a:xfrm>
            <a:off x="404522" y="513192"/>
            <a:ext cx="3589961" cy="33252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Coberturas Adicionais</a:t>
            </a:r>
            <a:endParaRPr sz="2800" b="0" i="0" u="none" strike="noStrike" cap="none">
              <a:solidFill>
                <a:schemeClr val="lt1"/>
              </a:solidFill>
              <a:latin typeface="Calibri"/>
              <a:ea typeface="Calibri"/>
              <a:cs typeface="Calibri"/>
              <a:sym typeface="Calibri"/>
            </a:endParaRPr>
          </a:p>
        </p:txBody>
      </p:sp>
      <p:sp>
        <p:nvSpPr>
          <p:cNvPr id="1039" name="Google Shape;1039;p84"/>
          <p:cNvSpPr txBox="1"/>
          <p:nvPr/>
        </p:nvSpPr>
        <p:spPr>
          <a:xfrm>
            <a:off x="435344" y="820331"/>
            <a:ext cx="3068143" cy="422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alibri"/>
                <a:ea typeface="Calibri"/>
                <a:cs typeface="Calibri"/>
                <a:sym typeface="Calibri"/>
              </a:rPr>
              <a:t>Exclusivamente </a:t>
            </a:r>
            <a:r>
              <a:rPr lang="pt-BR" sz="1800" b="1" i="1" u="none" strike="noStrike" cap="none">
                <a:solidFill>
                  <a:schemeClr val="lt1"/>
                </a:solidFill>
                <a:latin typeface="Calibri"/>
                <a:ea typeface="Calibri"/>
                <a:cs typeface="Calibri"/>
                <a:sym typeface="Calibri"/>
              </a:rPr>
              <a:t>Prestige</a:t>
            </a:r>
            <a:endParaRPr sz="1200" b="0" i="1"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043"/>
        <p:cNvGrpSpPr/>
        <p:nvPr/>
      </p:nvGrpSpPr>
      <p:grpSpPr>
        <a:xfrm>
          <a:off x="0" y="0"/>
          <a:ext cx="0" cy="0"/>
          <a:chOff x="0" y="0"/>
          <a:chExt cx="0" cy="0"/>
        </a:xfrm>
      </p:grpSpPr>
      <p:sp>
        <p:nvSpPr>
          <p:cNvPr id="1044" name="Google Shape;1044;p85"/>
          <p:cNvSpPr/>
          <p:nvPr/>
        </p:nvSpPr>
        <p:spPr>
          <a:xfrm>
            <a:off x="-12800" y="0"/>
            <a:ext cx="7570752" cy="1507716"/>
          </a:xfrm>
          <a:prstGeom prst="rect">
            <a:avLst/>
          </a:prstGeom>
          <a:solidFill>
            <a:srgbClr val="146E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45" name="Google Shape;1045;p85"/>
          <p:cNvSpPr/>
          <p:nvPr/>
        </p:nvSpPr>
        <p:spPr>
          <a:xfrm>
            <a:off x="3295429" y="0"/>
            <a:ext cx="8896571" cy="685800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46" name="Google Shape;1046;p85"/>
          <p:cNvPicPr preferRelativeResize="0"/>
          <p:nvPr/>
        </p:nvPicPr>
        <p:blipFill rotWithShape="1">
          <a:blip r:embed="rId3">
            <a:alphaModFix/>
          </a:blip>
          <a:srcRect/>
          <a:stretch/>
        </p:blipFill>
        <p:spPr>
          <a:xfrm>
            <a:off x="508868" y="5277653"/>
            <a:ext cx="2664000" cy="468000"/>
          </a:xfrm>
          <a:prstGeom prst="rect">
            <a:avLst/>
          </a:prstGeom>
          <a:noFill/>
          <a:ln>
            <a:noFill/>
          </a:ln>
        </p:spPr>
      </p:pic>
      <p:pic>
        <p:nvPicPr>
          <p:cNvPr id="1047" name="Google Shape;1047;p85"/>
          <p:cNvPicPr preferRelativeResize="0"/>
          <p:nvPr/>
        </p:nvPicPr>
        <p:blipFill rotWithShape="1">
          <a:blip r:embed="rId3">
            <a:alphaModFix/>
          </a:blip>
          <a:srcRect/>
          <a:stretch/>
        </p:blipFill>
        <p:spPr>
          <a:xfrm>
            <a:off x="506163" y="3711101"/>
            <a:ext cx="2664000" cy="468000"/>
          </a:xfrm>
          <a:prstGeom prst="rect">
            <a:avLst/>
          </a:prstGeom>
          <a:noFill/>
          <a:ln>
            <a:noFill/>
          </a:ln>
        </p:spPr>
      </p:pic>
      <p:pic>
        <p:nvPicPr>
          <p:cNvPr id="1048" name="Google Shape;1048;p85"/>
          <p:cNvPicPr preferRelativeResize="0"/>
          <p:nvPr/>
        </p:nvPicPr>
        <p:blipFill rotWithShape="1">
          <a:blip r:embed="rId3">
            <a:alphaModFix/>
          </a:blip>
          <a:srcRect/>
          <a:stretch/>
        </p:blipFill>
        <p:spPr>
          <a:xfrm>
            <a:off x="498185" y="2781788"/>
            <a:ext cx="2664000" cy="468000"/>
          </a:xfrm>
          <a:prstGeom prst="rect">
            <a:avLst/>
          </a:prstGeom>
          <a:noFill/>
          <a:ln>
            <a:noFill/>
          </a:ln>
        </p:spPr>
      </p:pic>
      <p:pic>
        <p:nvPicPr>
          <p:cNvPr id="1049" name="Google Shape;1049;p85"/>
          <p:cNvPicPr preferRelativeResize="0"/>
          <p:nvPr/>
        </p:nvPicPr>
        <p:blipFill rotWithShape="1">
          <a:blip r:embed="rId3">
            <a:alphaModFix/>
          </a:blip>
          <a:srcRect/>
          <a:stretch/>
        </p:blipFill>
        <p:spPr>
          <a:xfrm>
            <a:off x="507706" y="1841719"/>
            <a:ext cx="2664000" cy="468000"/>
          </a:xfrm>
          <a:prstGeom prst="rect">
            <a:avLst/>
          </a:prstGeom>
          <a:noFill/>
          <a:ln>
            <a:noFill/>
          </a:ln>
        </p:spPr>
      </p:pic>
      <p:pic>
        <p:nvPicPr>
          <p:cNvPr id="1050" name="Google Shape;1050;p85"/>
          <p:cNvPicPr preferRelativeResize="0"/>
          <p:nvPr/>
        </p:nvPicPr>
        <p:blipFill rotWithShape="1">
          <a:blip r:embed="rId4">
            <a:alphaModFix/>
          </a:blip>
          <a:srcRect/>
          <a:stretch/>
        </p:blipFill>
        <p:spPr>
          <a:xfrm>
            <a:off x="623451" y="1895719"/>
            <a:ext cx="435600" cy="360000"/>
          </a:xfrm>
          <a:prstGeom prst="rect">
            <a:avLst/>
          </a:prstGeom>
          <a:noFill/>
          <a:ln>
            <a:noFill/>
          </a:ln>
        </p:spPr>
      </p:pic>
      <p:sp>
        <p:nvSpPr>
          <p:cNvPr id="1051" name="Google Shape;1051;p85"/>
          <p:cNvSpPr txBox="1"/>
          <p:nvPr/>
        </p:nvSpPr>
        <p:spPr>
          <a:xfrm>
            <a:off x="1038943" y="1921831"/>
            <a:ext cx="18158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Avaliação do viajante:</a:t>
            </a:r>
            <a:endParaRPr sz="1400" b="0" i="0" u="none" strike="noStrike" cap="none">
              <a:solidFill>
                <a:srgbClr val="000000"/>
              </a:solidFill>
              <a:latin typeface="Calibri"/>
              <a:ea typeface="Calibri"/>
              <a:cs typeface="Calibri"/>
              <a:sym typeface="Calibri"/>
            </a:endParaRPr>
          </a:p>
        </p:txBody>
      </p:sp>
      <p:sp>
        <p:nvSpPr>
          <p:cNvPr id="1052" name="Google Shape;1052;p85"/>
          <p:cNvSpPr/>
          <p:nvPr/>
        </p:nvSpPr>
        <p:spPr>
          <a:xfrm>
            <a:off x="3450572" y="1733719"/>
            <a:ext cx="8357648" cy="684000"/>
          </a:xfrm>
          <a:prstGeom prst="flowChartAlternateProcess">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22D59"/>
              </a:solidFill>
              <a:latin typeface="Calibri"/>
              <a:ea typeface="Calibri"/>
              <a:cs typeface="Calibri"/>
              <a:sym typeface="Calibri"/>
            </a:endParaRPr>
          </a:p>
        </p:txBody>
      </p:sp>
      <p:sp>
        <p:nvSpPr>
          <p:cNvPr id="1053" name="Google Shape;1053;p85"/>
          <p:cNvSpPr txBox="1"/>
          <p:nvPr/>
        </p:nvSpPr>
        <p:spPr>
          <a:xfrm>
            <a:off x="3459369" y="1684467"/>
            <a:ext cx="5297581" cy="769441"/>
          </a:xfrm>
          <a:prstGeom prst="rect">
            <a:avLst/>
          </a:prstGeom>
          <a:noFill/>
          <a:ln>
            <a:noFill/>
          </a:ln>
        </p:spPr>
        <p:txBody>
          <a:bodyPr spcFirstLastPara="1" wrap="square" lIns="91425" tIns="45700" rIns="91425" bIns="45700" anchor="t" anchorCtr="0">
            <a:spAutoFit/>
          </a:bodyPr>
          <a:lstStyle/>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Estado de saúde atual;</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História médica pregressa;</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Medicações em uso e alergias;</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Condições de base, como idade, gestação, etc.</a:t>
            </a:r>
            <a:endParaRPr sz="1400" b="0" i="0" u="none" strike="noStrike" cap="none">
              <a:solidFill>
                <a:srgbClr val="000000"/>
              </a:solidFill>
              <a:latin typeface="Calibri"/>
              <a:ea typeface="Calibri"/>
              <a:cs typeface="Calibri"/>
              <a:sym typeface="Calibri"/>
            </a:endParaRPr>
          </a:p>
        </p:txBody>
      </p:sp>
      <p:pic>
        <p:nvPicPr>
          <p:cNvPr id="1054" name="Google Shape;1054;p85"/>
          <p:cNvPicPr preferRelativeResize="0"/>
          <p:nvPr/>
        </p:nvPicPr>
        <p:blipFill rotWithShape="1">
          <a:blip r:embed="rId4">
            <a:alphaModFix/>
          </a:blip>
          <a:srcRect/>
          <a:stretch/>
        </p:blipFill>
        <p:spPr>
          <a:xfrm>
            <a:off x="623451" y="2835788"/>
            <a:ext cx="435600" cy="360000"/>
          </a:xfrm>
          <a:prstGeom prst="rect">
            <a:avLst/>
          </a:prstGeom>
          <a:noFill/>
          <a:ln>
            <a:noFill/>
          </a:ln>
        </p:spPr>
      </p:pic>
      <p:sp>
        <p:nvSpPr>
          <p:cNvPr id="1055" name="Google Shape;1055;p85"/>
          <p:cNvSpPr txBox="1"/>
          <p:nvPr/>
        </p:nvSpPr>
        <p:spPr>
          <a:xfrm>
            <a:off x="1038943" y="2861900"/>
            <a:ext cx="17721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Revisão do itinerário:</a:t>
            </a:r>
            <a:endParaRPr sz="1400" b="0" i="0" u="none" strike="noStrike" cap="none">
              <a:solidFill>
                <a:srgbClr val="000000"/>
              </a:solidFill>
              <a:latin typeface="Calibri"/>
              <a:ea typeface="Calibri"/>
              <a:cs typeface="Calibri"/>
              <a:sym typeface="Calibri"/>
            </a:endParaRPr>
          </a:p>
        </p:txBody>
      </p:sp>
      <p:sp>
        <p:nvSpPr>
          <p:cNvPr id="1056" name="Google Shape;1056;p85"/>
          <p:cNvSpPr/>
          <p:nvPr/>
        </p:nvSpPr>
        <p:spPr>
          <a:xfrm>
            <a:off x="3450572" y="2601788"/>
            <a:ext cx="8357648" cy="828000"/>
          </a:xfrm>
          <a:prstGeom prst="flowChartAlternateProcess">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57" name="Google Shape;1057;p85"/>
          <p:cNvSpPr txBox="1"/>
          <p:nvPr/>
        </p:nvSpPr>
        <p:spPr>
          <a:xfrm>
            <a:off x="3459369" y="2563118"/>
            <a:ext cx="5524273" cy="938719"/>
          </a:xfrm>
          <a:prstGeom prst="rect">
            <a:avLst/>
          </a:prstGeom>
          <a:noFill/>
          <a:ln>
            <a:noFill/>
          </a:ln>
        </p:spPr>
        <p:txBody>
          <a:bodyPr spcFirstLastPara="1" wrap="square" lIns="91425" tIns="45700" rIns="91425" bIns="45700" anchor="t" anchorCtr="0">
            <a:spAutoFit/>
          </a:bodyPr>
          <a:lstStyle/>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Data da viagem;</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Escalas e etapas intermediárias;</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Estação do ano e clima da região;</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Tipo e estilo da viagem;</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Locais a serem visitados.</a:t>
            </a:r>
            <a:endParaRPr sz="1400" b="0" i="0" u="none" strike="noStrike" cap="none">
              <a:solidFill>
                <a:srgbClr val="000000"/>
              </a:solidFill>
              <a:latin typeface="Calibri"/>
              <a:ea typeface="Calibri"/>
              <a:cs typeface="Calibri"/>
              <a:sym typeface="Calibri"/>
            </a:endParaRPr>
          </a:p>
        </p:txBody>
      </p:sp>
      <p:pic>
        <p:nvPicPr>
          <p:cNvPr id="1058" name="Google Shape;1058;p85"/>
          <p:cNvPicPr preferRelativeResize="0"/>
          <p:nvPr/>
        </p:nvPicPr>
        <p:blipFill rotWithShape="1">
          <a:blip r:embed="rId4">
            <a:alphaModFix/>
          </a:blip>
          <a:srcRect/>
          <a:stretch/>
        </p:blipFill>
        <p:spPr>
          <a:xfrm>
            <a:off x="623451" y="3760942"/>
            <a:ext cx="435600" cy="360000"/>
          </a:xfrm>
          <a:prstGeom prst="rect">
            <a:avLst/>
          </a:prstGeom>
          <a:noFill/>
          <a:ln>
            <a:noFill/>
          </a:ln>
        </p:spPr>
      </p:pic>
      <p:sp>
        <p:nvSpPr>
          <p:cNvPr id="1059" name="Google Shape;1059;p85"/>
          <p:cNvSpPr txBox="1"/>
          <p:nvPr/>
        </p:nvSpPr>
        <p:spPr>
          <a:xfrm>
            <a:off x="1039799" y="3787054"/>
            <a:ext cx="115608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Imunizações:</a:t>
            </a:r>
            <a:endParaRPr sz="1400" b="0" i="0" u="none" strike="noStrike" cap="none">
              <a:solidFill>
                <a:srgbClr val="000000"/>
              </a:solidFill>
              <a:latin typeface="Calibri"/>
              <a:ea typeface="Calibri"/>
              <a:cs typeface="Calibri"/>
              <a:sym typeface="Calibri"/>
            </a:endParaRPr>
          </a:p>
        </p:txBody>
      </p:sp>
      <p:sp>
        <p:nvSpPr>
          <p:cNvPr id="1060" name="Google Shape;1060;p85"/>
          <p:cNvSpPr/>
          <p:nvPr/>
        </p:nvSpPr>
        <p:spPr>
          <a:xfrm>
            <a:off x="3450572" y="3675101"/>
            <a:ext cx="8357648" cy="540000"/>
          </a:xfrm>
          <a:prstGeom prst="flowChartAlternateProcess">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61" name="Google Shape;1061;p85"/>
          <p:cNvSpPr txBox="1"/>
          <p:nvPr/>
        </p:nvSpPr>
        <p:spPr>
          <a:xfrm>
            <a:off x="3459369" y="3736106"/>
            <a:ext cx="6481418" cy="430887"/>
          </a:xfrm>
          <a:prstGeom prst="rect">
            <a:avLst/>
          </a:prstGeom>
          <a:noFill/>
          <a:ln>
            <a:noFill/>
          </a:ln>
        </p:spPr>
        <p:txBody>
          <a:bodyPr spcFirstLastPara="1" wrap="square" lIns="91425" tIns="45700" rIns="91425" bIns="45700" anchor="t" anchorCtr="0">
            <a:spAutoFit/>
          </a:bodyPr>
          <a:lstStyle/>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Vacinas de rotina, exigidas e recomendadas para a viagem (avaliação e/ou aplicação);</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Contra-indicações e efeitos adversos de vacinas.</a:t>
            </a:r>
            <a:endParaRPr sz="1400" b="0" i="0" u="none" strike="noStrike" cap="none">
              <a:solidFill>
                <a:srgbClr val="000000"/>
              </a:solidFill>
              <a:latin typeface="Calibri"/>
              <a:ea typeface="Calibri"/>
              <a:cs typeface="Calibri"/>
              <a:sym typeface="Calibri"/>
            </a:endParaRPr>
          </a:p>
        </p:txBody>
      </p:sp>
      <p:pic>
        <p:nvPicPr>
          <p:cNvPr id="1062" name="Google Shape;1062;p85"/>
          <p:cNvPicPr preferRelativeResize="0"/>
          <p:nvPr/>
        </p:nvPicPr>
        <p:blipFill rotWithShape="1">
          <a:blip r:embed="rId4">
            <a:alphaModFix/>
          </a:blip>
          <a:srcRect/>
          <a:stretch/>
        </p:blipFill>
        <p:spPr>
          <a:xfrm>
            <a:off x="623451" y="5331653"/>
            <a:ext cx="435600" cy="360000"/>
          </a:xfrm>
          <a:prstGeom prst="rect">
            <a:avLst/>
          </a:prstGeom>
          <a:noFill/>
          <a:ln>
            <a:noFill/>
          </a:ln>
        </p:spPr>
      </p:pic>
      <p:sp>
        <p:nvSpPr>
          <p:cNvPr id="1063" name="Google Shape;1063;p85"/>
          <p:cNvSpPr txBox="1"/>
          <p:nvPr/>
        </p:nvSpPr>
        <p:spPr>
          <a:xfrm>
            <a:off x="1028238" y="5357765"/>
            <a:ext cx="18944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Aconselhamento geral:</a:t>
            </a:r>
            <a:endParaRPr sz="1400" b="0" i="0" u="none" strike="noStrike" cap="none">
              <a:solidFill>
                <a:srgbClr val="000000"/>
              </a:solidFill>
              <a:latin typeface="Calibri"/>
              <a:ea typeface="Calibri"/>
              <a:cs typeface="Calibri"/>
              <a:sym typeface="Calibri"/>
            </a:endParaRPr>
          </a:p>
        </p:txBody>
      </p:sp>
      <p:sp>
        <p:nvSpPr>
          <p:cNvPr id="1064" name="Google Shape;1064;p85"/>
          <p:cNvSpPr/>
          <p:nvPr/>
        </p:nvSpPr>
        <p:spPr>
          <a:xfrm>
            <a:off x="3450572" y="4456185"/>
            <a:ext cx="8357648" cy="2196000"/>
          </a:xfrm>
          <a:prstGeom prst="flowChartAlternateProcess">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65" name="Google Shape;1065;p85"/>
          <p:cNvSpPr txBox="1"/>
          <p:nvPr/>
        </p:nvSpPr>
        <p:spPr>
          <a:xfrm>
            <a:off x="3459369" y="4486444"/>
            <a:ext cx="8348318" cy="2292935"/>
          </a:xfrm>
          <a:prstGeom prst="rect">
            <a:avLst/>
          </a:prstGeom>
          <a:noFill/>
          <a:ln>
            <a:noFill/>
          </a:ln>
        </p:spPr>
        <p:txBody>
          <a:bodyPr spcFirstLastPara="1" wrap="square" lIns="91425" tIns="45700" rIns="91425" bIns="45700" anchor="t" anchorCtr="0">
            <a:spAutoFit/>
          </a:bodyPr>
          <a:lstStyle/>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Precauções contra picadas de insetos;</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Cuidados específicos contra malária;</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Cuidados com água e alimentos;</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Medidas para prevenção e manejo da diarreia;</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Orientação sobre possíveis surtos de doenças nos locais de destino;</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Riscos ambientais como trauma, acidentes, jet lag, etc.;</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Cuidados gerais de saúde e medidas de prevenção, como vestimenta adequada, medicações direcionadas para a viagem, autotratamentos, efeitos adversos de medicações, orientação sobre locais de atendimento no exterior;</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Orientações básicas sobre cuidados com altitude, mergulho e doenças relacionadas a essas práticas;</a:t>
            </a:r>
            <a:endParaRPr sz="1400" b="0" i="0" u="none" strike="noStrike" cap="none">
              <a:solidFill>
                <a:srgbClr val="000000"/>
              </a:solidFill>
              <a:latin typeface="Calibri"/>
              <a:ea typeface="Calibri"/>
              <a:cs typeface="Calibri"/>
              <a:sym typeface="Calibri"/>
            </a:endParaRPr>
          </a:p>
          <a:p>
            <a:pPr marL="314325" marR="0" lvl="1" indent="-228600" algn="just" rtl="0">
              <a:lnSpc>
                <a:spcPct val="100000"/>
              </a:lnSpc>
              <a:spcBef>
                <a:spcPts val="0"/>
              </a:spcBef>
              <a:spcAft>
                <a:spcPts val="0"/>
              </a:spcAft>
              <a:buClr>
                <a:schemeClr val="lt1"/>
              </a:buClr>
              <a:buSzPts val="1000"/>
              <a:buFont typeface="Arial"/>
              <a:buAutoNum type="alphaLcParenR"/>
            </a:pPr>
            <a:r>
              <a:rPr lang="pt-BR" sz="1100" b="0" i="0" u="none" strike="noStrike" cap="none">
                <a:solidFill>
                  <a:schemeClr val="lt1"/>
                </a:solidFill>
                <a:latin typeface="Calibri"/>
                <a:ea typeface="Calibri"/>
                <a:cs typeface="Calibri"/>
                <a:sym typeface="Calibri"/>
              </a:rPr>
              <a:t>Aconselhamento especial para gestantes, crianças, idosos e indivíduos imunocomprometidos. Além de oferecer as orientações necessárias e grande parte das vacinas recomendadas para o viajante, a Consulta do Viajante está apta a atender aquele indivíduo que retorne doente, fornecendo orientações iniciais e auxiliando o médico na investigação de possíveis agravos relacionados à viagem.</a:t>
            </a:r>
            <a:endParaRPr sz="1400" b="0" i="0" u="none" strike="noStrike" cap="none">
              <a:solidFill>
                <a:srgbClr val="000000"/>
              </a:solidFill>
              <a:latin typeface="Calibri"/>
              <a:ea typeface="Calibri"/>
              <a:cs typeface="Calibri"/>
              <a:sym typeface="Calibri"/>
            </a:endParaRPr>
          </a:p>
          <a:p>
            <a:pPr marL="314325" marR="0" lvl="1" indent="-165100" algn="just" rtl="0">
              <a:lnSpc>
                <a:spcPct val="100000"/>
              </a:lnSpc>
              <a:spcBef>
                <a:spcPts val="0"/>
              </a:spcBef>
              <a:spcAft>
                <a:spcPts val="0"/>
              </a:spcAft>
              <a:buClr>
                <a:srgbClr val="7F7F7F"/>
              </a:buClr>
              <a:buSzPts val="1000"/>
              <a:buFont typeface="Arial"/>
              <a:buNone/>
            </a:pPr>
            <a:endParaRPr sz="1100" b="0" i="0" u="none" strike="noStrike" cap="none">
              <a:solidFill>
                <a:schemeClr val="lt1"/>
              </a:solidFill>
              <a:latin typeface="Calibri"/>
              <a:ea typeface="Calibri"/>
              <a:cs typeface="Calibri"/>
              <a:sym typeface="Calibri"/>
            </a:endParaRPr>
          </a:p>
        </p:txBody>
      </p:sp>
      <p:pic>
        <p:nvPicPr>
          <p:cNvPr id="1066" name="Google Shape;1066;p85">
            <a:hlinkClick r:id="rId5" action="ppaction://hlinksldjump"/>
          </p:cNvPr>
          <p:cNvPicPr preferRelativeResize="0"/>
          <p:nvPr/>
        </p:nvPicPr>
        <p:blipFill rotWithShape="1">
          <a:blip r:embed="rId6">
            <a:alphaModFix/>
            <a:biLevel thresh="25000"/>
          </a:blip>
          <a:srcRect/>
          <a:stretch/>
        </p:blipFill>
        <p:spPr>
          <a:xfrm>
            <a:off x="11335070" y="548377"/>
            <a:ext cx="653400" cy="540000"/>
          </a:xfrm>
          <a:prstGeom prst="rect">
            <a:avLst/>
          </a:prstGeom>
          <a:noFill/>
          <a:ln>
            <a:noFill/>
          </a:ln>
        </p:spPr>
      </p:pic>
      <p:sp>
        <p:nvSpPr>
          <p:cNvPr id="1067" name="Google Shape;1067;p85"/>
          <p:cNvSpPr txBox="1"/>
          <p:nvPr/>
        </p:nvSpPr>
        <p:spPr>
          <a:xfrm>
            <a:off x="-518685" y="732353"/>
            <a:ext cx="4320000" cy="4829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22D59"/>
              </a:buClr>
              <a:buSzPts val="2000"/>
              <a:buFont typeface="Arial"/>
              <a:buNone/>
            </a:pPr>
            <a:r>
              <a:rPr lang="pt-BR" sz="2800" b="1" i="0" u="none" strike="noStrike" cap="none">
                <a:solidFill>
                  <a:schemeClr val="lt1"/>
                </a:solidFill>
                <a:latin typeface="Calibri"/>
                <a:ea typeface="Calibri"/>
                <a:cs typeface="Calibri"/>
                <a:sym typeface="Calibri"/>
              </a:rPr>
              <a:t>Consulta ao Viajante</a:t>
            </a:r>
            <a:endParaRPr sz="2800" b="0" i="0" u="none" strike="noStrike" cap="none">
              <a:solidFill>
                <a:schemeClr val="lt1"/>
              </a:solidFill>
              <a:latin typeface="Calibri"/>
              <a:ea typeface="Calibri"/>
              <a:cs typeface="Calibri"/>
              <a:sym typeface="Calibri"/>
            </a:endParaRPr>
          </a:p>
        </p:txBody>
      </p:sp>
      <p:grpSp>
        <p:nvGrpSpPr>
          <p:cNvPr id="1068" name="Google Shape;1068;p85"/>
          <p:cNvGrpSpPr/>
          <p:nvPr/>
        </p:nvGrpSpPr>
        <p:grpSpPr>
          <a:xfrm>
            <a:off x="117954" y="493282"/>
            <a:ext cx="603303" cy="180000"/>
            <a:chOff x="3270651" y="550551"/>
            <a:chExt cx="603303" cy="180000"/>
          </a:xfrm>
        </p:grpSpPr>
        <p:pic>
          <p:nvPicPr>
            <p:cNvPr id="1069" name="Google Shape;1069;p85" descr="Forma&#10;&#10;Descrição gerada automaticamente"/>
            <p:cNvPicPr preferRelativeResize="0"/>
            <p:nvPr/>
          </p:nvPicPr>
          <p:blipFill rotWithShape="1">
            <a:blip r:embed="rId7">
              <a:alphaModFix/>
            </a:blip>
            <a:srcRect/>
            <a:stretch/>
          </p:blipFill>
          <p:spPr>
            <a:xfrm>
              <a:off x="3457687" y="550551"/>
              <a:ext cx="191027" cy="180000"/>
            </a:xfrm>
            <a:prstGeom prst="rect">
              <a:avLst/>
            </a:prstGeom>
            <a:noFill/>
            <a:ln>
              <a:noFill/>
            </a:ln>
          </p:spPr>
        </p:pic>
        <p:pic>
          <p:nvPicPr>
            <p:cNvPr id="1070" name="Google Shape;1070;p85" descr="Forma, Círculo&#10;&#10;Descrição gerada automaticamente"/>
            <p:cNvPicPr preferRelativeResize="0"/>
            <p:nvPr/>
          </p:nvPicPr>
          <p:blipFill rotWithShape="1">
            <a:blip r:embed="rId8">
              <a:alphaModFix/>
            </a:blip>
            <a:srcRect/>
            <a:stretch/>
          </p:blipFill>
          <p:spPr>
            <a:xfrm>
              <a:off x="3270651" y="567302"/>
              <a:ext cx="152823" cy="144000"/>
            </a:xfrm>
            <a:prstGeom prst="rect">
              <a:avLst/>
            </a:prstGeom>
            <a:noFill/>
            <a:ln>
              <a:noFill/>
            </a:ln>
          </p:spPr>
        </p:pic>
        <p:pic>
          <p:nvPicPr>
            <p:cNvPr id="1071" name="Google Shape;1071;p85" descr="Ícone&#10;&#10;Descrição gerada automaticamente"/>
            <p:cNvPicPr preferRelativeResize="0"/>
            <p:nvPr/>
          </p:nvPicPr>
          <p:blipFill rotWithShape="1">
            <a:blip r:embed="rId9">
              <a:alphaModFix/>
            </a:blip>
            <a:srcRect/>
            <a:stretch/>
          </p:blipFill>
          <p:spPr>
            <a:xfrm>
              <a:off x="3682927" y="550551"/>
              <a:ext cx="191027" cy="1800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86"/>
          <p:cNvSpPr/>
          <p:nvPr/>
        </p:nvSpPr>
        <p:spPr>
          <a:xfrm>
            <a:off x="1" y="-749"/>
            <a:ext cx="3361397" cy="6858000"/>
          </a:xfrm>
          <a:prstGeom prst="rect">
            <a:avLst/>
          </a:prstGeom>
          <a:solidFill>
            <a:srgbClr val="8282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77" name="Google Shape;1077;p86">
            <a:hlinkClick r:id="rId3"/>
          </p:cNvPr>
          <p:cNvSpPr/>
          <p:nvPr/>
        </p:nvSpPr>
        <p:spPr>
          <a:xfrm>
            <a:off x="7236233" y="5951819"/>
            <a:ext cx="1908543" cy="280928"/>
          </a:xfrm>
          <a:prstGeom prst="roundRect">
            <a:avLst>
              <a:gd name="adj" fmla="val 16667"/>
            </a:avLst>
          </a:prstGeom>
          <a:solidFill>
            <a:srgbClr val="001E64"/>
          </a:solidFill>
          <a:ln w="1905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r>
              <a:rPr lang="pt-BR" sz="1050" b="0" i="0" u="none" strike="noStrike" cap="none">
                <a:solidFill>
                  <a:schemeClr val="lt1"/>
                </a:solidFill>
                <a:latin typeface="Calibri"/>
                <a:ea typeface="Calibri"/>
                <a:cs typeface="Calibri"/>
                <a:sym typeface="Calibri"/>
              </a:rPr>
              <a:t>🖰 Tabela de Coparticipação</a:t>
            </a:r>
            <a:endParaRPr sz="1050" b="0" i="0" u="none" strike="noStrike" cap="none">
              <a:solidFill>
                <a:schemeClr val="lt1"/>
              </a:solidFill>
              <a:latin typeface="Calibri"/>
              <a:ea typeface="Calibri"/>
              <a:cs typeface="Calibri"/>
              <a:sym typeface="Calibri"/>
            </a:endParaRPr>
          </a:p>
        </p:txBody>
      </p:sp>
      <p:sp>
        <p:nvSpPr>
          <p:cNvPr id="1078" name="Google Shape;1078;p86"/>
          <p:cNvSpPr txBox="1"/>
          <p:nvPr/>
        </p:nvSpPr>
        <p:spPr>
          <a:xfrm>
            <a:off x="5722282" y="6439638"/>
            <a:ext cx="4212000" cy="2307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 Contratação exclusiva para produtos AHO – Ambulatorial Hospitalar com Obstetrícia.</a:t>
            </a:r>
            <a:endParaRPr sz="1400" b="0" i="0" u="none" strike="noStrike" cap="none">
              <a:solidFill>
                <a:srgbClr val="000000"/>
              </a:solidFill>
              <a:latin typeface="Calibri"/>
              <a:ea typeface="Calibri"/>
              <a:cs typeface="Calibri"/>
              <a:sym typeface="Calibri"/>
            </a:endParaRPr>
          </a:p>
        </p:txBody>
      </p:sp>
      <p:pic>
        <p:nvPicPr>
          <p:cNvPr id="1079" name="Google Shape;1079;p86"/>
          <p:cNvPicPr preferRelativeResize="0"/>
          <p:nvPr/>
        </p:nvPicPr>
        <p:blipFill rotWithShape="1">
          <a:blip r:embed="rId4">
            <a:alphaModFix/>
          </a:blip>
          <a:srcRect/>
          <a:stretch/>
        </p:blipFill>
        <p:spPr>
          <a:xfrm rot="5400000">
            <a:off x="6825117" y="5942028"/>
            <a:ext cx="435600" cy="360000"/>
          </a:xfrm>
          <a:prstGeom prst="rect">
            <a:avLst/>
          </a:prstGeom>
          <a:noFill/>
          <a:ln>
            <a:noFill/>
          </a:ln>
        </p:spPr>
      </p:pic>
      <p:sp>
        <p:nvSpPr>
          <p:cNvPr id="1080" name="Google Shape;1080;p86"/>
          <p:cNvSpPr txBox="1"/>
          <p:nvPr/>
        </p:nvSpPr>
        <p:spPr>
          <a:xfrm>
            <a:off x="507571" y="513193"/>
            <a:ext cx="3411092" cy="83348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Coparticipação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Contratação opcional  </a:t>
            </a:r>
            <a:endParaRPr sz="2400" b="1" i="0" u="none" strike="noStrike" cap="none">
              <a:solidFill>
                <a:schemeClr val="lt1"/>
              </a:solidFill>
              <a:latin typeface="Calibri"/>
              <a:ea typeface="Calibri"/>
              <a:cs typeface="Calibri"/>
              <a:sym typeface="Calibri"/>
            </a:endParaRPr>
          </a:p>
        </p:txBody>
      </p:sp>
      <p:pic>
        <p:nvPicPr>
          <p:cNvPr id="1081" name="Google Shape;1081;p86" descr="Ícone&#10;&#10;Descrição gerada automaticamente"/>
          <p:cNvPicPr preferRelativeResize="0"/>
          <p:nvPr/>
        </p:nvPicPr>
        <p:blipFill rotWithShape="1">
          <a:blip r:embed="rId5">
            <a:alphaModFix/>
          </a:blip>
          <a:srcRect/>
          <a:stretch/>
        </p:blipFill>
        <p:spPr>
          <a:xfrm>
            <a:off x="237224" y="137516"/>
            <a:ext cx="261360" cy="216000"/>
          </a:xfrm>
          <a:prstGeom prst="rect">
            <a:avLst/>
          </a:prstGeom>
          <a:noFill/>
          <a:ln>
            <a:noFill/>
          </a:ln>
        </p:spPr>
      </p:pic>
      <p:pic>
        <p:nvPicPr>
          <p:cNvPr id="1082" name="Google Shape;1082;p86" descr="Ícone&#10;&#10;Descrição gerada automaticamente"/>
          <p:cNvPicPr preferRelativeResize="0"/>
          <p:nvPr/>
        </p:nvPicPr>
        <p:blipFill rotWithShape="1">
          <a:blip r:embed="rId5">
            <a:alphaModFix/>
          </a:blip>
          <a:srcRect/>
          <a:stretch/>
        </p:blipFill>
        <p:spPr>
          <a:xfrm>
            <a:off x="237224" y="6550346"/>
            <a:ext cx="261360" cy="216000"/>
          </a:xfrm>
          <a:prstGeom prst="rect">
            <a:avLst/>
          </a:prstGeom>
          <a:noFill/>
          <a:ln>
            <a:noFill/>
          </a:ln>
        </p:spPr>
      </p:pic>
      <p:pic>
        <p:nvPicPr>
          <p:cNvPr id="1083" name="Google Shape;1083;p86" descr="Ícone&#10;&#10;Descrição gerada automaticamente"/>
          <p:cNvPicPr preferRelativeResize="0"/>
          <p:nvPr/>
        </p:nvPicPr>
        <p:blipFill rotWithShape="1">
          <a:blip r:embed="rId5">
            <a:alphaModFix/>
          </a:blip>
          <a:srcRect/>
          <a:stretch/>
        </p:blipFill>
        <p:spPr>
          <a:xfrm>
            <a:off x="237224" y="595575"/>
            <a:ext cx="261360" cy="216000"/>
          </a:xfrm>
          <a:prstGeom prst="rect">
            <a:avLst/>
          </a:prstGeom>
          <a:noFill/>
          <a:ln>
            <a:noFill/>
          </a:ln>
        </p:spPr>
      </p:pic>
      <p:pic>
        <p:nvPicPr>
          <p:cNvPr id="1084" name="Google Shape;1084;p86" descr="Ícone&#10;&#10;Descrição gerada automaticamente"/>
          <p:cNvPicPr preferRelativeResize="0"/>
          <p:nvPr/>
        </p:nvPicPr>
        <p:blipFill rotWithShape="1">
          <a:blip r:embed="rId5">
            <a:alphaModFix/>
          </a:blip>
          <a:srcRect/>
          <a:stretch/>
        </p:blipFill>
        <p:spPr>
          <a:xfrm>
            <a:off x="237224" y="1053634"/>
            <a:ext cx="261360" cy="216000"/>
          </a:xfrm>
          <a:prstGeom prst="rect">
            <a:avLst/>
          </a:prstGeom>
          <a:noFill/>
          <a:ln>
            <a:noFill/>
          </a:ln>
        </p:spPr>
      </p:pic>
      <p:pic>
        <p:nvPicPr>
          <p:cNvPr id="1085" name="Google Shape;1085;p86" descr="Ícone&#10;&#10;Descrição gerada automaticamente"/>
          <p:cNvPicPr preferRelativeResize="0"/>
          <p:nvPr/>
        </p:nvPicPr>
        <p:blipFill rotWithShape="1">
          <a:blip r:embed="rId5">
            <a:alphaModFix/>
          </a:blip>
          <a:srcRect/>
          <a:stretch/>
        </p:blipFill>
        <p:spPr>
          <a:xfrm>
            <a:off x="237224" y="1511693"/>
            <a:ext cx="261360" cy="216000"/>
          </a:xfrm>
          <a:prstGeom prst="rect">
            <a:avLst/>
          </a:prstGeom>
          <a:noFill/>
          <a:ln>
            <a:noFill/>
          </a:ln>
        </p:spPr>
      </p:pic>
      <p:pic>
        <p:nvPicPr>
          <p:cNvPr id="1086" name="Google Shape;1086;p86" descr="Ícone&#10;&#10;Descrição gerada automaticamente"/>
          <p:cNvPicPr preferRelativeResize="0"/>
          <p:nvPr/>
        </p:nvPicPr>
        <p:blipFill rotWithShape="1">
          <a:blip r:embed="rId5">
            <a:alphaModFix/>
          </a:blip>
          <a:srcRect/>
          <a:stretch/>
        </p:blipFill>
        <p:spPr>
          <a:xfrm>
            <a:off x="237224" y="1969752"/>
            <a:ext cx="261360" cy="216000"/>
          </a:xfrm>
          <a:prstGeom prst="rect">
            <a:avLst/>
          </a:prstGeom>
          <a:noFill/>
          <a:ln>
            <a:noFill/>
          </a:ln>
        </p:spPr>
      </p:pic>
      <p:pic>
        <p:nvPicPr>
          <p:cNvPr id="1087" name="Google Shape;1087;p86" descr="Ícone&#10;&#10;Descrição gerada automaticamente"/>
          <p:cNvPicPr preferRelativeResize="0"/>
          <p:nvPr/>
        </p:nvPicPr>
        <p:blipFill rotWithShape="1">
          <a:blip r:embed="rId5">
            <a:alphaModFix/>
          </a:blip>
          <a:srcRect/>
          <a:stretch/>
        </p:blipFill>
        <p:spPr>
          <a:xfrm>
            <a:off x="237224" y="2427811"/>
            <a:ext cx="261360" cy="216000"/>
          </a:xfrm>
          <a:prstGeom prst="rect">
            <a:avLst/>
          </a:prstGeom>
          <a:noFill/>
          <a:ln>
            <a:noFill/>
          </a:ln>
        </p:spPr>
      </p:pic>
      <p:pic>
        <p:nvPicPr>
          <p:cNvPr id="1088" name="Google Shape;1088;p86" descr="Ícone&#10;&#10;Descrição gerada automaticamente"/>
          <p:cNvPicPr preferRelativeResize="0"/>
          <p:nvPr/>
        </p:nvPicPr>
        <p:blipFill rotWithShape="1">
          <a:blip r:embed="rId5">
            <a:alphaModFix/>
          </a:blip>
          <a:srcRect/>
          <a:stretch/>
        </p:blipFill>
        <p:spPr>
          <a:xfrm>
            <a:off x="237224" y="2885870"/>
            <a:ext cx="261360" cy="216000"/>
          </a:xfrm>
          <a:prstGeom prst="rect">
            <a:avLst/>
          </a:prstGeom>
          <a:noFill/>
          <a:ln>
            <a:noFill/>
          </a:ln>
        </p:spPr>
      </p:pic>
      <p:pic>
        <p:nvPicPr>
          <p:cNvPr id="1089" name="Google Shape;1089;p86" descr="Ícone&#10;&#10;Descrição gerada automaticamente"/>
          <p:cNvPicPr preferRelativeResize="0"/>
          <p:nvPr/>
        </p:nvPicPr>
        <p:blipFill rotWithShape="1">
          <a:blip r:embed="rId5">
            <a:alphaModFix/>
          </a:blip>
          <a:srcRect/>
          <a:stretch/>
        </p:blipFill>
        <p:spPr>
          <a:xfrm>
            <a:off x="237224" y="3343929"/>
            <a:ext cx="261360" cy="216000"/>
          </a:xfrm>
          <a:prstGeom prst="rect">
            <a:avLst/>
          </a:prstGeom>
          <a:noFill/>
          <a:ln>
            <a:noFill/>
          </a:ln>
        </p:spPr>
      </p:pic>
      <p:pic>
        <p:nvPicPr>
          <p:cNvPr id="1090" name="Google Shape;1090;p86" descr="Ícone&#10;&#10;Descrição gerada automaticamente"/>
          <p:cNvPicPr preferRelativeResize="0"/>
          <p:nvPr/>
        </p:nvPicPr>
        <p:blipFill rotWithShape="1">
          <a:blip r:embed="rId5">
            <a:alphaModFix/>
          </a:blip>
          <a:srcRect/>
          <a:stretch/>
        </p:blipFill>
        <p:spPr>
          <a:xfrm>
            <a:off x="237224" y="3801988"/>
            <a:ext cx="261360" cy="216000"/>
          </a:xfrm>
          <a:prstGeom prst="rect">
            <a:avLst/>
          </a:prstGeom>
          <a:noFill/>
          <a:ln>
            <a:noFill/>
          </a:ln>
        </p:spPr>
      </p:pic>
      <p:pic>
        <p:nvPicPr>
          <p:cNvPr id="1091" name="Google Shape;1091;p86" descr="Ícone&#10;&#10;Descrição gerada automaticamente"/>
          <p:cNvPicPr preferRelativeResize="0"/>
          <p:nvPr/>
        </p:nvPicPr>
        <p:blipFill rotWithShape="1">
          <a:blip r:embed="rId5">
            <a:alphaModFix/>
          </a:blip>
          <a:srcRect/>
          <a:stretch/>
        </p:blipFill>
        <p:spPr>
          <a:xfrm>
            <a:off x="237224" y="4260047"/>
            <a:ext cx="261360" cy="216000"/>
          </a:xfrm>
          <a:prstGeom prst="rect">
            <a:avLst/>
          </a:prstGeom>
          <a:noFill/>
          <a:ln>
            <a:noFill/>
          </a:ln>
        </p:spPr>
      </p:pic>
      <p:pic>
        <p:nvPicPr>
          <p:cNvPr id="1092" name="Google Shape;1092;p86" descr="Ícone&#10;&#10;Descrição gerada automaticamente"/>
          <p:cNvPicPr preferRelativeResize="0"/>
          <p:nvPr/>
        </p:nvPicPr>
        <p:blipFill rotWithShape="1">
          <a:blip r:embed="rId5">
            <a:alphaModFix/>
          </a:blip>
          <a:srcRect/>
          <a:stretch/>
        </p:blipFill>
        <p:spPr>
          <a:xfrm>
            <a:off x="237224" y="4718106"/>
            <a:ext cx="261360" cy="216000"/>
          </a:xfrm>
          <a:prstGeom prst="rect">
            <a:avLst/>
          </a:prstGeom>
          <a:noFill/>
          <a:ln>
            <a:noFill/>
          </a:ln>
        </p:spPr>
      </p:pic>
      <p:pic>
        <p:nvPicPr>
          <p:cNvPr id="1093" name="Google Shape;1093;p86" descr="Ícone&#10;&#10;Descrição gerada automaticamente"/>
          <p:cNvPicPr preferRelativeResize="0"/>
          <p:nvPr/>
        </p:nvPicPr>
        <p:blipFill rotWithShape="1">
          <a:blip r:embed="rId5">
            <a:alphaModFix/>
          </a:blip>
          <a:srcRect/>
          <a:stretch/>
        </p:blipFill>
        <p:spPr>
          <a:xfrm>
            <a:off x="237224" y="5176165"/>
            <a:ext cx="261360" cy="216000"/>
          </a:xfrm>
          <a:prstGeom prst="rect">
            <a:avLst/>
          </a:prstGeom>
          <a:noFill/>
          <a:ln>
            <a:noFill/>
          </a:ln>
        </p:spPr>
      </p:pic>
      <p:pic>
        <p:nvPicPr>
          <p:cNvPr id="1094" name="Google Shape;1094;p86" descr="Ícone&#10;&#10;Descrição gerada automaticamente"/>
          <p:cNvPicPr preferRelativeResize="0"/>
          <p:nvPr/>
        </p:nvPicPr>
        <p:blipFill rotWithShape="1">
          <a:blip r:embed="rId5">
            <a:alphaModFix/>
          </a:blip>
          <a:srcRect/>
          <a:stretch/>
        </p:blipFill>
        <p:spPr>
          <a:xfrm>
            <a:off x="237224" y="5634224"/>
            <a:ext cx="261360" cy="216000"/>
          </a:xfrm>
          <a:prstGeom prst="rect">
            <a:avLst/>
          </a:prstGeom>
          <a:noFill/>
          <a:ln>
            <a:noFill/>
          </a:ln>
        </p:spPr>
      </p:pic>
      <p:pic>
        <p:nvPicPr>
          <p:cNvPr id="1095" name="Google Shape;1095;p86" descr="Ícone&#10;&#10;Descrição gerada automaticamente"/>
          <p:cNvPicPr preferRelativeResize="0"/>
          <p:nvPr/>
        </p:nvPicPr>
        <p:blipFill rotWithShape="1">
          <a:blip r:embed="rId5">
            <a:alphaModFix/>
          </a:blip>
          <a:srcRect/>
          <a:stretch/>
        </p:blipFill>
        <p:spPr>
          <a:xfrm>
            <a:off x="237224" y="6092283"/>
            <a:ext cx="261360" cy="216000"/>
          </a:xfrm>
          <a:prstGeom prst="rect">
            <a:avLst/>
          </a:prstGeom>
          <a:noFill/>
          <a:ln>
            <a:noFill/>
          </a:ln>
        </p:spPr>
      </p:pic>
      <p:pic>
        <p:nvPicPr>
          <p:cNvPr id="1096" name="Google Shape;1096;p86" descr="Ícone&#10;&#10;Descrição gerada automaticamente"/>
          <p:cNvPicPr preferRelativeResize="0"/>
          <p:nvPr/>
        </p:nvPicPr>
        <p:blipFill rotWithShape="1">
          <a:blip r:embed="rId6">
            <a:alphaModFix/>
          </a:blip>
          <a:srcRect/>
          <a:stretch/>
        </p:blipFill>
        <p:spPr>
          <a:xfrm>
            <a:off x="10637128" y="5149602"/>
            <a:ext cx="2618500" cy="2467347"/>
          </a:xfrm>
          <a:prstGeom prst="rect">
            <a:avLst/>
          </a:prstGeom>
          <a:noFill/>
          <a:ln>
            <a:noFill/>
          </a:ln>
        </p:spPr>
      </p:pic>
      <p:sp>
        <p:nvSpPr>
          <p:cNvPr id="1097" name="Google Shape;1097;p86"/>
          <p:cNvSpPr txBox="1"/>
          <p:nvPr/>
        </p:nvSpPr>
        <p:spPr>
          <a:xfrm>
            <a:off x="678863" y="2358802"/>
            <a:ext cx="2553664"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Coparticipação com valores máximos pré-definidos em reais conforme contrato.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A empresa poderá optar pela coparticipação financeira, isso resultará na redução do valor do prêmio, com maior controle dos custos e valorização do benefício pelos funcionários. </a:t>
            </a:r>
            <a:endParaRPr sz="1400" b="0" i="0" u="none" strike="noStrike" cap="none">
              <a:solidFill>
                <a:srgbClr val="000000"/>
              </a:solidFill>
              <a:latin typeface="Calibri"/>
              <a:ea typeface="Calibri"/>
              <a:cs typeface="Calibri"/>
              <a:sym typeface="Calibri"/>
            </a:endParaRPr>
          </a:p>
        </p:txBody>
      </p:sp>
      <p:sp>
        <p:nvSpPr>
          <p:cNvPr id="1098" name="Google Shape;1098;p86"/>
          <p:cNvSpPr/>
          <p:nvPr/>
        </p:nvSpPr>
        <p:spPr>
          <a:xfrm>
            <a:off x="603068" y="1439435"/>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
        <p:nvSpPr>
          <p:cNvPr id="1099" name="Google Shape;1099;p86"/>
          <p:cNvSpPr/>
          <p:nvPr/>
        </p:nvSpPr>
        <p:spPr>
          <a:xfrm>
            <a:off x="4976649" y="3238233"/>
            <a:ext cx="5029743"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1B365D"/>
                </a:solidFill>
                <a:latin typeface="Calibri"/>
                <a:ea typeface="Calibri"/>
                <a:cs typeface="Calibri"/>
                <a:sym typeface="Calibri"/>
              </a:rPr>
              <a:t>Coparticipação em internação. (Valor Fixo)</a:t>
            </a:r>
            <a:endParaRPr sz="1400" b="0" i="0" u="none" strike="noStrike" cap="none">
              <a:solidFill>
                <a:srgbClr val="000000"/>
              </a:solidFill>
              <a:latin typeface="Calibri"/>
              <a:ea typeface="Calibri"/>
              <a:cs typeface="Calibri"/>
              <a:sym typeface="Calibri"/>
            </a:endParaRPr>
          </a:p>
        </p:txBody>
      </p:sp>
      <p:sp>
        <p:nvSpPr>
          <p:cNvPr id="1100" name="Google Shape;1100;p86"/>
          <p:cNvSpPr/>
          <p:nvPr/>
        </p:nvSpPr>
        <p:spPr>
          <a:xfrm>
            <a:off x="4976649" y="4009425"/>
            <a:ext cx="5236905"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1B365D"/>
                </a:solidFill>
                <a:latin typeface="Calibri"/>
                <a:ea typeface="Calibri"/>
                <a:cs typeface="Calibri"/>
                <a:sym typeface="Calibri"/>
              </a:rPr>
              <a:t>Relação de procedimentos coparticipados</a:t>
            </a:r>
            <a:endParaRPr sz="1400" b="0" i="0" u="none" strike="noStrike" cap="none">
              <a:solidFill>
                <a:srgbClr val="000000"/>
              </a:solidFill>
              <a:latin typeface="Calibri"/>
              <a:ea typeface="Calibri"/>
              <a:cs typeface="Calibri"/>
              <a:sym typeface="Calibri"/>
            </a:endParaRPr>
          </a:p>
        </p:txBody>
      </p:sp>
      <p:sp>
        <p:nvSpPr>
          <p:cNvPr id="1101" name="Google Shape;1101;p86"/>
          <p:cNvSpPr/>
          <p:nvPr/>
        </p:nvSpPr>
        <p:spPr>
          <a:xfrm>
            <a:off x="4913225" y="2476707"/>
            <a:ext cx="3121200"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1B365D"/>
                </a:solidFill>
                <a:latin typeface="Calibri"/>
                <a:ea typeface="Calibri"/>
                <a:cs typeface="Calibri"/>
                <a:sym typeface="Calibri"/>
              </a:rPr>
              <a:t>Limitador por procedimento </a:t>
            </a:r>
            <a:endParaRPr sz="1400" b="0" i="0" u="none" strike="noStrike" cap="none">
              <a:solidFill>
                <a:srgbClr val="000000"/>
              </a:solidFill>
              <a:latin typeface="Calibri"/>
              <a:ea typeface="Calibri"/>
              <a:cs typeface="Calibri"/>
              <a:sym typeface="Calibri"/>
            </a:endParaRPr>
          </a:p>
        </p:txBody>
      </p:sp>
      <p:sp>
        <p:nvSpPr>
          <p:cNvPr id="1102" name="Google Shape;1102;p86"/>
          <p:cNvSpPr/>
          <p:nvPr/>
        </p:nvSpPr>
        <p:spPr>
          <a:xfrm>
            <a:off x="4913225" y="1844149"/>
            <a:ext cx="3121200"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rgbClr val="1B365D"/>
                </a:solidFill>
                <a:latin typeface="Calibri"/>
                <a:ea typeface="Calibri"/>
                <a:cs typeface="Calibri"/>
                <a:sym typeface="Calibri"/>
              </a:rPr>
              <a:t>Fator de copart: 30%</a:t>
            </a:r>
            <a:endParaRPr sz="1400" b="0" i="0" u="none" strike="noStrike" cap="none">
              <a:solidFill>
                <a:srgbClr val="000000"/>
              </a:solidFill>
              <a:latin typeface="Calibri"/>
              <a:ea typeface="Calibri"/>
              <a:cs typeface="Calibri"/>
              <a:sym typeface="Calibri"/>
            </a:endParaRPr>
          </a:p>
        </p:txBody>
      </p:sp>
      <p:pic>
        <p:nvPicPr>
          <p:cNvPr id="1103" name="Google Shape;1103;p86" descr="Ícone&#10;&#10;Descrição gerada automaticamente"/>
          <p:cNvPicPr preferRelativeResize="0"/>
          <p:nvPr/>
        </p:nvPicPr>
        <p:blipFill rotWithShape="1">
          <a:blip r:embed="rId7">
            <a:alphaModFix/>
          </a:blip>
          <a:srcRect/>
          <a:stretch/>
        </p:blipFill>
        <p:spPr>
          <a:xfrm>
            <a:off x="4541049" y="3208672"/>
            <a:ext cx="435600" cy="360000"/>
          </a:xfrm>
          <a:prstGeom prst="rect">
            <a:avLst/>
          </a:prstGeom>
          <a:noFill/>
          <a:ln>
            <a:noFill/>
          </a:ln>
        </p:spPr>
      </p:pic>
      <p:grpSp>
        <p:nvGrpSpPr>
          <p:cNvPr id="1104" name="Google Shape;1104;p86"/>
          <p:cNvGrpSpPr/>
          <p:nvPr/>
        </p:nvGrpSpPr>
        <p:grpSpPr>
          <a:xfrm>
            <a:off x="4426233" y="1762937"/>
            <a:ext cx="501369" cy="421605"/>
            <a:chOff x="3919592" y="94738"/>
            <a:chExt cx="501369" cy="421605"/>
          </a:xfrm>
        </p:grpSpPr>
        <p:pic>
          <p:nvPicPr>
            <p:cNvPr id="1105" name="Google Shape;1105;p86" descr="Ícone&#10;&#10;Descrição gerada automaticamente"/>
            <p:cNvPicPr preferRelativeResize="0"/>
            <p:nvPr/>
          </p:nvPicPr>
          <p:blipFill rotWithShape="1">
            <a:blip r:embed="rId8">
              <a:alphaModFix/>
            </a:blip>
            <a:srcRect/>
            <a:stretch/>
          </p:blipFill>
          <p:spPr>
            <a:xfrm>
              <a:off x="3985361" y="156343"/>
              <a:ext cx="435600" cy="360000"/>
            </a:xfrm>
            <a:prstGeom prst="rect">
              <a:avLst/>
            </a:prstGeom>
            <a:noFill/>
            <a:ln>
              <a:noFill/>
            </a:ln>
          </p:spPr>
        </p:pic>
        <p:pic>
          <p:nvPicPr>
            <p:cNvPr id="1106" name="Google Shape;1106;p86" descr="Ícone&#10;&#10;Descrição gerada automaticamente"/>
            <p:cNvPicPr preferRelativeResize="0"/>
            <p:nvPr/>
          </p:nvPicPr>
          <p:blipFill rotWithShape="1">
            <a:blip r:embed="rId9">
              <a:alphaModFix/>
            </a:blip>
            <a:srcRect/>
            <a:stretch/>
          </p:blipFill>
          <p:spPr>
            <a:xfrm>
              <a:off x="3919592" y="94738"/>
              <a:ext cx="435600" cy="360000"/>
            </a:xfrm>
            <a:prstGeom prst="rect">
              <a:avLst/>
            </a:prstGeom>
            <a:noFill/>
            <a:ln>
              <a:noFill/>
            </a:ln>
          </p:spPr>
        </p:pic>
      </p:grpSp>
      <p:pic>
        <p:nvPicPr>
          <p:cNvPr id="1107" name="Google Shape;1107;p86" descr="Ícone&#10;&#10;Descrição gerada automaticamente"/>
          <p:cNvPicPr preferRelativeResize="0"/>
          <p:nvPr/>
        </p:nvPicPr>
        <p:blipFill rotWithShape="1">
          <a:blip r:embed="rId10">
            <a:alphaModFix/>
          </a:blip>
          <a:srcRect/>
          <a:stretch/>
        </p:blipFill>
        <p:spPr>
          <a:xfrm>
            <a:off x="4492002" y="2425682"/>
            <a:ext cx="435600" cy="360000"/>
          </a:xfrm>
          <a:prstGeom prst="rect">
            <a:avLst/>
          </a:prstGeom>
          <a:noFill/>
          <a:ln>
            <a:noFill/>
          </a:ln>
        </p:spPr>
      </p:pic>
      <p:pic>
        <p:nvPicPr>
          <p:cNvPr id="1108" name="Google Shape;1108;p86" descr="Ícone&#10;&#10;Descrição gerada automaticamente"/>
          <p:cNvPicPr preferRelativeResize="0"/>
          <p:nvPr/>
        </p:nvPicPr>
        <p:blipFill rotWithShape="1">
          <a:blip r:embed="rId11">
            <a:alphaModFix/>
          </a:blip>
          <a:srcRect/>
          <a:stretch/>
        </p:blipFill>
        <p:spPr>
          <a:xfrm>
            <a:off x="4541050" y="3940830"/>
            <a:ext cx="435600" cy="360000"/>
          </a:xfrm>
          <a:prstGeom prst="rect">
            <a:avLst/>
          </a:prstGeom>
          <a:noFill/>
          <a:ln>
            <a:noFill/>
          </a:ln>
        </p:spPr>
      </p:pic>
      <p:sp>
        <p:nvSpPr>
          <p:cNvPr id="1109" name="Google Shape;1109;p86"/>
          <p:cNvSpPr/>
          <p:nvPr/>
        </p:nvSpPr>
        <p:spPr>
          <a:xfrm>
            <a:off x="4521730" y="1296712"/>
            <a:ext cx="3240360" cy="267570"/>
          </a:xfrm>
          <a:prstGeom prst="roundRect">
            <a:avLst>
              <a:gd name="adj" fmla="val 22889"/>
            </a:avLst>
          </a:prstGeom>
          <a:solidFill>
            <a:srgbClr val="963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rgbClr val="FFFFFF"/>
                </a:solidFill>
                <a:latin typeface="Calibri"/>
                <a:ea typeface="Calibri"/>
                <a:cs typeface="Calibri"/>
                <a:sym typeface="Calibri"/>
              </a:rPr>
              <a:t>Modelo de Coparticipação </a:t>
            </a:r>
            <a:endParaRPr sz="12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87"/>
          <p:cNvSpPr/>
          <p:nvPr/>
        </p:nvSpPr>
        <p:spPr>
          <a:xfrm>
            <a:off x="1" y="-749"/>
            <a:ext cx="3361397" cy="6858000"/>
          </a:xfrm>
          <a:prstGeom prst="rect">
            <a:avLst/>
          </a:prstGeom>
          <a:solidFill>
            <a:srgbClr val="8282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15" name="Google Shape;1115;p87"/>
          <p:cNvSpPr txBox="1"/>
          <p:nvPr/>
        </p:nvSpPr>
        <p:spPr>
          <a:xfrm>
            <a:off x="507571" y="428128"/>
            <a:ext cx="3411092" cy="99850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Tabela de Coparticipação  </a:t>
            </a:r>
            <a:endParaRPr sz="1400" b="0" i="0" u="none" strike="noStrike" cap="none">
              <a:solidFill>
                <a:srgbClr val="000000"/>
              </a:solidFill>
              <a:latin typeface="Arial"/>
              <a:ea typeface="Arial"/>
              <a:cs typeface="Arial"/>
              <a:sym typeface="Arial"/>
            </a:endParaRPr>
          </a:p>
        </p:txBody>
      </p:sp>
      <p:pic>
        <p:nvPicPr>
          <p:cNvPr id="1116" name="Google Shape;1116;p87" descr="Ícone&#10;&#10;Descrição gerada automaticamente"/>
          <p:cNvPicPr preferRelativeResize="0"/>
          <p:nvPr/>
        </p:nvPicPr>
        <p:blipFill rotWithShape="1">
          <a:blip r:embed="rId3">
            <a:alphaModFix/>
          </a:blip>
          <a:srcRect/>
          <a:stretch/>
        </p:blipFill>
        <p:spPr>
          <a:xfrm>
            <a:off x="237224" y="137516"/>
            <a:ext cx="261360" cy="216000"/>
          </a:xfrm>
          <a:prstGeom prst="rect">
            <a:avLst/>
          </a:prstGeom>
          <a:noFill/>
          <a:ln>
            <a:noFill/>
          </a:ln>
        </p:spPr>
      </p:pic>
      <p:pic>
        <p:nvPicPr>
          <p:cNvPr id="1117" name="Google Shape;1117;p87" descr="Ícone&#10;&#10;Descrição gerada automaticamente"/>
          <p:cNvPicPr preferRelativeResize="0"/>
          <p:nvPr/>
        </p:nvPicPr>
        <p:blipFill rotWithShape="1">
          <a:blip r:embed="rId3">
            <a:alphaModFix/>
          </a:blip>
          <a:srcRect/>
          <a:stretch/>
        </p:blipFill>
        <p:spPr>
          <a:xfrm>
            <a:off x="237224" y="6550346"/>
            <a:ext cx="261360" cy="216000"/>
          </a:xfrm>
          <a:prstGeom prst="rect">
            <a:avLst/>
          </a:prstGeom>
          <a:noFill/>
          <a:ln>
            <a:noFill/>
          </a:ln>
        </p:spPr>
      </p:pic>
      <p:pic>
        <p:nvPicPr>
          <p:cNvPr id="1118" name="Google Shape;1118;p87" descr="Ícone&#10;&#10;Descrição gerada automaticamente"/>
          <p:cNvPicPr preferRelativeResize="0"/>
          <p:nvPr/>
        </p:nvPicPr>
        <p:blipFill rotWithShape="1">
          <a:blip r:embed="rId3">
            <a:alphaModFix/>
          </a:blip>
          <a:srcRect/>
          <a:stretch/>
        </p:blipFill>
        <p:spPr>
          <a:xfrm>
            <a:off x="237224" y="595575"/>
            <a:ext cx="261360" cy="216000"/>
          </a:xfrm>
          <a:prstGeom prst="rect">
            <a:avLst/>
          </a:prstGeom>
          <a:noFill/>
          <a:ln>
            <a:noFill/>
          </a:ln>
        </p:spPr>
      </p:pic>
      <p:pic>
        <p:nvPicPr>
          <p:cNvPr id="1119" name="Google Shape;1119;p87" descr="Ícone&#10;&#10;Descrição gerada automaticamente"/>
          <p:cNvPicPr preferRelativeResize="0"/>
          <p:nvPr/>
        </p:nvPicPr>
        <p:blipFill rotWithShape="1">
          <a:blip r:embed="rId3">
            <a:alphaModFix/>
          </a:blip>
          <a:srcRect/>
          <a:stretch/>
        </p:blipFill>
        <p:spPr>
          <a:xfrm>
            <a:off x="237224" y="1053634"/>
            <a:ext cx="261360" cy="216000"/>
          </a:xfrm>
          <a:prstGeom prst="rect">
            <a:avLst/>
          </a:prstGeom>
          <a:noFill/>
          <a:ln>
            <a:noFill/>
          </a:ln>
        </p:spPr>
      </p:pic>
      <p:pic>
        <p:nvPicPr>
          <p:cNvPr id="1120" name="Google Shape;1120;p87" descr="Ícone&#10;&#10;Descrição gerada automaticamente"/>
          <p:cNvPicPr preferRelativeResize="0"/>
          <p:nvPr/>
        </p:nvPicPr>
        <p:blipFill rotWithShape="1">
          <a:blip r:embed="rId3">
            <a:alphaModFix/>
          </a:blip>
          <a:srcRect/>
          <a:stretch/>
        </p:blipFill>
        <p:spPr>
          <a:xfrm>
            <a:off x="237224" y="1511693"/>
            <a:ext cx="261360" cy="216000"/>
          </a:xfrm>
          <a:prstGeom prst="rect">
            <a:avLst/>
          </a:prstGeom>
          <a:noFill/>
          <a:ln>
            <a:noFill/>
          </a:ln>
        </p:spPr>
      </p:pic>
      <p:pic>
        <p:nvPicPr>
          <p:cNvPr id="1121" name="Google Shape;1121;p87" descr="Ícone&#10;&#10;Descrição gerada automaticamente"/>
          <p:cNvPicPr preferRelativeResize="0"/>
          <p:nvPr/>
        </p:nvPicPr>
        <p:blipFill rotWithShape="1">
          <a:blip r:embed="rId3">
            <a:alphaModFix/>
          </a:blip>
          <a:srcRect/>
          <a:stretch/>
        </p:blipFill>
        <p:spPr>
          <a:xfrm>
            <a:off x="237224" y="1969752"/>
            <a:ext cx="261360" cy="216000"/>
          </a:xfrm>
          <a:prstGeom prst="rect">
            <a:avLst/>
          </a:prstGeom>
          <a:noFill/>
          <a:ln>
            <a:noFill/>
          </a:ln>
        </p:spPr>
      </p:pic>
      <p:pic>
        <p:nvPicPr>
          <p:cNvPr id="1122" name="Google Shape;1122;p87" descr="Ícone&#10;&#10;Descrição gerada automaticamente"/>
          <p:cNvPicPr preferRelativeResize="0"/>
          <p:nvPr/>
        </p:nvPicPr>
        <p:blipFill rotWithShape="1">
          <a:blip r:embed="rId3">
            <a:alphaModFix/>
          </a:blip>
          <a:srcRect/>
          <a:stretch/>
        </p:blipFill>
        <p:spPr>
          <a:xfrm>
            <a:off x="237224" y="2427811"/>
            <a:ext cx="261360" cy="216000"/>
          </a:xfrm>
          <a:prstGeom prst="rect">
            <a:avLst/>
          </a:prstGeom>
          <a:noFill/>
          <a:ln>
            <a:noFill/>
          </a:ln>
        </p:spPr>
      </p:pic>
      <p:pic>
        <p:nvPicPr>
          <p:cNvPr id="1123" name="Google Shape;1123;p87" descr="Ícone&#10;&#10;Descrição gerada automaticamente"/>
          <p:cNvPicPr preferRelativeResize="0"/>
          <p:nvPr/>
        </p:nvPicPr>
        <p:blipFill rotWithShape="1">
          <a:blip r:embed="rId3">
            <a:alphaModFix/>
          </a:blip>
          <a:srcRect/>
          <a:stretch/>
        </p:blipFill>
        <p:spPr>
          <a:xfrm>
            <a:off x="237224" y="2885870"/>
            <a:ext cx="261360" cy="216000"/>
          </a:xfrm>
          <a:prstGeom prst="rect">
            <a:avLst/>
          </a:prstGeom>
          <a:noFill/>
          <a:ln>
            <a:noFill/>
          </a:ln>
        </p:spPr>
      </p:pic>
      <p:pic>
        <p:nvPicPr>
          <p:cNvPr id="1124" name="Google Shape;1124;p87" descr="Ícone&#10;&#10;Descrição gerada automaticamente"/>
          <p:cNvPicPr preferRelativeResize="0"/>
          <p:nvPr/>
        </p:nvPicPr>
        <p:blipFill rotWithShape="1">
          <a:blip r:embed="rId3">
            <a:alphaModFix/>
          </a:blip>
          <a:srcRect/>
          <a:stretch/>
        </p:blipFill>
        <p:spPr>
          <a:xfrm>
            <a:off x="237224" y="3343929"/>
            <a:ext cx="261360" cy="216000"/>
          </a:xfrm>
          <a:prstGeom prst="rect">
            <a:avLst/>
          </a:prstGeom>
          <a:noFill/>
          <a:ln>
            <a:noFill/>
          </a:ln>
        </p:spPr>
      </p:pic>
      <p:pic>
        <p:nvPicPr>
          <p:cNvPr id="1125" name="Google Shape;1125;p87" descr="Ícone&#10;&#10;Descrição gerada automaticamente"/>
          <p:cNvPicPr preferRelativeResize="0"/>
          <p:nvPr/>
        </p:nvPicPr>
        <p:blipFill rotWithShape="1">
          <a:blip r:embed="rId3">
            <a:alphaModFix/>
          </a:blip>
          <a:srcRect/>
          <a:stretch/>
        </p:blipFill>
        <p:spPr>
          <a:xfrm>
            <a:off x="237224" y="3801988"/>
            <a:ext cx="261360" cy="216000"/>
          </a:xfrm>
          <a:prstGeom prst="rect">
            <a:avLst/>
          </a:prstGeom>
          <a:noFill/>
          <a:ln>
            <a:noFill/>
          </a:ln>
        </p:spPr>
      </p:pic>
      <p:pic>
        <p:nvPicPr>
          <p:cNvPr id="1126" name="Google Shape;1126;p87" descr="Ícone&#10;&#10;Descrição gerada automaticamente"/>
          <p:cNvPicPr preferRelativeResize="0"/>
          <p:nvPr/>
        </p:nvPicPr>
        <p:blipFill rotWithShape="1">
          <a:blip r:embed="rId3">
            <a:alphaModFix/>
          </a:blip>
          <a:srcRect/>
          <a:stretch/>
        </p:blipFill>
        <p:spPr>
          <a:xfrm>
            <a:off x="237224" y="4260047"/>
            <a:ext cx="261360" cy="216000"/>
          </a:xfrm>
          <a:prstGeom prst="rect">
            <a:avLst/>
          </a:prstGeom>
          <a:noFill/>
          <a:ln>
            <a:noFill/>
          </a:ln>
        </p:spPr>
      </p:pic>
      <p:pic>
        <p:nvPicPr>
          <p:cNvPr id="1127" name="Google Shape;1127;p87" descr="Ícone&#10;&#10;Descrição gerada automaticamente"/>
          <p:cNvPicPr preferRelativeResize="0"/>
          <p:nvPr/>
        </p:nvPicPr>
        <p:blipFill rotWithShape="1">
          <a:blip r:embed="rId3">
            <a:alphaModFix/>
          </a:blip>
          <a:srcRect/>
          <a:stretch/>
        </p:blipFill>
        <p:spPr>
          <a:xfrm>
            <a:off x="237224" y="4718106"/>
            <a:ext cx="261360" cy="216000"/>
          </a:xfrm>
          <a:prstGeom prst="rect">
            <a:avLst/>
          </a:prstGeom>
          <a:noFill/>
          <a:ln>
            <a:noFill/>
          </a:ln>
        </p:spPr>
      </p:pic>
      <p:pic>
        <p:nvPicPr>
          <p:cNvPr id="1128" name="Google Shape;1128;p87" descr="Ícone&#10;&#10;Descrição gerada automaticamente"/>
          <p:cNvPicPr preferRelativeResize="0"/>
          <p:nvPr/>
        </p:nvPicPr>
        <p:blipFill rotWithShape="1">
          <a:blip r:embed="rId3">
            <a:alphaModFix/>
          </a:blip>
          <a:srcRect/>
          <a:stretch/>
        </p:blipFill>
        <p:spPr>
          <a:xfrm>
            <a:off x="237224" y="5176165"/>
            <a:ext cx="261360" cy="216000"/>
          </a:xfrm>
          <a:prstGeom prst="rect">
            <a:avLst/>
          </a:prstGeom>
          <a:noFill/>
          <a:ln>
            <a:noFill/>
          </a:ln>
        </p:spPr>
      </p:pic>
      <p:pic>
        <p:nvPicPr>
          <p:cNvPr id="1129" name="Google Shape;1129;p87" descr="Ícone&#10;&#10;Descrição gerada automaticamente"/>
          <p:cNvPicPr preferRelativeResize="0"/>
          <p:nvPr/>
        </p:nvPicPr>
        <p:blipFill rotWithShape="1">
          <a:blip r:embed="rId3">
            <a:alphaModFix/>
          </a:blip>
          <a:srcRect/>
          <a:stretch/>
        </p:blipFill>
        <p:spPr>
          <a:xfrm>
            <a:off x="237224" y="5634224"/>
            <a:ext cx="261360" cy="216000"/>
          </a:xfrm>
          <a:prstGeom prst="rect">
            <a:avLst/>
          </a:prstGeom>
          <a:noFill/>
          <a:ln>
            <a:noFill/>
          </a:ln>
        </p:spPr>
      </p:pic>
      <p:pic>
        <p:nvPicPr>
          <p:cNvPr id="1130" name="Google Shape;1130;p87" descr="Ícone&#10;&#10;Descrição gerada automaticamente"/>
          <p:cNvPicPr preferRelativeResize="0"/>
          <p:nvPr/>
        </p:nvPicPr>
        <p:blipFill rotWithShape="1">
          <a:blip r:embed="rId3">
            <a:alphaModFix/>
          </a:blip>
          <a:srcRect/>
          <a:stretch/>
        </p:blipFill>
        <p:spPr>
          <a:xfrm>
            <a:off x="237224" y="6092283"/>
            <a:ext cx="261360" cy="216000"/>
          </a:xfrm>
          <a:prstGeom prst="rect">
            <a:avLst/>
          </a:prstGeom>
          <a:noFill/>
          <a:ln>
            <a:noFill/>
          </a:ln>
        </p:spPr>
      </p:pic>
      <p:pic>
        <p:nvPicPr>
          <p:cNvPr id="1131" name="Google Shape;1131;p87" descr="Ícone&#10;&#10;Descrição gerada automaticamente"/>
          <p:cNvPicPr preferRelativeResize="0"/>
          <p:nvPr/>
        </p:nvPicPr>
        <p:blipFill rotWithShape="1">
          <a:blip r:embed="rId4">
            <a:alphaModFix/>
          </a:blip>
          <a:srcRect/>
          <a:stretch/>
        </p:blipFill>
        <p:spPr>
          <a:xfrm>
            <a:off x="10637128" y="5149602"/>
            <a:ext cx="2618500" cy="2467347"/>
          </a:xfrm>
          <a:prstGeom prst="rect">
            <a:avLst/>
          </a:prstGeom>
          <a:noFill/>
          <a:ln>
            <a:noFill/>
          </a:ln>
        </p:spPr>
      </p:pic>
      <p:sp>
        <p:nvSpPr>
          <p:cNvPr id="1132" name="Google Shape;1132;p87"/>
          <p:cNvSpPr/>
          <p:nvPr/>
        </p:nvSpPr>
        <p:spPr>
          <a:xfrm>
            <a:off x="603068" y="1439435"/>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Arial"/>
              <a:ea typeface="Arial"/>
              <a:cs typeface="Arial"/>
              <a:sym typeface="Arial"/>
            </a:endParaRPr>
          </a:p>
        </p:txBody>
      </p:sp>
      <p:sp>
        <p:nvSpPr>
          <p:cNvPr id="1133" name="Google Shape;1133;p87"/>
          <p:cNvSpPr/>
          <p:nvPr/>
        </p:nvSpPr>
        <p:spPr>
          <a:xfrm>
            <a:off x="5621285" y="5547928"/>
            <a:ext cx="5807678" cy="216000"/>
          </a:xfrm>
          <a:prstGeom prst="roundRect">
            <a:avLst>
              <a:gd name="adj" fmla="val 16667"/>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      </a:t>
            </a:r>
            <a:endParaRPr sz="1100" b="1" i="0" u="none" strike="noStrike" cap="none">
              <a:solidFill>
                <a:schemeClr val="lt1"/>
              </a:solidFill>
              <a:latin typeface="Calibri"/>
              <a:ea typeface="Calibri"/>
              <a:cs typeface="Calibri"/>
              <a:sym typeface="Calibri"/>
            </a:endParaRPr>
          </a:p>
        </p:txBody>
      </p:sp>
      <p:sp>
        <p:nvSpPr>
          <p:cNvPr id="1134" name="Google Shape;1134;p87"/>
          <p:cNvSpPr txBox="1"/>
          <p:nvPr/>
        </p:nvSpPr>
        <p:spPr>
          <a:xfrm>
            <a:off x="5663449" y="5520412"/>
            <a:ext cx="576744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A coparticipação será cobrada por internação independentemente da quantidade de dias internado.</a:t>
            </a:r>
            <a:endParaRPr sz="1400" b="0" i="0" u="none" strike="noStrike" cap="none">
              <a:solidFill>
                <a:srgbClr val="000000"/>
              </a:solidFill>
              <a:latin typeface="Arial"/>
              <a:ea typeface="Arial"/>
              <a:cs typeface="Arial"/>
              <a:sym typeface="Arial"/>
            </a:endParaRPr>
          </a:p>
        </p:txBody>
      </p:sp>
      <p:sp>
        <p:nvSpPr>
          <p:cNvPr id="1135" name="Google Shape;1135;p87"/>
          <p:cNvSpPr txBox="1"/>
          <p:nvPr/>
        </p:nvSpPr>
        <p:spPr>
          <a:xfrm>
            <a:off x="3499569" y="5848791"/>
            <a:ext cx="263786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*Internação hospitalar não psiquiátrica </a:t>
            </a:r>
            <a:endParaRPr sz="1400" b="0" i="0" u="none" strike="noStrike" cap="none">
              <a:solidFill>
                <a:srgbClr val="000000"/>
              </a:solidFill>
              <a:latin typeface="Arial"/>
              <a:ea typeface="Arial"/>
              <a:cs typeface="Arial"/>
              <a:sym typeface="Arial"/>
            </a:endParaRPr>
          </a:p>
        </p:txBody>
      </p:sp>
      <p:graphicFrame>
        <p:nvGraphicFramePr>
          <p:cNvPr id="1136" name="Google Shape;1136;p87"/>
          <p:cNvGraphicFramePr/>
          <p:nvPr>
            <p:extLst>
              <p:ext uri="{D42A27DB-BD31-4B8C-83A1-F6EECF244321}">
                <p14:modId xmlns:p14="http://schemas.microsoft.com/office/powerpoint/2010/main" val="321870987"/>
              </p:ext>
            </p:extLst>
          </p:nvPr>
        </p:nvGraphicFramePr>
        <p:xfrm>
          <a:off x="3465882" y="4338637"/>
          <a:ext cx="8476425" cy="1112550"/>
        </p:xfrm>
        <a:graphic>
          <a:graphicData uri="http://schemas.openxmlformats.org/drawingml/2006/table">
            <a:tbl>
              <a:tblPr firstRow="1" bandRow="1">
                <a:noFill/>
                <a:tableStyleId>{1B9F02DB-8BDC-4EDD-B402-E2A82A33C7AA}</a:tableStyleId>
              </a:tblPr>
              <a:tblGrid>
                <a:gridCol w="941825">
                  <a:extLst>
                    <a:ext uri="{9D8B030D-6E8A-4147-A177-3AD203B41FA5}">
                      <a16:colId xmlns:a16="http://schemas.microsoft.com/office/drawing/2014/main" val="20000"/>
                    </a:ext>
                  </a:extLst>
                </a:gridCol>
                <a:gridCol w="941825">
                  <a:extLst>
                    <a:ext uri="{9D8B030D-6E8A-4147-A177-3AD203B41FA5}">
                      <a16:colId xmlns:a16="http://schemas.microsoft.com/office/drawing/2014/main" val="20001"/>
                    </a:ext>
                  </a:extLst>
                </a:gridCol>
                <a:gridCol w="941825">
                  <a:extLst>
                    <a:ext uri="{9D8B030D-6E8A-4147-A177-3AD203B41FA5}">
                      <a16:colId xmlns:a16="http://schemas.microsoft.com/office/drawing/2014/main" val="20002"/>
                    </a:ext>
                  </a:extLst>
                </a:gridCol>
                <a:gridCol w="941825">
                  <a:extLst>
                    <a:ext uri="{9D8B030D-6E8A-4147-A177-3AD203B41FA5}">
                      <a16:colId xmlns:a16="http://schemas.microsoft.com/office/drawing/2014/main" val="20003"/>
                    </a:ext>
                  </a:extLst>
                </a:gridCol>
                <a:gridCol w="941825">
                  <a:extLst>
                    <a:ext uri="{9D8B030D-6E8A-4147-A177-3AD203B41FA5}">
                      <a16:colId xmlns:a16="http://schemas.microsoft.com/office/drawing/2014/main" val="20004"/>
                    </a:ext>
                  </a:extLst>
                </a:gridCol>
                <a:gridCol w="941825">
                  <a:extLst>
                    <a:ext uri="{9D8B030D-6E8A-4147-A177-3AD203B41FA5}">
                      <a16:colId xmlns:a16="http://schemas.microsoft.com/office/drawing/2014/main" val="20005"/>
                    </a:ext>
                  </a:extLst>
                </a:gridCol>
                <a:gridCol w="941825">
                  <a:extLst>
                    <a:ext uri="{9D8B030D-6E8A-4147-A177-3AD203B41FA5}">
                      <a16:colId xmlns:a16="http://schemas.microsoft.com/office/drawing/2014/main" val="20006"/>
                    </a:ext>
                  </a:extLst>
                </a:gridCol>
                <a:gridCol w="941825">
                  <a:extLst>
                    <a:ext uri="{9D8B030D-6E8A-4147-A177-3AD203B41FA5}">
                      <a16:colId xmlns:a16="http://schemas.microsoft.com/office/drawing/2014/main" val="20007"/>
                    </a:ext>
                  </a:extLst>
                </a:gridCol>
                <a:gridCol w="941825">
                  <a:extLst>
                    <a:ext uri="{9D8B030D-6E8A-4147-A177-3AD203B41FA5}">
                      <a16:colId xmlns:a16="http://schemas.microsoft.com/office/drawing/2014/main" val="20008"/>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91450" marR="91450" marT="45725" marB="45725">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1" u="none" strike="noStrike" cap="none">
                          <a:solidFill>
                            <a:schemeClr val="lt1"/>
                          </a:solidFill>
                          <a:latin typeface="Calibri"/>
                          <a:ea typeface="Calibri"/>
                          <a:cs typeface="Calibri"/>
                          <a:sym typeface="Calibri"/>
                        </a:rPr>
                        <a:t>Direto Nacional Enf./Apto </a:t>
                      </a:r>
                      <a:endParaRPr sz="1400" u="none" strike="noStrike" cap="none"/>
                    </a:p>
                  </a:txBody>
                  <a:tcPr marL="91450" marR="91450" marT="45725" marB="45725">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Exato</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Enf./Apto </a:t>
                      </a:r>
                      <a:endParaRPr sz="900" b="1" u="none" strike="noStrike" cap="none">
                        <a:solidFill>
                          <a:schemeClr val="lt1"/>
                        </a:solidFill>
                        <a:latin typeface="Calibri"/>
                        <a:ea typeface="Calibri"/>
                        <a:cs typeface="Calibri"/>
                        <a:sym typeface="Calibri"/>
                      </a:endParaRPr>
                    </a:p>
                  </a:txBody>
                  <a:tcPr marL="91450" marR="91450" marT="45725" marB="45725">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Clássico</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Enf./Apto</a:t>
                      </a:r>
                      <a:endParaRPr sz="1400" u="none" strike="noStrike" cap="none"/>
                    </a:p>
                  </a:txBody>
                  <a:tcPr marL="91450" marR="91450" marT="45725" marB="45725">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Especial 100</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RC – R1</a:t>
                      </a:r>
                      <a:endParaRPr sz="900" b="1" u="none" strike="noStrike" cap="none">
                        <a:solidFill>
                          <a:schemeClr val="lt1"/>
                        </a:solidFill>
                        <a:latin typeface="Calibri"/>
                        <a:ea typeface="Calibri"/>
                        <a:cs typeface="Calibri"/>
                        <a:sym typeface="Calibri"/>
                      </a:endParaRPr>
                    </a:p>
                  </a:txBody>
                  <a:tcPr marL="91450" marR="91450" marT="45725" marB="45725">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Especial Mais</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Apto</a:t>
                      </a:r>
                      <a:endParaRPr sz="1400" u="none" strike="noStrike" cap="none"/>
                    </a:p>
                  </a:txBody>
                  <a:tcPr marL="91450" marR="91450" marT="45725" marB="45725">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Executivo</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R1 – R2 – R3</a:t>
                      </a:r>
                      <a:endParaRPr sz="900" b="1" u="none" strike="noStrike" cap="none">
                        <a:solidFill>
                          <a:schemeClr val="lt1"/>
                        </a:solidFill>
                        <a:latin typeface="Calibri"/>
                        <a:ea typeface="Calibri"/>
                        <a:cs typeface="Calibri"/>
                        <a:sym typeface="Calibri"/>
                      </a:endParaRPr>
                    </a:p>
                  </a:txBody>
                  <a:tcPr marL="91450" marR="91450" marT="45725" marB="45725">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Prestige</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Apto</a:t>
                      </a:r>
                      <a:endParaRPr sz="1400" u="none" strike="noStrike" cap="none"/>
                    </a:p>
                  </a:txBody>
                  <a:tcPr marL="91450" marR="91450" marT="45725" marB="45725">
                    <a:solidFill>
                      <a:srgbClr val="9632FA"/>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lt1"/>
                        </a:buClr>
                        <a:buSzPts val="900"/>
                        <a:buFont typeface="Arial"/>
                        <a:buNone/>
                      </a:pPr>
                      <a:r>
                        <a:rPr lang="pt-BR" sz="900" b="1" u="none" strike="noStrike" cap="none">
                          <a:solidFill>
                            <a:schemeClr val="lt1"/>
                          </a:solidFill>
                          <a:latin typeface="Calibri"/>
                          <a:ea typeface="Calibri"/>
                          <a:cs typeface="Calibri"/>
                          <a:sym typeface="Calibri"/>
                        </a:rPr>
                        <a:t>Eventos</a:t>
                      </a:r>
                      <a:endParaRPr sz="900" b="1" u="none" strike="noStrike" cap="none">
                        <a:solidFill>
                          <a:schemeClr val="lt1"/>
                        </a:solidFill>
                        <a:latin typeface="Calibri"/>
                        <a:ea typeface="Calibri"/>
                        <a:cs typeface="Calibri"/>
                        <a:sym typeface="Calibri"/>
                      </a:endParaRPr>
                    </a:p>
                  </a:txBody>
                  <a:tcPr marL="91450" marR="91450" marT="45725" marB="45725" anchor="ctr">
                    <a:solidFill>
                      <a:srgbClr val="9632FA"/>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pt-BR" sz="900" b="1" u="none" strike="noStrike" cap="none">
                          <a:solidFill>
                            <a:schemeClr val="lt1"/>
                          </a:solidFill>
                          <a:latin typeface="Calibri"/>
                          <a:ea typeface="Calibri"/>
                          <a:cs typeface="Calibri"/>
                          <a:sym typeface="Calibri"/>
                        </a:rPr>
                        <a:t>Percentual</a:t>
                      </a:r>
                      <a:endParaRPr sz="900" u="none" strike="noStrike" cap="none">
                        <a:latin typeface="Calibri"/>
                        <a:ea typeface="Calibri"/>
                        <a:cs typeface="Calibri"/>
                        <a:sym typeface="Calibri"/>
                      </a:endParaRPr>
                    </a:p>
                  </a:txBody>
                  <a:tcPr marL="91450" marR="91450" marT="45725" marB="45725" anchor="ctr">
                    <a:solidFill>
                      <a:srgbClr val="9632FA"/>
                    </a:solidFill>
                  </a:tcPr>
                </a:tc>
                <a:tc gridSpan="7">
                  <a:txBody>
                    <a:bodyPr/>
                    <a:lstStyle/>
                    <a:p>
                      <a:pPr marL="0" marR="0" lvl="0" indent="0" algn="ctr" rtl="0">
                        <a:lnSpc>
                          <a:spcPct val="100000"/>
                        </a:lnSpc>
                        <a:spcBef>
                          <a:spcPts val="0"/>
                        </a:spcBef>
                        <a:spcAft>
                          <a:spcPts val="0"/>
                        </a:spcAft>
                        <a:buClr>
                          <a:schemeClr val="lt1"/>
                        </a:buClr>
                        <a:buSzPts val="900"/>
                        <a:buFont typeface="Arial"/>
                        <a:buNone/>
                      </a:pPr>
                      <a:r>
                        <a:rPr lang="pt-BR" sz="900" b="1" u="none" strike="noStrike" cap="none">
                          <a:solidFill>
                            <a:schemeClr val="lt1"/>
                          </a:solidFill>
                          <a:latin typeface="Calibri"/>
                          <a:ea typeface="Calibri"/>
                          <a:cs typeface="Calibri"/>
                          <a:sym typeface="Calibri"/>
                        </a:rPr>
                        <a:t>Limite por evento</a:t>
                      </a:r>
                      <a:endParaRPr sz="1400" u="none" strike="noStrike" cap="none"/>
                    </a:p>
                  </a:txBody>
                  <a:tcPr marL="91450" marR="91450" marT="45725" marB="45725" anchor="ctr">
                    <a:solidFill>
                      <a:srgbClr val="FF5000"/>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1E64"/>
                        </a:buClr>
                        <a:buSzPts val="900"/>
                        <a:buFont typeface="Arial"/>
                        <a:buNone/>
                      </a:pPr>
                      <a:r>
                        <a:rPr lang="pt-BR" sz="900" b="1" u="none" strike="noStrike" cap="none">
                          <a:solidFill>
                            <a:srgbClr val="001E64"/>
                          </a:solidFill>
                          <a:latin typeface="Calibri"/>
                          <a:ea typeface="Calibri"/>
                          <a:cs typeface="Calibri"/>
                          <a:sym typeface="Calibri"/>
                        </a:rPr>
                        <a:t>Internação*</a:t>
                      </a:r>
                      <a:endParaRPr sz="900" u="none" strike="noStrike" cap="none">
                        <a:solidFill>
                          <a:srgbClr val="001E64"/>
                        </a:solidFill>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1E64"/>
                        </a:buClr>
                        <a:buSzPts val="900"/>
                        <a:buFont typeface="Arial"/>
                        <a:buNone/>
                      </a:pPr>
                      <a:r>
                        <a:rPr lang="pt-BR" sz="900" b="1" i="0" u="none" strike="noStrike" cap="none">
                          <a:solidFill>
                            <a:srgbClr val="001E64"/>
                          </a:solidFill>
                          <a:latin typeface="Calibri"/>
                          <a:ea typeface="Calibri"/>
                          <a:cs typeface="Calibri"/>
                          <a:sym typeface="Calibri"/>
                        </a:rPr>
                        <a:t>Não há</a:t>
                      </a:r>
                      <a:endParaRPr sz="900" b="1" i="0" u="none" strike="noStrike" cap="none">
                        <a:solidFill>
                          <a:srgbClr val="001E64"/>
                        </a:solidFill>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270,00</a:t>
                      </a:r>
                      <a:endParaRPr sz="1400" u="none" strike="noStrike" cap="none"/>
                    </a:p>
                  </a:txBody>
                  <a:tcPr marL="9525" marR="9525" marT="9525" marB="0" anchor="ctr">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320,00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320,00 </a:t>
                      </a:r>
                      <a:endParaRPr sz="1400" u="none" strike="noStrike" cap="none"/>
                    </a:p>
                  </a:txBody>
                  <a:tcPr marL="9525" marR="9525" marT="9525" marB="0" anchor="ctr">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500,00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500,00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570,00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dirty="0">
                          <a:solidFill>
                            <a:srgbClr val="002060"/>
                          </a:solidFill>
                          <a:latin typeface="Calibri"/>
                          <a:ea typeface="Calibri"/>
                          <a:cs typeface="Calibri"/>
                          <a:sym typeface="Calibri"/>
                        </a:rPr>
                        <a:t>700,00 </a:t>
                      </a:r>
                      <a:endParaRPr sz="1400" u="none" strike="noStrike" cap="none" dirty="0"/>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1137" name="Google Shape;1137;p87"/>
          <p:cNvGraphicFramePr/>
          <p:nvPr/>
        </p:nvGraphicFramePr>
        <p:xfrm>
          <a:off x="3465882" y="428175"/>
          <a:ext cx="8464950" cy="3614175"/>
        </p:xfrm>
        <a:graphic>
          <a:graphicData uri="http://schemas.openxmlformats.org/drawingml/2006/table">
            <a:tbl>
              <a:tblPr firstRow="1" bandRow="1">
                <a:noFill/>
                <a:tableStyleId>{79280681-22A8-4E10-B236-3E52CDC78A00}</a:tableStyleId>
              </a:tblPr>
              <a:tblGrid>
                <a:gridCol w="1167775">
                  <a:extLst>
                    <a:ext uri="{9D8B030D-6E8A-4147-A177-3AD203B41FA5}">
                      <a16:colId xmlns:a16="http://schemas.microsoft.com/office/drawing/2014/main" val="20000"/>
                    </a:ext>
                  </a:extLst>
                </a:gridCol>
                <a:gridCol w="713325">
                  <a:extLst>
                    <a:ext uri="{9D8B030D-6E8A-4147-A177-3AD203B41FA5}">
                      <a16:colId xmlns:a16="http://schemas.microsoft.com/office/drawing/2014/main" val="20001"/>
                    </a:ext>
                  </a:extLst>
                </a:gridCol>
                <a:gridCol w="940550">
                  <a:extLst>
                    <a:ext uri="{9D8B030D-6E8A-4147-A177-3AD203B41FA5}">
                      <a16:colId xmlns:a16="http://schemas.microsoft.com/office/drawing/2014/main" val="20002"/>
                    </a:ext>
                  </a:extLst>
                </a:gridCol>
                <a:gridCol w="940550">
                  <a:extLst>
                    <a:ext uri="{9D8B030D-6E8A-4147-A177-3AD203B41FA5}">
                      <a16:colId xmlns:a16="http://schemas.microsoft.com/office/drawing/2014/main" val="20003"/>
                    </a:ext>
                  </a:extLst>
                </a:gridCol>
                <a:gridCol w="940550">
                  <a:extLst>
                    <a:ext uri="{9D8B030D-6E8A-4147-A177-3AD203B41FA5}">
                      <a16:colId xmlns:a16="http://schemas.microsoft.com/office/drawing/2014/main" val="20004"/>
                    </a:ext>
                  </a:extLst>
                </a:gridCol>
                <a:gridCol w="940550">
                  <a:extLst>
                    <a:ext uri="{9D8B030D-6E8A-4147-A177-3AD203B41FA5}">
                      <a16:colId xmlns:a16="http://schemas.microsoft.com/office/drawing/2014/main" val="20005"/>
                    </a:ext>
                  </a:extLst>
                </a:gridCol>
                <a:gridCol w="940550">
                  <a:extLst>
                    <a:ext uri="{9D8B030D-6E8A-4147-A177-3AD203B41FA5}">
                      <a16:colId xmlns:a16="http://schemas.microsoft.com/office/drawing/2014/main" val="20006"/>
                    </a:ext>
                  </a:extLst>
                </a:gridCol>
                <a:gridCol w="940550">
                  <a:extLst>
                    <a:ext uri="{9D8B030D-6E8A-4147-A177-3AD203B41FA5}">
                      <a16:colId xmlns:a16="http://schemas.microsoft.com/office/drawing/2014/main" val="20007"/>
                    </a:ext>
                  </a:extLst>
                </a:gridCol>
                <a:gridCol w="940550">
                  <a:extLst>
                    <a:ext uri="{9D8B030D-6E8A-4147-A177-3AD203B41FA5}">
                      <a16:colId xmlns:a16="http://schemas.microsoft.com/office/drawing/2014/main" val="20008"/>
                    </a:ext>
                  </a:extLst>
                </a:gridCol>
              </a:tblGrid>
              <a:tr h="405275">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1" u="none" strike="noStrike" cap="none">
                          <a:solidFill>
                            <a:schemeClr val="lt1"/>
                          </a:solidFill>
                          <a:latin typeface="Calibri"/>
                          <a:ea typeface="Calibri"/>
                          <a:cs typeface="Calibri"/>
                          <a:sym typeface="Calibri"/>
                        </a:rPr>
                        <a:t>Direto Nacional Enf./Apto </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Exato</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Enf./Apto </a:t>
                      </a:r>
                      <a:endParaRPr sz="900" b="1" u="none" strike="noStrike" cap="none">
                        <a:solidFill>
                          <a:schemeClr val="lt1"/>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Clássico</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Enf./Apto</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Especial 100</a:t>
                      </a:r>
                      <a:br>
                        <a:rPr lang="pt-BR" sz="900" b="1" u="none" strike="noStrike" cap="none">
                          <a:solidFill>
                            <a:schemeClr val="lt1"/>
                          </a:solidFill>
                          <a:latin typeface="Calibri"/>
                          <a:ea typeface="Calibri"/>
                          <a:cs typeface="Calibri"/>
                          <a:sym typeface="Calibri"/>
                        </a:rPr>
                      </a:br>
                      <a:r>
                        <a:rPr lang="pt-BR" sz="900" b="1" u="none" strike="noStrike" cap="none">
                          <a:solidFill>
                            <a:schemeClr val="lt1"/>
                          </a:solidFill>
                          <a:latin typeface="Calibri"/>
                          <a:ea typeface="Calibri"/>
                          <a:cs typeface="Calibri"/>
                          <a:sym typeface="Calibri"/>
                        </a:rPr>
                        <a:t>RC – R1</a:t>
                      </a:r>
                      <a:br>
                        <a:rPr lang="pt-BR" sz="900" b="1" u="none" strike="noStrike" cap="none">
                          <a:solidFill>
                            <a:schemeClr val="lt1"/>
                          </a:solidFill>
                          <a:latin typeface="Calibri"/>
                          <a:ea typeface="Calibri"/>
                          <a:cs typeface="Calibri"/>
                          <a:sym typeface="Calibri"/>
                        </a:rPr>
                      </a:br>
                      <a:r>
                        <a:rPr lang="pt-BR" sz="900" b="1">
                          <a:solidFill>
                            <a:schemeClr val="lt1"/>
                          </a:solidFill>
                          <a:latin typeface="Calibri"/>
                          <a:ea typeface="Calibri"/>
                          <a:cs typeface="Calibri"/>
                          <a:sym typeface="Calibri"/>
                        </a:rPr>
                        <a:t>Especial 100</a:t>
                      </a:r>
                      <a:endParaRPr>
                        <a:solidFill>
                          <a:schemeClr val="dk1"/>
                        </a:solidFill>
                      </a:endParaRPr>
                    </a:p>
                    <a:p>
                      <a:pPr marL="0" lvl="0" indent="0" algn="ctr" rtl="0">
                        <a:spcBef>
                          <a:spcPts val="0"/>
                        </a:spcBef>
                        <a:spcAft>
                          <a:spcPts val="0"/>
                        </a:spcAft>
                        <a:buClr>
                          <a:schemeClr val="lt1"/>
                        </a:buClr>
                        <a:buSzPts val="1200"/>
                        <a:buFont typeface="Calibri"/>
                        <a:buNone/>
                      </a:pPr>
                      <a:r>
                        <a:rPr lang="pt-BR" sz="900" b="1">
                          <a:solidFill>
                            <a:schemeClr val="lt1"/>
                          </a:solidFill>
                          <a:latin typeface="Calibri"/>
                          <a:ea typeface="Calibri"/>
                          <a:cs typeface="Calibri"/>
                          <a:sym typeface="Calibri"/>
                        </a:rPr>
                        <a:t>RC – R1 Médicos</a:t>
                      </a:r>
                      <a:endParaRPr sz="900" b="1">
                        <a:solidFill>
                          <a:schemeClr val="lt1"/>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Especial Mais</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Apto</a:t>
                      </a:r>
                      <a:br>
                        <a:rPr lang="pt-BR" sz="900" b="1" u="none" strike="noStrike" cap="none">
                          <a:solidFill>
                            <a:schemeClr val="lt1"/>
                          </a:solidFill>
                          <a:latin typeface="Calibri"/>
                          <a:ea typeface="Calibri"/>
                          <a:cs typeface="Calibri"/>
                          <a:sym typeface="Calibri"/>
                        </a:rPr>
                      </a:br>
                      <a:r>
                        <a:rPr lang="pt-BR" sz="900" b="1">
                          <a:solidFill>
                            <a:schemeClr val="lt1"/>
                          </a:solidFill>
                          <a:latin typeface="Calibri"/>
                          <a:ea typeface="Calibri"/>
                          <a:cs typeface="Calibri"/>
                          <a:sym typeface="Calibri"/>
                        </a:rPr>
                        <a:t>Especial Mais</a:t>
                      </a:r>
                      <a:endParaRPr>
                        <a:solidFill>
                          <a:schemeClr val="dk1"/>
                        </a:solidFill>
                      </a:endParaRPr>
                    </a:p>
                    <a:p>
                      <a:pPr marL="0" lvl="0" indent="0" algn="ctr" rtl="0">
                        <a:spcBef>
                          <a:spcPts val="0"/>
                        </a:spcBef>
                        <a:spcAft>
                          <a:spcPts val="0"/>
                        </a:spcAft>
                        <a:buClr>
                          <a:schemeClr val="lt1"/>
                        </a:buClr>
                        <a:buSzPts val="1200"/>
                        <a:buFont typeface="Calibri"/>
                        <a:buNone/>
                      </a:pPr>
                      <a:r>
                        <a:rPr lang="pt-BR" sz="900" b="1">
                          <a:solidFill>
                            <a:schemeClr val="lt1"/>
                          </a:solidFill>
                          <a:latin typeface="Calibri"/>
                          <a:ea typeface="Calibri"/>
                          <a:cs typeface="Calibri"/>
                          <a:sym typeface="Calibri"/>
                        </a:rPr>
                        <a:t>Apto Médicos</a:t>
                      </a:r>
                      <a:endParaRPr sz="900" b="1">
                        <a:solidFill>
                          <a:schemeClr val="lt1"/>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Executivo</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R1 – R2 – R3</a:t>
                      </a:r>
                      <a:br>
                        <a:rPr lang="pt-BR" sz="900" b="1" u="none" strike="noStrike" cap="none">
                          <a:solidFill>
                            <a:schemeClr val="lt1"/>
                          </a:solidFill>
                          <a:latin typeface="Calibri"/>
                          <a:ea typeface="Calibri"/>
                          <a:cs typeface="Calibri"/>
                          <a:sym typeface="Calibri"/>
                        </a:rPr>
                      </a:br>
                      <a:r>
                        <a:rPr lang="pt-BR" sz="900" b="1">
                          <a:solidFill>
                            <a:schemeClr val="lt1"/>
                          </a:solidFill>
                          <a:latin typeface="Calibri"/>
                          <a:ea typeface="Calibri"/>
                          <a:cs typeface="Calibri"/>
                          <a:sym typeface="Calibri"/>
                        </a:rPr>
                        <a:t>Executivo</a:t>
                      </a:r>
                      <a:endParaRPr>
                        <a:solidFill>
                          <a:schemeClr val="dk1"/>
                        </a:solidFill>
                      </a:endParaRPr>
                    </a:p>
                    <a:p>
                      <a:pPr marL="0" lvl="0" indent="0" algn="ctr" rtl="0">
                        <a:spcBef>
                          <a:spcPts val="0"/>
                        </a:spcBef>
                        <a:spcAft>
                          <a:spcPts val="0"/>
                        </a:spcAft>
                        <a:buClr>
                          <a:schemeClr val="lt1"/>
                        </a:buClr>
                        <a:buSzPts val="1200"/>
                        <a:buFont typeface="Calibri"/>
                        <a:buNone/>
                      </a:pPr>
                      <a:r>
                        <a:rPr lang="pt-BR" sz="900" b="1">
                          <a:solidFill>
                            <a:schemeClr val="lt1"/>
                          </a:solidFill>
                          <a:latin typeface="Calibri"/>
                          <a:ea typeface="Calibri"/>
                          <a:cs typeface="Calibri"/>
                          <a:sym typeface="Calibri"/>
                        </a:rPr>
                        <a:t>R1 – R2 – R3 Médicos</a:t>
                      </a:r>
                      <a:endParaRPr sz="900" b="1">
                        <a:solidFill>
                          <a:schemeClr val="lt1"/>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Prestige</a:t>
                      </a:r>
                      <a:endParaRPr sz="1400" u="none" strike="noStrike" cap="none"/>
                    </a:p>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Apto</a:t>
                      </a:r>
                      <a:br>
                        <a:rPr lang="pt-BR" sz="900" b="1" u="none" strike="noStrike" cap="none">
                          <a:solidFill>
                            <a:schemeClr val="lt1"/>
                          </a:solidFill>
                          <a:latin typeface="Calibri"/>
                          <a:ea typeface="Calibri"/>
                          <a:cs typeface="Calibri"/>
                          <a:sym typeface="Calibri"/>
                        </a:rPr>
                      </a:br>
                      <a:r>
                        <a:rPr lang="pt-BR" sz="900" b="1">
                          <a:solidFill>
                            <a:schemeClr val="lt1"/>
                          </a:solidFill>
                          <a:latin typeface="Calibri"/>
                          <a:ea typeface="Calibri"/>
                          <a:cs typeface="Calibri"/>
                          <a:sym typeface="Calibri"/>
                        </a:rPr>
                        <a:t>Prestige</a:t>
                      </a:r>
                      <a:endParaRPr>
                        <a:solidFill>
                          <a:schemeClr val="dk1"/>
                        </a:solidFill>
                      </a:endParaRPr>
                    </a:p>
                    <a:p>
                      <a:pPr marL="0" lvl="0" indent="0" algn="ctr" rtl="0">
                        <a:spcBef>
                          <a:spcPts val="0"/>
                        </a:spcBef>
                        <a:spcAft>
                          <a:spcPts val="0"/>
                        </a:spcAft>
                        <a:buClr>
                          <a:schemeClr val="lt1"/>
                        </a:buClr>
                        <a:buSzPts val="1200"/>
                        <a:buFont typeface="Calibri"/>
                        <a:buNone/>
                      </a:pPr>
                      <a:r>
                        <a:rPr lang="pt-BR" sz="900" b="1">
                          <a:solidFill>
                            <a:schemeClr val="lt1"/>
                          </a:solidFill>
                          <a:latin typeface="Calibri"/>
                          <a:ea typeface="Calibri"/>
                          <a:cs typeface="Calibri"/>
                          <a:sym typeface="Calibri"/>
                        </a:rPr>
                        <a:t>Apto Médicos</a:t>
                      </a:r>
                      <a:endParaRPr sz="900" b="1">
                        <a:solidFill>
                          <a:schemeClr val="lt1"/>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extLst>
                  <a:ext uri="{0D108BD9-81ED-4DB2-BD59-A6C34878D82A}">
                    <a16:rowId xmlns:a16="http://schemas.microsoft.com/office/drawing/2014/main" val="10000"/>
                  </a:ext>
                </a:extLst>
              </a:tr>
              <a:tr h="405275">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Eventos</a:t>
                      </a:r>
                      <a:endParaRPr sz="900" b="1" u="none" strike="noStrike" cap="none">
                        <a:solidFill>
                          <a:schemeClr val="lt1"/>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900" b="1" u="none" strike="noStrike" cap="none">
                          <a:solidFill>
                            <a:schemeClr val="lt1"/>
                          </a:solidFill>
                          <a:latin typeface="Calibri"/>
                          <a:ea typeface="Calibri"/>
                          <a:cs typeface="Calibri"/>
                          <a:sym typeface="Calibri"/>
                        </a:rPr>
                        <a:t>Percentual</a:t>
                      </a:r>
                      <a:endParaRPr sz="900" b="1" u="none" strike="noStrike" cap="none">
                        <a:solidFill>
                          <a:schemeClr val="lt1"/>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gridSpan="7">
                  <a:txBody>
                    <a:bodyPr/>
                    <a:lstStyle/>
                    <a:p>
                      <a:pPr marL="0" marR="0" lvl="0" indent="0" algn="ctr" rtl="0">
                        <a:lnSpc>
                          <a:spcPct val="100000"/>
                        </a:lnSpc>
                        <a:spcBef>
                          <a:spcPts val="0"/>
                        </a:spcBef>
                        <a:spcAft>
                          <a:spcPts val="0"/>
                        </a:spcAft>
                        <a:buClr>
                          <a:srgbClr val="000000"/>
                        </a:buClr>
                        <a:buSzPts val="900"/>
                        <a:buFont typeface="Arial"/>
                        <a:buNone/>
                      </a:pPr>
                      <a:r>
                        <a:rPr lang="pt-BR" sz="900" b="1" i="0" u="none" strike="noStrike" cap="none">
                          <a:solidFill>
                            <a:schemeClr val="lt1"/>
                          </a:solidFill>
                          <a:latin typeface="Calibri"/>
                          <a:ea typeface="Calibri"/>
                          <a:cs typeface="Calibri"/>
                          <a:sym typeface="Calibri"/>
                        </a:rPr>
                        <a:t>Limite por evento</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1"/>
                  </a:ext>
                </a:extLst>
              </a:tr>
              <a:tr h="405275">
                <a:tc>
                  <a:txBody>
                    <a:bodyPr/>
                    <a:lstStyle/>
                    <a:p>
                      <a:pPr marL="0" marR="0" lvl="0" indent="0" algn="ctr" rtl="0">
                        <a:lnSpc>
                          <a:spcPct val="100000"/>
                        </a:lnSpc>
                        <a:spcBef>
                          <a:spcPts val="0"/>
                        </a:spcBef>
                        <a:spcAft>
                          <a:spcPts val="0"/>
                        </a:spcAft>
                        <a:buClr>
                          <a:srgbClr val="001E64"/>
                        </a:buClr>
                        <a:buSzPts val="1100"/>
                        <a:buFont typeface="Calibri"/>
                        <a:buNone/>
                      </a:pPr>
                      <a:r>
                        <a:rPr lang="pt-BR" sz="900" b="1" u="none" strike="noStrike" cap="none">
                          <a:solidFill>
                            <a:srgbClr val="001E64"/>
                          </a:solidFill>
                          <a:latin typeface="Calibri"/>
                          <a:ea typeface="Calibri"/>
                          <a:cs typeface="Calibri"/>
                          <a:sym typeface="Calibri"/>
                        </a:rPr>
                        <a:t>Consultas Médicas</a:t>
                      </a:r>
                      <a:endParaRPr sz="900" u="none" strike="noStrike" cap="none">
                        <a:solidFill>
                          <a:srgbClr val="001E64"/>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rowSpan="6">
                  <a:txBody>
                    <a:bodyPr/>
                    <a:lstStyle/>
                    <a:p>
                      <a:pPr marL="0" marR="0" lvl="0" indent="0" algn="ctr" rtl="0">
                        <a:lnSpc>
                          <a:spcPct val="100000"/>
                        </a:lnSpc>
                        <a:spcBef>
                          <a:spcPts val="0"/>
                        </a:spcBef>
                        <a:spcAft>
                          <a:spcPts val="0"/>
                        </a:spcAft>
                        <a:buClr>
                          <a:srgbClr val="000000"/>
                        </a:buClr>
                        <a:buSzPts val="900"/>
                        <a:buFont typeface="Arial"/>
                        <a:buNone/>
                      </a:pPr>
                      <a:r>
                        <a:rPr lang="pt-BR" sz="900" b="1" i="0" u="none" strike="noStrike" cap="none">
                          <a:solidFill>
                            <a:srgbClr val="001E64"/>
                          </a:solidFill>
                          <a:latin typeface="Calibri"/>
                          <a:ea typeface="Calibri"/>
                          <a:cs typeface="Calibri"/>
                          <a:sym typeface="Calibri"/>
                        </a:rPr>
                        <a:t>30%</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30,00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40,00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40,00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75,00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75,00</a:t>
                      </a:r>
                      <a:endParaRPr sz="900" u="none" strike="noStrike" cap="none">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150,00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170,00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05275">
                <a:tc>
                  <a:txBody>
                    <a:bodyPr/>
                    <a:lstStyle/>
                    <a:p>
                      <a:pPr marL="0" marR="0" lvl="0" indent="0" algn="ctr" rtl="0">
                        <a:lnSpc>
                          <a:spcPct val="100000"/>
                        </a:lnSpc>
                        <a:spcBef>
                          <a:spcPts val="0"/>
                        </a:spcBef>
                        <a:spcAft>
                          <a:spcPts val="0"/>
                        </a:spcAft>
                        <a:buClr>
                          <a:srgbClr val="001E64"/>
                        </a:buClr>
                        <a:buSzPts val="1100"/>
                        <a:buFont typeface="Calibri"/>
                        <a:buNone/>
                      </a:pPr>
                      <a:r>
                        <a:rPr lang="pt-BR" sz="900" b="1" u="none" strike="noStrike" cap="none">
                          <a:solidFill>
                            <a:srgbClr val="001E64"/>
                          </a:solidFill>
                          <a:latin typeface="Calibri"/>
                          <a:ea typeface="Calibri"/>
                          <a:cs typeface="Calibri"/>
                          <a:sym typeface="Calibri"/>
                        </a:rPr>
                        <a:t>Atendimento em</a:t>
                      </a:r>
                      <a:endParaRPr sz="900" u="none" strike="noStrike" cap="none">
                        <a:solidFill>
                          <a:srgbClr val="001E64"/>
                        </a:solidFill>
                        <a:latin typeface="Calibri"/>
                        <a:ea typeface="Calibri"/>
                        <a:cs typeface="Calibri"/>
                        <a:sym typeface="Calibri"/>
                      </a:endParaRPr>
                    </a:p>
                    <a:p>
                      <a:pPr marL="0" marR="0" lvl="0" indent="0" algn="ctr" rtl="0">
                        <a:lnSpc>
                          <a:spcPct val="100000"/>
                        </a:lnSpc>
                        <a:spcBef>
                          <a:spcPts val="0"/>
                        </a:spcBef>
                        <a:spcAft>
                          <a:spcPts val="0"/>
                        </a:spcAft>
                        <a:buClr>
                          <a:srgbClr val="001E64"/>
                        </a:buClr>
                        <a:buSzPts val="1100"/>
                        <a:buFont typeface="Calibri"/>
                        <a:buNone/>
                      </a:pPr>
                      <a:r>
                        <a:rPr lang="pt-BR" sz="900" b="1" u="none" strike="noStrike" cap="none">
                          <a:solidFill>
                            <a:srgbClr val="001E64"/>
                          </a:solidFill>
                          <a:latin typeface="Calibri"/>
                          <a:ea typeface="Calibri"/>
                          <a:cs typeface="Calibri"/>
                          <a:sym typeface="Calibri"/>
                        </a:rPr>
                        <a:t>Pronto Socorro</a:t>
                      </a:r>
                      <a:endParaRPr sz="900" b="1" i="0" u="none" strike="noStrike" cap="none">
                        <a:solidFill>
                          <a:srgbClr val="001E64"/>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90,00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125,00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125,00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140,00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140,00</a:t>
                      </a:r>
                      <a:endParaRPr sz="900" u="none" strike="noStrike" cap="none">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320,00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350,00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3"/>
                  </a:ext>
                </a:extLst>
              </a:tr>
              <a:tr h="405275">
                <a:tc>
                  <a:txBody>
                    <a:bodyPr/>
                    <a:lstStyle/>
                    <a:p>
                      <a:pPr marL="0" marR="0" lvl="0" indent="0" algn="ctr" rtl="0">
                        <a:lnSpc>
                          <a:spcPct val="100000"/>
                        </a:lnSpc>
                        <a:spcBef>
                          <a:spcPts val="0"/>
                        </a:spcBef>
                        <a:spcAft>
                          <a:spcPts val="0"/>
                        </a:spcAft>
                        <a:buClr>
                          <a:srgbClr val="001E64"/>
                        </a:buClr>
                        <a:buSzPts val="1100"/>
                        <a:buFont typeface="Calibri"/>
                        <a:buNone/>
                      </a:pPr>
                      <a:r>
                        <a:rPr lang="pt-BR" sz="900" b="1" i="0" u="none" strike="noStrike" cap="none">
                          <a:solidFill>
                            <a:srgbClr val="001E64"/>
                          </a:solidFill>
                          <a:latin typeface="Calibri"/>
                          <a:ea typeface="Calibri"/>
                          <a:cs typeface="Calibri"/>
                          <a:sym typeface="Calibri"/>
                        </a:rPr>
                        <a:t>Exames complementares A</a:t>
                      </a:r>
                      <a:endParaRPr sz="900" b="1" i="0" u="none" strike="noStrike" cap="none">
                        <a:solidFill>
                          <a:srgbClr val="001E64"/>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50,00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60,00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60,00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70,00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70,00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80,00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90,00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4"/>
                  </a:ext>
                </a:extLst>
              </a:tr>
              <a:tr h="405275">
                <a:tc>
                  <a:txBody>
                    <a:bodyPr/>
                    <a:lstStyle/>
                    <a:p>
                      <a:pPr marL="0" marR="0" lvl="0" indent="0" algn="ctr" rtl="0">
                        <a:lnSpc>
                          <a:spcPct val="100000"/>
                        </a:lnSpc>
                        <a:spcBef>
                          <a:spcPts val="0"/>
                        </a:spcBef>
                        <a:spcAft>
                          <a:spcPts val="0"/>
                        </a:spcAft>
                        <a:buClr>
                          <a:srgbClr val="001E64"/>
                        </a:buClr>
                        <a:buSzPts val="1100"/>
                        <a:buFont typeface="Calibri"/>
                        <a:buNone/>
                      </a:pPr>
                      <a:r>
                        <a:rPr lang="pt-BR" sz="900" b="1" i="0" u="none" strike="noStrike" cap="none">
                          <a:solidFill>
                            <a:srgbClr val="001E64"/>
                          </a:solidFill>
                          <a:latin typeface="Calibri"/>
                          <a:ea typeface="Calibri"/>
                          <a:cs typeface="Calibri"/>
                          <a:sym typeface="Calibri"/>
                        </a:rPr>
                        <a:t>Exames complementares B</a:t>
                      </a:r>
                      <a:endParaRPr sz="900" b="1" i="0" u="none" strike="noStrike" cap="none">
                        <a:solidFill>
                          <a:srgbClr val="001E64"/>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120,00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150,00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150,00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170,00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170,00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200,00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350,00</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5"/>
                  </a:ext>
                </a:extLst>
              </a:tr>
              <a:tr h="405275">
                <a:tc>
                  <a:txBody>
                    <a:bodyPr/>
                    <a:lstStyle/>
                    <a:p>
                      <a:pPr marL="0" marR="0" lvl="0" indent="0" algn="ctr" rtl="0">
                        <a:lnSpc>
                          <a:spcPct val="100000"/>
                        </a:lnSpc>
                        <a:spcBef>
                          <a:spcPts val="0"/>
                        </a:spcBef>
                        <a:spcAft>
                          <a:spcPts val="0"/>
                        </a:spcAft>
                        <a:buClr>
                          <a:srgbClr val="001E64"/>
                        </a:buClr>
                        <a:buSzPts val="1100"/>
                        <a:buFont typeface="Calibri"/>
                        <a:buNone/>
                      </a:pPr>
                      <a:r>
                        <a:rPr lang="pt-BR" sz="900" b="1" i="0" u="none" strike="noStrike" cap="none">
                          <a:solidFill>
                            <a:srgbClr val="001E64"/>
                          </a:solidFill>
                          <a:latin typeface="Calibri"/>
                          <a:ea typeface="Calibri"/>
                          <a:cs typeface="Calibri"/>
                          <a:sym typeface="Calibri"/>
                        </a:rPr>
                        <a:t>Procedimentos ambulatoriais</a:t>
                      </a:r>
                      <a:endParaRPr sz="1400" u="none" strike="noStrike" cap="none"/>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150,00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160,00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160,00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200,00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200,00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250,00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400,00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6"/>
                  </a:ext>
                </a:extLst>
              </a:tr>
              <a:tr h="405275">
                <a:tc>
                  <a:txBody>
                    <a:bodyPr/>
                    <a:lstStyle/>
                    <a:p>
                      <a:pPr marL="0" marR="0" lvl="0" indent="0" algn="ctr" rtl="0">
                        <a:lnSpc>
                          <a:spcPct val="100000"/>
                        </a:lnSpc>
                        <a:spcBef>
                          <a:spcPts val="0"/>
                        </a:spcBef>
                        <a:spcAft>
                          <a:spcPts val="0"/>
                        </a:spcAft>
                        <a:buClr>
                          <a:srgbClr val="001E64"/>
                        </a:buClr>
                        <a:buSzPts val="1100"/>
                        <a:buFont typeface="Calibri"/>
                        <a:buNone/>
                      </a:pPr>
                      <a:r>
                        <a:rPr lang="pt-BR" sz="900" b="1" i="0" u="none" strike="noStrike" cap="none">
                          <a:solidFill>
                            <a:srgbClr val="001E64"/>
                          </a:solidFill>
                          <a:latin typeface="Calibri"/>
                          <a:ea typeface="Calibri"/>
                          <a:cs typeface="Calibri"/>
                          <a:sym typeface="Calibri"/>
                        </a:rPr>
                        <a:t>Terapias</a:t>
                      </a:r>
                      <a:endParaRPr sz="900" b="1" i="0" u="none" strike="noStrike" cap="none">
                        <a:solidFill>
                          <a:srgbClr val="001E64"/>
                        </a:solidFill>
                        <a:latin typeface="Calibri"/>
                        <a:ea typeface="Calibri"/>
                        <a:cs typeface="Calibri"/>
                        <a:sym typeface="Calibri"/>
                      </a:endParaRPr>
                    </a:p>
                  </a:txBody>
                  <a:tcPr marL="87375" marR="87375" marT="43700" marB="43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50,00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60,00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60,00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70,00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70,00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90,00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rgbClr val="002060"/>
                          </a:solidFill>
                          <a:latin typeface="Calibri"/>
                          <a:ea typeface="Calibri"/>
                          <a:cs typeface="Calibri"/>
                          <a:sym typeface="Calibri"/>
                        </a:rPr>
                        <a:t> 150,00 </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8"/>
          <p:cNvSpPr/>
          <p:nvPr/>
        </p:nvSpPr>
        <p:spPr>
          <a:xfrm>
            <a:off x="1" y="-749"/>
            <a:ext cx="3361397" cy="6858000"/>
          </a:xfrm>
          <a:prstGeom prst="rect">
            <a:avLst/>
          </a:prstGeom>
          <a:solidFill>
            <a:srgbClr val="8282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143" name="Google Shape;1143;p88" descr="Ícone&#10;&#10;Descrição gerada automaticamente"/>
          <p:cNvPicPr preferRelativeResize="0"/>
          <p:nvPr/>
        </p:nvPicPr>
        <p:blipFill rotWithShape="1">
          <a:blip r:embed="rId3">
            <a:alphaModFix/>
          </a:blip>
          <a:srcRect/>
          <a:stretch/>
        </p:blipFill>
        <p:spPr>
          <a:xfrm>
            <a:off x="237224" y="137516"/>
            <a:ext cx="261360" cy="216000"/>
          </a:xfrm>
          <a:prstGeom prst="rect">
            <a:avLst/>
          </a:prstGeom>
          <a:noFill/>
          <a:ln>
            <a:noFill/>
          </a:ln>
        </p:spPr>
      </p:pic>
      <p:pic>
        <p:nvPicPr>
          <p:cNvPr id="1144" name="Google Shape;1144;p88" descr="Ícone&#10;&#10;Descrição gerada automaticamente"/>
          <p:cNvPicPr preferRelativeResize="0"/>
          <p:nvPr/>
        </p:nvPicPr>
        <p:blipFill rotWithShape="1">
          <a:blip r:embed="rId3">
            <a:alphaModFix/>
          </a:blip>
          <a:srcRect/>
          <a:stretch/>
        </p:blipFill>
        <p:spPr>
          <a:xfrm>
            <a:off x="237224" y="6550346"/>
            <a:ext cx="261360" cy="216000"/>
          </a:xfrm>
          <a:prstGeom prst="rect">
            <a:avLst/>
          </a:prstGeom>
          <a:noFill/>
          <a:ln>
            <a:noFill/>
          </a:ln>
        </p:spPr>
      </p:pic>
      <p:pic>
        <p:nvPicPr>
          <p:cNvPr id="1145" name="Google Shape;1145;p88" descr="Ícone&#10;&#10;Descrição gerada automaticamente"/>
          <p:cNvPicPr preferRelativeResize="0"/>
          <p:nvPr/>
        </p:nvPicPr>
        <p:blipFill rotWithShape="1">
          <a:blip r:embed="rId3">
            <a:alphaModFix/>
          </a:blip>
          <a:srcRect/>
          <a:stretch/>
        </p:blipFill>
        <p:spPr>
          <a:xfrm>
            <a:off x="237224" y="595575"/>
            <a:ext cx="261360" cy="216000"/>
          </a:xfrm>
          <a:prstGeom prst="rect">
            <a:avLst/>
          </a:prstGeom>
          <a:noFill/>
          <a:ln>
            <a:noFill/>
          </a:ln>
        </p:spPr>
      </p:pic>
      <p:pic>
        <p:nvPicPr>
          <p:cNvPr id="1146" name="Google Shape;1146;p88" descr="Ícone&#10;&#10;Descrição gerada automaticamente"/>
          <p:cNvPicPr preferRelativeResize="0"/>
          <p:nvPr/>
        </p:nvPicPr>
        <p:blipFill rotWithShape="1">
          <a:blip r:embed="rId3">
            <a:alphaModFix/>
          </a:blip>
          <a:srcRect/>
          <a:stretch/>
        </p:blipFill>
        <p:spPr>
          <a:xfrm>
            <a:off x="237224" y="1053634"/>
            <a:ext cx="261360" cy="216000"/>
          </a:xfrm>
          <a:prstGeom prst="rect">
            <a:avLst/>
          </a:prstGeom>
          <a:noFill/>
          <a:ln>
            <a:noFill/>
          </a:ln>
        </p:spPr>
      </p:pic>
      <p:pic>
        <p:nvPicPr>
          <p:cNvPr id="1147" name="Google Shape;1147;p88" descr="Ícone&#10;&#10;Descrição gerada automaticamente"/>
          <p:cNvPicPr preferRelativeResize="0"/>
          <p:nvPr/>
        </p:nvPicPr>
        <p:blipFill rotWithShape="1">
          <a:blip r:embed="rId3">
            <a:alphaModFix/>
          </a:blip>
          <a:srcRect/>
          <a:stretch/>
        </p:blipFill>
        <p:spPr>
          <a:xfrm>
            <a:off x="237224" y="1511693"/>
            <a:ext cx="261360" cy="216000"/>
          </a:xfrm>
          <a:prstGeom prst="rect">
            <a:avLst/>
          </a:prstGeom>
          <a:noFill/>
          <a:ln>
            <a:noFill/>
          </a:ln>
        </p:spPr>
      </p:pic>
      <p:pic>
        <p:nvPicPr>
          <p:cNvPr id="1148" name="Google Shape;1148;p88" descr="Ícone&#10;&#10;Descrição gerada automaticamente"/>
          <p:cNvPicPr preferRelativeResize="0"/>
          <p:nvPr/>
        </p:nvPicPr>
        <p:blipFill rotWithShape="1">
          <a:blip r:embed="rId3">
            <a:alphaModFix/>
          </a:blip>
          <a:srcRect/>
          <a:stretch/>
        </p:blipFill>
        <p:spPr>
          <a:xfrm>
            <a:off x="237224" y="1969752"/>
            <a:ext cx="261360" cy="216000"/>
          </a:xfrm>
          <a:prstGeom prst="rect">
            <a:avLst/>
          </a:prstGeom>
          <a:noFill/>
          <a:ln>
            <a:noFill/>
          </a:ln>
        </p:spPr>
      </p:pic>
      <p:pic>
        <p:nvPicPr>
          <p:cNvPr id="1149" name="Google Shape;1149;p88" descr="Ícone&#10;&#10;Descrição gerada automaticamente"/>
          <p:cNvPicPr preferRelativeResize="0"/>
          <p:nvPr/>
        </p:nvPicPr>
        <p:blipFill rotWithShape="1">
          <a:blip r:embed="rId3">
            <a:alphaModFix/>
          </a:blip>
          <a:srcRect/>
          <a:stretch/>
        </p:blipFill>
        <p:spPr>
          <a:xfrm>
            <a:off x="237224" y="2427811"/>
            <a:ext cx="261360" cy="216000"/>
          </a:xfrm>
          <a:prstGeom prst="rect">
            <a:avLst/>
          </a:prstGeom>
          <a:noFill/>
          <a:ln>
            <a:noFill/>
          </a:ln>
        </p:spPr>
      </p:pic>
      <p:pic>
        <p:nvPicPr>
          <p:cNvPr id="1150" name="Google Shape;1150;p88" descr="Ícone&#10;&#10;Descrição gerada automaticamente"/>
          <p:cNvPicPr preferRelativeResize="0"/>
          <p:nvPr/>
        </p:nvPicPr>
        <p:blipFill rotWithShape="1">
          <a:blip r:embed="rId3">
            <a:alphaModFix/>
          </a:blip>
          <a:srcRect/>
          <a:stretch/>
        </p:blipFill>
        <p:spPr>
          <a:xfrm>
            <a:off x="237224" y="2885870"/>
            <a:ext cx="261360" cy="216000"/>
          </a:xfrm>
          <a:prstGeom prst="rect">
            <a:avLst/>
          </a:prstGeom>
          <a:noFill/>
          <a:ln>
            <a:noFill/>
          </a:ln>
        </p:spPr>
      </p:pic>
      <p:pic>
        <p:nvPicPr>
          <p:cNvPr id="1151" name="Google Shape;1151;p88" descr="Ícone&#10;&#10;Descrição gerada automaticamente"/>
          <p:cNvPicPr preferRelativeResize="0"/>
          <p:nvPr/>
        </p:nvPicPr>
        <p:blipFill rotWithShape="1">
          <a:blip r:embed="rId3">
            <a:alphaModFix/>
          </a:blip>
          <a:srcRect/>
          <a:stretch/>
        </p:blipFill>
        <p:spPr>
          <a:xfrm>
            <a:off x="237224" y="3343929"/>
            <a:ext cx="261360" cy="216000"/>
          </a:xfrm>
          <a:prstGeom prst="rect">
            <a:avLst/>
          </a:prstGeom>
          <a:noFill/>
          <a:ln>
            <a:noFill/>
          </a:ln>
        </p:spPr>
      </p:pic>
      <p:pic>
        <p:nvPicPr>
          <p:cNvPr id="1152" name="Google Shape;1152;p88" descr="Ícone&#10;&#10;Descrição gerada automaticamente"/>
          <p:cNvPicPr preferRelativeResize="0"/>
          <p:nvPr/>
        </p:nvPicPr>
        <p:blipFill rotWithShape="1">
          <a:blip r:embed="rId3">
            <a:alphaModFix/>
          </a:blip>
          <a:srcRect/>
          <a:stretch/>
        </p:blipFill>
        <p:spPr>
          <a:xfrm>
            <a:off x="237224" y="3801988"/>
            <a:ext cx="261360" cy="216000"/>
          </a:xfrm>
          <a:prstGeom prst="rect">
            <a:avLst/>
          </a:prstGeom>
          <a:noFill/>
          <a:ln>
            <a:noFill/>
          </a:ln>
        </p:spPr>
      </p:pic>
      <p:pic>
        <p:nvPicPr>
          <p:cNvPr id="1153" name="Google Shape;1153;p88" descr="Ícone&#10;&#10;Descrição gerada automaticamente"/>
          <p:cNvPicPr preferRelativeResize="0"/>
          <p:nvPr/>
        </p:nvPicPr>
        <p:blipFill rotWithShape="1">
          <a:blip r:embed="rId3">
            <a:alphaModFix/>
          </a:blip>
          <a:srcRect/>
          <a:stretch/>
        </p:blipFill>
        <p:spPr>
          <a:xfrm>
            <a:off x="237224" y="4260047"/>
            <a:ext cx="261360" cy="216000"/>
          </a:xfrm>
          <a:prstGeom prst="rect">
            <a:avLst/>
          </a:prstGeom>
          <a:noFill/>
          <a:ln>
            <a:noFill/>
          </a:ln>
        </p:spPr>
      </p:pic>
      <p:pic>
        <p:nvPicPr>
          <p:cNvPr id="1154" name="Google Shape;1154;p88" descr="Ícone&#10;&#10;Descrição gerada automaticamente"/>
          <p:cNvPicPr preferRelativeResize="0"/>
          <p:nvPr/>
        </p:nvPicPr>
        <p:blipFill rotWithShape="1">
          <a:blip r:embed="rId3">
            <a:alphaModFix/>
          </a:blip>
          <a:srcRect/>
          <a:stretch/>
        </p:blipFill>
        <p:spPr>
          <a:xfrm>
            <a:off x="237224" y="4718106"/>
            <a:ext cx="261360" cy="216000"/>
          </a:xfrm>
          <a:prstGeom prst="rect">
            <a:avLst/>
          </a:prstGeom>
          <a:noFill/>
          <a:ln>
            <a:noFill/>
          </a:ln>
        </p:spPr>
      </p:pic>
      <p:pic>
        <p:nvPicPr>
          <p:cNvPr id="1155" name="Google Shape;1155;p88" descr="Ícone&#10;&#10;Descrição gerada automaticamente"/>
          <p:cNvPicPr preferRelativeResize="0"/>
          <p:nvPr/>
        </p:nvPicPr>
        <p:blipFill rotWithShape="1">
          <a:blip r:embed="rId3">
            <a:alphaModFix/>
          </a:blip>
          <a:srcRect/>
          <a:stretch/>
        </p:blipFill>
        <p:spPr>
          <a:xfrm>
            <a:off x="237224" y="5176165"/>
            <a:ext cx="261360" cy="216000"/>
          </a:xfrm>
          <a:prstGeom prst="rect">
            <a:avLst/>
          </a:prstGeom>
          <a:noFill/>
          <a:ln>
            <a:noFill/>
          </a:ln>
        </p:spPr>
      </p:pic>
      <p:pic>
        <p:nvPicPr>
          <p:cNvPr id="1156" name="Google Shape;1156;p88" descr="Ícone&#10;&#10;Descrição gerada automaticamente"/>
          <p:cNvPicPr preferRelativeResize="0"/>
          <p:nvPr/>
        </p:nvPicPr>
        <p:blipFill rotWithShape="1">
          <a:blip r:embed="rId3">
            <a:alphaModFix/>
          </a:blip>
          <a:srcRect/>
          <a:stretch/>
        </p:blipFill>
        <p:spPr>
          <a:xfrm>
            <a:off x="237224" y="5634224"/>
            <a:ext cx="261360" cy="216000"/>
          </a:xfrm>
          <a:prstGeom prst="rect">
            <a:avLst/>
          </a:prstGeom>
          <a:noFill/>
          <a:ln>
            <a:noFill/>
          </a:ln>
        </p:spPr>
      </p:pic>
      <p:pic>
        <p:nvPicPr>
          <p:cNvPr id="1157" name="Google Shape;1157;p88" descr="Ícone&#10;&#10;Descrição gerada automaticamente"/>
          <p:cNvPicPr preferRelativeResize="0"/>
          <p:nvPr/>
        </p:nvPicPr>
        <p:blipFill rotWithShape="1">
          <a:blip r:embed="rId3">
            <a:alphaModFix/>
          </a:blip>
          <a:srcRect/>
          <a:stretch/>
        </p:blipFill>
        <p:spPr>
          <a:xfrm>
            <a:off x="237224" y="6092283"/>
            <a:ext cx="261360" cy="216000"/>
          </a:xfrm>
          <a:prstGeom prst="rect">
            <a:avLst/>
          </a:prstGeom>
          <a:noFill/>
          <a:ln>
            <a:noFill/>
          </a:ln>
        </p:spPr>
      </p:pic>
      <p:pic>
        <p:nvPicPr>
          <p:cNvPr id="1158" name="Google Shape;1158;p88" descr="Ícone&#10;&#10;Descrição gerada automaticamente"/>
          <p:cNvPicPr preferRelativeResize="0"/>
          <p:nvPr/>
        </p:nvPicPr>
        <p:blipFill rotWithShape="1">
          <a:blip r:embed="rId4">
            <a:alphaModFix/>
          </a:blip>
          <a:srcRect/>
          <a:stretch/>
        </p:blipFill>
        <p:spPr>
          <a:xfrm>
            <a:off x="10637128" y="5149602"/>
            <a:ext cx="2618500" cy="2467347"/>
          </a:xfrm>
          <a:prstGeom prst="rect">
            <a:avLst/>
          </a:prstGeom>
          <a:noFill/>
          <a:ln>
            <a:noFill/>
          </a:ln>
        </p:spPr>
      </p:pic>
      <p:sp>
        <p:nvSpPr>
          <p:cNvPr id="1159" name="Google Shape;1159;p88"/>
          <p:cNvSpPr/>
          <p:nvPr/>
        </p:nvSpPr>
        <p:spPr>
          <a:xfrm>
            <a:off x="603068" y="158231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graphicFrame>
        <p:nvGraphicFramePr>
          <p:cNvPr id="1160" name="Google Shape;1160;p88"/>
          <p:cNvGraphicFramePr/>
          <p:nvPr/>
        </p:nvGraphicFramePr>
        <p:xfrm>
          <a:off x="3794065" y="812034"/>
          <a:ext cx="8333650" cy="4032285"/>
        </p:xfrm>
        <a:graphic>
          <a:graphicData uri="http://schemas.openxmlformats.org/drawingml/2006/table">
            <a:tbl>
              <a:tblPr>
                <a:noFill/>
                <a:tableStyleId>{F79221DF-96E1-4D13-9321-F5C5EEF71488}</a:tableStyleId>
              </a:tblPr>
              <a:tblGrid>
                <a:gridCol w="2373525">
                  <a:extLst>
                    <a:ext uri="{9D8B030D-6E8A-4147-A177-3AD203B41FA5}">
                      <a16:colId xmlns:a16="http://schemas.microsoft.com/office/drawing/2014/main" val="20000"/>
                    </a:ext>
                  </a:extLst>
                </a:gridCol>
                <a:gridCol w="1307800">
                  <a:extLst>
                    <a:ext uri="{9D8B030D-6E8A-4147-A177-3AD203B41FA5}">
                      <a16:colId xmlns:a16="http://schemas.microsoft.com/office/drawing/2014/main" val="20001"/>
                    </a:ext>
                  </a:extLst>
                </a:gridCol>
                <a:gridCol w="1148325">
                  <a:extLst>
                    <a:ext uri="{9D8B030D-6E8A-4147-A177-3AD203B41FA5}">
                      <a16:colId xmlns:a16="http://schemas.microsoft.com/office/drawing/2014/main" val="20002"/>
                    </a:ext>
                  </a:extLst>
                </a:gridCol>
                <a:gridCol w="1031350">
                  <a:extLst>
                    <a:ext uri="{9D8B030D-6E8A-4147-A177-3AD203B41FA5}">
                      <a16:colId xmlns:a16="http://schemas.microsoft.com/office/drawing/2014/main" val="20003"/>
                    </a:ext>
                  </a:extLst>
                </a:gridCol>
                <a:gridCol w="1250225">
                  <a:extLst>
                    <a:ext uri="{9D8B030D-6E8A-4147-A177-3AD203B41FA5}">
                      <a16:colId xmlns:a16="http://schemas.microsoft.com/office/drawing/2014/main" val="20004"/>
                    </a:ext>
                  </a:extLst>
                </a:gridCol>
                <a:gridCol w="1222425">
                  <a:extLst>
                    <a:ext uri="{9D8B030D-6E8A-4147-A177-3AD203B41FA5}">
                      <a16:colId xmlns:a16="http://schemas.microsoft.com/office/drawing/2014/main" val="20005"/>
                    </a:ext>
                  </a:extLst>
                </a:gridCol>
              </a:tblGrid>
              <a:tr h="533050">
                <a:tc>
                  <a:txBody>
                    <a:bodyPr/>
                    <a:lstStyle/>
                    <a:p>
                      <a:pPr marL="0" marR="0" lvl="0" indent="0" algn="l" rtl="0">
                        <a:lnSpc>
                          <a:spcPct val="100000"/>
                        </a:lnSpc>
                        <a:spcBef>
                          <a:spcPts val="0"/>
                        </a:spcBef>
                        <a:spcAft>
                          <a:spcPts val="0"/>
                        </a:spcAft>
                        <a:buClr>
                          <a:schemeClr val="lt1"/>
                        </a:buClr>
                        <a:buSzPts val="900"/>
                        <a:buFont typeface="Arial"/>
                        <a:buNone/>
                      </a:pPr>
                      <a:r>
                        <a:rPr lang="pt-BR" sz="1100" b="1" u="none" strike="noStrike" cap="none">
                          <a:solidFill>
                            <a:schemeClr val="lt1"/>
                          </a:solidFill>
                          <a:latin typeface="Calibri"/>
                          <a:ea typeface="Calibri"/>
                          <a:cs typeface="Calibri"/>
                          <a:sym typeface="Calibri"/>
                        </a:rPr>
                        <a:t>Procedimentos realizados</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1100" b="1" u="none" strike="noStrike" cap="none">
                          <a:solidFill>
                            <a:schemeClr val="lt1"/>
                          </a:solidFill>
                          <a:latin typeface="Calibri"/>
                          <a:ea typeface="Calibri"/>
                          <a:cs typeface="Calibri"/>
                          <a:sym typeface="Calibri"/>
                        </a:rPr>
                        <a:t>Classificação do procedimento</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1100" b="1" u="none" strike="noStrike" cap="none">
                          <a:solidFill>
                            <a:schemeClr val="lt1"/>
                          </a:solidFill>
                          <a:latin typeface="Calibri"/>
                          <a:ea typeface="Calibri"/>
                          <a:cs typeface="Calibri"/>
                          <a:sym typeface="Calibri"/>
                        </a:rPr>
                        <a:t>Valor médio do procedimento¹</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1100" b="1" u="none" strike="noStrike" cap="none">
                          <a:solidFill>
                            <a:schemeClr val="lt1"/>
                          </a:solidFill>
                          <a:latin typeface="Calibri"/>
                          <a:ea typeface="Calibri"/>
                          <a:cs typeface="Calibri"/>
                          <a:sym typeface="Calibri"/>
                        </a:rPr>
                        <a:t>Coparticipação de 30%</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1100" b="1" u="none" strike="noStrike" cap="none">
                          <a:solidFill>
                            <a:schemeClr val="lt1"/>
                          </a:solidFill>
                          <a:latin typeface="Calibri"/>
                          <a:ea typeface="Calibri"/>
                          <a:cs typeface="Calibri"/>
                          <a:sym typeface="Calibri"/>
                        </a:rPr>
                        <a:t>Limite de copart. procedimento²</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1100" b="1" u="none" strike="noStrike" cap="none">
                          <a:solidFill>
                            <a:schemeClr val="lt1"/>
                          </a:solidFill>
                          <a:latin typeface="Calibri"/>
                          <a:ea typeface="Calibri"/>
                          <a:cs typeface="Calibri"/>
                          <a:sym typeface="Calibri"/>
                        </a:rPr>
                        <a:t>Valor cobrado de coparticipação </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extLst>
                  <a:ext uri="{0D108BD9-81ED-4DB2-BD59-A6C34878D82A}">
                    <a16:rowId xmlns:a16="http://schemas.microsoft.com/office/drawing/2014/main" val="10000"/>
                  </a:ext>
                </a:extLst>
              </a:tr>
              <a:tr h="17237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CONSULTA EM CONSULTORIO</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Consulta</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110,00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33,00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40,00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33,00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1"/>
                  </a:ext>
                </a:extLst>
              </a:tr>
              <a:tr h="2454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GLICOSE</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A</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5,00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1,50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1,50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HEMOGRAMA COM CONTAGEM DE PLAQUETAS</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A</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3"/>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ELETROENCEFALOGRAMA DE ROTINA</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A</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18,00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18,00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4"/>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ENDOSCOPIA DIGESTIVA ALTA</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B</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130,00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39,00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150,00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39,00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5"/>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US ECOCARDIOGRAMA COM DOPPLER </a:t>
                      </a:r>
                      <a:endParaRPr sz="1400" u="none" strike="noStrike" cap="none"/>
                    </a:p>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CONVENCIONAL – ARTÉRIAS</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B</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165,00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49,50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150,00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49,50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6"/>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TOMOGRAFIA FACE OU SEIOS DA FACE</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B</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275,00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82,50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150,00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82,50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7"/>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CONSULTA EM PSICOLOGIA </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Terapias</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18,00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18,00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8"/>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VASECTOMIA UNILATERAL      </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Procedimento ambulatoriais</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1.250,00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375,00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160,00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9"/>
                  </a:ext>
                </a:extLst>
              </a:tr>
              <a:tr h="218825">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IMPLANTE DE DISPOSITIVO INTRA UTERINO </a:t>
                      </a:r>
                      <a:endParaRPr sz="1400" u="none" strike="noStrike" cap="none"/>
                    </a:p>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DIU HORMONAL</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Procedimento ambulatoriais</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1.200,00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360,00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160,00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10"/>
                  </a:ext>
                </a:extLst>
              </a:tr>
              <a:tr h="182050">
                <a:tc>
                  <a:txBody>
                    <a:bodyPr/>
                    <a:lstStyle/>
                    <a:p>
                      <a:pPr marL="0" marR="0" lvl="0" indent="0" algn="l" rtl="0">
                        <a:lnSpc>
                          <a:spcPct val="100000"/>
                        </a:lnSpc>
                        <a:spcBef>
                          <a:spcPts val="0"/>
                        </a:spcBef>
                        <a:spcAft>
                          <a:spcPts val="0"/>
                        </a:spcAft>
                        <a:buClr>
                          <a:srgbClr val="000000"/>
                        </a:buClr>
                        <a:buSzPts val="900"/>
                        <a:buFont typeface="Arial"/>
                        <a:buNone/>
                      </a:pPr>
                      <a:r>
                        <a:rPr lang="pt-BR" sz="900" u="none" strike="noStrike" cap="none">
                          <a:solidFill>
                            <a:srgbClr val="001E64"/>
                          </a:solidFill>
                          <a:latin typeface="Calibri"/>
                          <a:ea typeface="Calibri"/>
                          <a:cs typeface="Calibri"/>
                          <a:sym typeface="Calibri"/>
                        </a:rPr>
                        <a:t>RESSONÂNCIA CRÂNIO ENCÉFALO</a:t>
                      </a:r>
                      <a:endParaRPr sz="9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001E64"/>
                          </a:solidFill>
                          <a:latin typeface="Calibri"/>
                          <a:ea typeface="Calibri"/>
                          <a:cs typeface="Calibri"/>
                          <a:sym typeface="Calibri"/>
                        </a:rPr>
                        <a:t>Exames complementares B</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560,00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168,00 </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1E64"/>
                        </a:buClr>
                        <a:buSzPts val="1000"/>
                        <a:buFont typeface="Arial"/>
                        <a:buNone/>
                      </a:pPr>
                      <a:r>
                        <a:rPr lang="pt-BR" sz="1000" u="none" strike="noStrike" cap="none">
                          <a:solidFill>
                            <a:srgbClr val="001E64"/>
                          </a:solidFill>
                          <a:latin typeface="Calibri"/>
                          <a:ea typeface="Calibri"/>
                          <a:cs typeface="Calibri"/>
                          <a:sym typeface="Calibri"/>
                        </a:rPr>
                        <a:t> R$   150,00</a:t>
                      </a:r>
                      <a:endParaRPr sz="10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 R$   150,00</a:t>
                      </a:r>
                      <a:endParaRPr sz="1400" u="none" strike="noStrike" cap="none"/>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11"/>
                  </a:ext>
                </a:extLst>
              </a:tr>
            </a:tbl>
          </a:graphicData>
        </a:graphic>
      </p:graphicFrame>
      <p:graphicFrame>
        <p:nvGraphicFramePr>
          <p:cNvPr id="1161" name="Google Shape;1161;p88"/>
          <p:cNvGraphicFramePr/>
          <p:nvPr/>
        </p:nvGraphicFramePr>
        <p:xfrm>
          <a:off x="3830306" y="5151043"/>
          <a:ext cx="3305250" cy="671655"/>
        </p:xfrm>
        <a:graphic>
          <a:graphicData uri="http://schemas.openxmlformats.org/drawingml/2006/table">
            <a:tbl>
              <a:tblPr>
                <a:noFill/>
                <a:tableStyleId>{F79221DF-96E1-4D13-9321-F5C5EEF71488}</a:tableStyleId>
              </a:tblPr>
              <a:tblGrid>
                <a:gridCol w="2157350">
                  <a:extLst>
                    <a:ext uri="{9D8B030D-6E8A-4147-A177-3AD203B41FA5}">
                      <a16:colId xmlns:a16="http://schemas.microsoft.com/office/drawing/2014/main" val="20000"/>
                    </a:ext>
                  </a:extLst>
                </a:gridCol>
                <a:gridCol w="1147900">
                  <a:extLst>
                    <a:ext uri="{9D8B030D-6E8A-4147-A177-3AD203B41FA5}">
                      <a16:colId xmlns:a16="http://schemas.microsoft.com/office/drawing/2014/main" val="20001"/>
                    </a:ext>
                  </a:extLst>
                </a:gridCol>
              </a:tblGrid>
              <a:tr h="287075">
                <a:tc>
                  <a:txBody>
                    <a:bodyPr/>
                    <a:lstStyle/>
                    <a:p>
                      <a:pPr marL="0" marR="0" lvl="0" indent="0" algn="l" rtl="0">
                        <a:lnSpc>
                          <a:spcPct val="100000"/>
                        </a:lnSpc>
                        <a:spcBef>
                          <a:spcPts val="0"/>
                        </a:spcBef>
                        <a:spcAft>
                          <a:spcPts val="0"/>
                        </a:spcAft>
                        <a:buClr>
                          <a:schemeClr val="lt1"/>
                        </a:buClr>
                        <a:buSzPts val="900"/>
                        <a:buFont typeface="Arial"/>
                        <a:buNone/>
                      </a:pPr>
                      <a:r>
                        <a:rPr lang="pt-BR" sz="1100" b="1" u="none" strike="noStrike" cap="none">
                          <a:solidFill>
                            <a:schemeClr val="lt1"/>
                          </a:solidFill>
                          <a:latin typeface="Calibri"/>
                          <a:ea typeface="Calibri"/>
                          <a:cs typeface="Calibri"/>
                          <a:sym typeface="Calibri"/>
                        </a:rPr>
                        <a:t>Procedimentos realizados</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pt-BR" sz="1100" b="1" u="none" strike="noStrike" cap="none">
                          <a:solidFill>
                            <a:schemeClr val="lt1"/>
                          </a:solidFill>
                          <a:latin typeface="Calibri"/>
                          <a:ea typeface="Calibri"/>
                          <a:cs typeface="Calibri"/>
                          <a:sym typeface="Calibri"/>
                        </a:rPr>
                        <a:t>Valor cobrado de coparticipação </a:t>
                      </a:r>
                      <a:endParaRPr sz="1100" b="1" u="none" strike="noStrike" cap="none">
                        <a:solidFill>
                          <a:schemeClr val="lt1"/>
                        </a:solidFill>
                        <a:latin typeface="Calibri"/>
                        <a:ea typeface="Calibri"/>
                        <a:cs typeface="Calibri"/>
                        <a:sym typeface="Calibri"/>
                      </a:endParaRPr>
                    </a:p>
                  </a:txBody>
                  <a:tcPr marL="68575" marR="68575" marT="34275" marB="342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632FA"/>
                    </a:solidFill>
                  </a:tcPr>
                </a:tc>
                <a:extLst>
                  <a:ext uri="{0D108BD9-81ED-4DB2-BD59-A6C34878D82A}">
                    <a16:rowId xmlns:a16="http://schemas.microsoft.com/office/drawing/2014/main" val="10000"/>
                  </a:ext>
                </a:extLst>
              </a:tr>
              <a:tr h="267825">
                <a:tc>
                  <a:txBody>
                    <a:bodyPr/>
                    <a:lstStyle/>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rgbClr val="001E64"/>
                          </a:solidFill>
                          <a:latin typeface="Calibri"/>
                          <a:ea typeface="Calibri"/>
                          <a:cs typeface="Calibri"/>
                          <a:sym typeface="Calibri"/>
                        </a:rPr>
                        <a:t>INTERNAÇÃO</a:t>
                      </a:r>
                      <a:endParaRPr sz="1400" u="none" strike="noStrike" cap="none"/>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u="none" strike="noStrike" cap="none">
                          <a:solidFill>
                            <a:srgbClr val="001E64"/>
                          </a:solidFill>
                          <a:latin typeface="Calibri"/>
                          <a:ea typeface="Calibri"/>
                          <a:cs typeface="Calibri"/>
                          <a:sym typeface="Calibri"/>
                        </a:rPr>
                        <a:t>R$ 320,00</a:t>
                      </a:r>
                      <a:endParaRPr sz="1100" b="0" i="0" u="none" strike="noStrike" cap="none">
                        <a:solidFill>
                          <a:srgbClr val="001E64"/>
                        </a:solidFill>
                        <a:latin typeface="Calibri"/>
                        <a:ea typeface="Calibri"/>
                        <a:cs typeface="Calibri"/>
                        <a:sym typeface="Calibri"/>
                      </a:endParaRPr>
                    </a:p>
                  </a:txBody>
                  <a:tcPr marL="9525" marR="9525" marT="95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FF7"/>
                    </a:solidFill>
                  </a:tcPr>
                </a:tc>
                <a:extLst>
                  <a:ext uri="{0D108BD9-81ED-4DB2-BD59-A6C34878D82A}">
                    <a16:rowId xmlns:a16="http://schemas.microsoft.com/office/drawing/2014/main" val="10001"/>
                  </a:ext>
                </a:extLst>
              </a:tr>
            </a:tbl>
          </a:graphicData>
        </a:graphic>
      </p:graphicFrame>
      <p:sp>
        <p:nvSpPr>
          <p:cNvPr id="1162" name="Google Shape;1162;p88"/>
          <p:cNvSpPr/>
          <p:nvPr/>
        </p:nvSpPr>
        <p:spPr>
          <a:xfrm>
            <a:off x="3729520" y="3801988"/>
            <a:ext cx="8424746" cy="1073863"/>
          </a:xfrm>
          <a:prstGeom prst="roundRect">
            <a:avLst>
              <a:gd name="adj" fmla="val 4426"/>
            </a:avLst>
          </a:prstGeom>
          <a:noFill/>
          <a:ln w="19050" cap="flat" cmpd="sng">
            <a:solidFill>
              <a:srgbClr val="FF531F"/>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100" b="0" i="0" u="none" strike="noStrike" cap="none">
              <a:solidFill>
                <a:srgbClr val="FFFFFF"/>
              </a:solidFill>
              <a:latin typeface="Calibri"/>
              <a:ea typeface="Calibri"/>
              <a:cs typeface="Calibri"/>
              <a:sym typeface="Calibri"/>
            </a:endParaRPr>
          </a:p>
        </p:txBody>
      </p:sp>
      <p:sp>
        <p:nvSpPr>
          <p:cNvPr id="1163" name="Google Shape;1163;p88"/>
          <p:cNvSpPr txBox="1"/>
          <p:nvPr/>
        </p:nvSpPr>
        <p:spPr>
          <a:xfrm>
            <a:off x="3808762" y="6178551"/>
            <a:ext cx="545334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¹ O valor médio do procedimento pode variar de acordo com o prestador realizado.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² Limite de coparticipação de acordo com a tabela de coparticipação </a:t>
            </a:r>
            <a:endParaRPr sz="1400" b="0" i="0" u="none" strike="noStrike" cap="none">
              <a:solidFill>
                <a:srgbClr val="000000"/>
              </a:solidFill>
              <a:latin typeface="Calibri"/>
              <a:ea typeface="Calibri"/>
              <a:cs typeface="Calibri"/>
              <a:sym typeface="Calibri"/>
            </a:endParaRPr>
          </a:p>
        </p:txBody>
      </p:sp>
      <p:sp>
        <p:nvSpPr>
          <p:cNvPr id="1164" name="Google Shape;1164;p88"/>
          <p:cNvSpPr txBox="1"/>
          <p:nvPr/>
        </p:nvSpPr>
        <p:spPr>
          <a:xfrm>
            <a:off x="507571" y="513193"/>
            <a:ext cx="3411092" cy="83348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Exemplos de Coparticipação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Plano Exato </a:t>
            </a:r>
            <a:endParaRPr sz="2400" b="1"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89"/>
          <p:cNvSpPr/>
          <p:nvPr/>
        </p:nvSpPr>
        <p:spPr>
          <a:xfrm>
            <a:off x="-999460" y="-6356"/>
            <a:ext cx="13191460" cy="6864356"/>
          </a:xfrm>
          <a:prstGeom prst="rect">
            <a:avLst/>
          </a:prstGeom>
          <a:solidFill>
            <a:srgbClr val="0066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70" name="Google Shape;1170;p89"/>
          <p:cNvSpPr/>
          <p:nvPr/>
        </p:nvSpPr>
        <p:spPr>
          <a:xfrm>
            <a:off x="-1345353" y="-6356"/>
            <a:ext cx="13537353" cy="860523"/>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71" name="Google Shape;1171;p89"/>
          <p:cNvSpPr/>
          <p:nvPr/>
        </p:nvSpPr>
        <p:spPr>
          <a:xfrm>
            <a:off x="-4449977" y="-1876437"/>
            <a:ext cx="9783746" cy="9783746"/>
          </a:xfrm>
          <a:prstGeom prst="ellipse">
            <a:avLst/>
          </a:prstGeom>
          <a:solidFill>
            <a:srgbClr val="FF952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89"/>
          <p:cNvSpPr txBox="1"/>
          <p:nvPr/>
        </p:nvSpPr>
        <p:spPr>
          <a:xfrm>
            <a:off x="5449358" y="110108"/>
            <a:ext cx="3865716" cy="7689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222D59"/>
                </a:solidFill>
                <a:latin typeface="Calibri"/>
                <a:ea typeface="Calibri"/>
                <a:cs typeface="Calibri"/>
                <a:sym typeface="Calibri"/>
              </a:rPr>
              <a:t>Remissão</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PME</a:t>
            </a:r>
            <a:endParaRPr sz="2400" b="1" i="0" u="none" strike="noStrike" cap="none">
              <a:solidFill>
                <a:srgbClr val="E1531F"/>
              </a:solidFill>
              <a:latin typeface="Calibri"/>
              <a:ea typeface="Calibri"/>
              <a:cs typeface="Calibri"/>
              <a:sym typeface="Calibri"/>
            </a:endParaRPr>
          </a:p>
        </p:txBody>
      </p:sp>
      <p:sp>
        <p:nvSpPr>
          <p:cNvPr id="1173" name="Google Shape;1173;p89"/>
          <p:cNvSpPr txBox="1"/>
          <p:nvPr/>
        </p:nvSpPr>
        <p:spPr>
          <a:xfrm>
            <a:off x="6096000" y="2726225"/>
            <a:ext cx="591953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Em caso de falecimento do segurado titular, os dependentes permanecem gratuitamente cobertos pelo seguro.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Não haverá remissão caso o falecimento seja decorrente de doença ou lesão pré-existente.</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Para PME, haverá carência de 180 dias, exceto para falecimento decorrente de acidente pessoal.</a:t>
            </a:r>
            <a:endParaRPr sz="1400" b="0" i="0" u="none" strike="noStrike" cap="none">
              <a:solidFill>
                <a:srgbClr val="000000"/>
              </a:solidFill>
              <a:latin typeface="Calibri"/>
              <a:ea typeface="Calibri"/>
              <a:cs typeface="Calibri"/>
              <a:sym typeface="Calibri"/>
            </a:endParaRPr>
          </a:p>
        </p:txBody>
      </p:sp>
      <p:sp>
        <p:nvSpPr>
          <p:cNvPr id="1174" name="Google Shape;1174;p89"/>
          <p:cNvSpPr txBox="1"/>
          <p:nvPr/>
        </p:nvSpPr>
        <p:spPr>
          <a:xfrm>
            <a:off x="6096000" y="2393952"/>
            <a:ext cx="1836000"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Remissão de 2 anos</a:t>
            </a:r>
            <a:endParaRPr sz="1400" b="0" i="0" u="none" strike="noStrike" cap="none">
              <a:solidFill>
                <a:srgbClr val="000000"/>
              </a:solidFill>
              <a:latin typeface="Calibri"/>
              <a:ea typeface="Calibri"/>
              <a:cs typeface="Calibri"/>
              <a:sym typeface="Calibri"/>
            </a:endParaRPr>
          </a:p>
        </p:txBody>
      </p:sp>
      <p:sp>
        <p:nvSpPr>
          <p:cNvPr id="1175" name="Google Shape;1175;p89"/>
          <p:cNvSpPr txBox="1"/>
          <p:nvPr/>
        </p:nvSpPr>
        <p:spPr>
          <a:xfrm>
            <a:off x="6006878" y="3995894"/>
            <a:ext cx="2448000" cy="276959"/>
          </a:xfrm>
          <a:prstGeom prst="rect">
            <a:avLst/>
          </a:prstGeom>
          <a:noFill/>
          <a:ln>
            <a:noFill/>
          </a:ln>
        </p:spPr>
        <p:txBody>
          <a:bodyPr spcFirstLastPara="1" wrap="square" lIns="91425" tIns="45700" rIns="91425" bIns="45700" anchor="ctr" anchorCtr="0">
            <a:spAutoFit/>
          </a:bodyPr>
          <a:lstStyle/>
          <a:p>
            <a:pPr marL="8890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PME (incluso sem custo adicional)</a:t>
            </a:r>
            <a:endParaRPr sz="1200" b="0" i="0" u="none" strike="noStrike" cap="none">
              <a:solidFill>
                <a:schemeClr val="lt1"/>
              </a:solidFill>
              <a:latin typeface="Calibri"/>
              <a:ea typeface="Calibri"/>
              <a:cs typeface="Calibri"/>
              <a:sym typeface="Calibri"/>
            </a:endParaRPr>
          </a:p>
        </p:txBody>
      </p:sp>
      <p:pic>
        <p:nvPicPr>
          <p:cNvPr id="1176" name="Google Shape;1176;p89"/>
          <p:cNvPicPr preferRelativeResize="0"/>
          <p:nvPr/>
        </p:nvPicPr>
        <p:blipFill rotWithShape="1">
          <a:blip r:embed="rId3">
            <a:alphaModFix/>
          </a:blip>
          <a:srcRect/>
          <a:stretch/>
        </p:blipFill>
        <p:spPr>
          <a:xfrm>
            <a:off x="4780245" y="351698"/>
            <a:ext cx="619125" cy="123825"/>
          </a:xfrm>
          <a:prstGeom prst="rect">
            <a:avLst/>
          </a:prstGeom>
          <a:noFill/>
          <a:ln>
            <a:noFill/>
          </a:ln>
        </p:spPr>
      </p:pic>
      <p:sp>
        <p:nvSpPr>
          <p:cNvPr id="1177" name="Google Shape;1177;p89"/>
          <p:cNvSpPr/>
          <p:nvPr/>
        </p:nvSpPr>
        <p:spPr>
          <a:xfrm>
            <a:off x="6100165" y="1895332"/>
            <a:ext cx="2306587" cy="300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rgbClr val="828282"/>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90"/>
          <p:cNvSpPr/>
          <p:nvPr/>
        </p:nvSpPr>
        <p:spPr>
          <a:xfrm>
            <a:off x="0" y="0"/>
            <a:ext cx="12192000" cy="685800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83" name="Google Shape;1183;p90"/>
          <p:cNvPicPr preferRelativeResize="0"/>
          <p:nvPr/>
        </p:nvPicPr>
        <p:blipFill rotWithShape="1">
          <a:blip r:embed="rId3">
            <a:alphaModFix/>
          </a:blip>
          <a:srcRect/>
          <a:stretch/>
        </p:blipFill>
        <p:spPr>
          <a:xfrm flipH="1">
            <a:off x="6095999" y="749238"/>
            <a:ext cx="5554896" cy="5511600"/>
          </a:xfrm>
          <a:prstGeom prst="ellipse">
            <a:avLst/>
          </a:prstGeom>
          <a:noFill/>
          <a:ln>
            <a:noFill/>
          </a:ln>
        </p:spPr>
      </p:pic>
      <p:sp>
        <p:nvSpPr>
          <p:cNvPr id="1184" name="Google Shape;1184;p90"/>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85" name="Google Shape;1185;p90"/>
          <p:cNvSpPr txBox="1"/>
          <p:nvPr/>
        </p:nvSpPr>
        <p:spPr>
          <a:xfrm>
            <a:off x="1246295" y="1391192"/>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Benefícios</a:t>
            </a:r>
            <a:endParaRPr sz="1400" b="0" i="0" u="none" strike="noStrike" cap="none">
              <a:solidFill>
                <a:srgbClr val="000000"/>
              </a:solidFill>
              <a:latin typeface="Arial"/>
              <a:ea typeface="Arial"/>
              <a:cs typeface="Arial"/>
              <a:sym typeface="Arial"/>
            </a:endParaRPr>
          </a:p>
        </p:txBody>
      </p:sp>
      <p:pic>
        <p:nvPicPr>
          <p:cNvPr id="1186" name="Google Shape;1186;p90"/>
          <p:cNvPicPr preferRelativeResize="0"/>
          <p:nvPr/>
        </p:nvPicPr>
        <p:blipFill rotWithShape="1">
          <a:blip r:embed="rId4">
            <a:alphaModFix/>
          </a:blip>
          <a:srcRect/>
          <a:stretch/>
        </p:blipFill>
        <p:spPr>
          <a:xfrm>
            <a:off x="1352828" y="1178140"/>
            <a:ext cx="619125" cy="123825"/>
          </a:xfrm>
          <a:prstGeom prst="rect">
            <a:avLst/>
          </a:prstGeom>
          <a:noFill/>
          <a:ln>
            <a:noFill/>
          </a:ln>
        </p:spPr>
      </p:pic>
      <p:pic>
        <p:nvPicPr>
          <p:cNvPr id="1187" name="Google Shape;1187;p90" descr="Forma&#10;&#10;Descrição gerada automaticamente"/>
          <p:cNvPicPr preferRelativeResize="0"/>
          <p:nvPr/>
        </p:nvPicPr>
        <p:blipFill rotWithShape="1">
          <a:blip r:embed="rId5">
            <a:alphaModFix/>
          </a:blip>
          <a:srcRect/>
          <a:stretch/>
        </p:blipFill>
        <p:spPr>
          <a:xfrm>
            <a:off x="5554894" y="559882"/>
            <a:ext cx="2277042" cy="214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91"/>
          <p:cNvSpPr/>
          <p:nvPr/>
        </p:nvSpPr>
        <p:spPr>
          <a:xfrm>
            <a:off x="8144540" y="0"/>
            <a:ext cx="4047459" cy="685800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93" name="Google Shape;1193;p91"/>
          <p:cNvSpPr/>
          <p:nvPr/>
        </p:nvSpPr>
        <p:spPr>
          <a:xfrm>
            <a:off x="0" y="0"/>
            <a:ext cx="12191999" cy="11088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94" name="Google Shape;1194;p91"/>
          <p:cNvSpPr/>
          <p:nvPr/>
        </p:nvSpPr>
        <p:spPr>
          <a:xfrm>
            <a:off x="255431" y="1760332"/>
            <a:ext cx="7812000" cy="345173"/>
          </a:xfrm>
          <a:prstGeom prst="roundRect">
            <a:avLst>
              <a:gd name="adj" fmla="val 16667"/>
            </a:avLst>
          </a:prstGeom>
          <a:solidFill>
            <a:srgbClr val="FF5000"/>
          </a:solidFill>
          <a:ln w="25400" cap="flat" cmpd="sng">
            <a:solidFill>
              <a:srgbClr val="FF5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1195" name="Google Shape;1195;p91"/>
          <p:cNvGrpSpPr/>
          <p:nvPr/>
        </p:nvGrpSpPr>
        <p:grpSpPr>
          <a:xfrm>
            <a:off x="8675329" y="2876555"/>
            <a:ext cx="2930916" cy="912880"/>
            <a:chOff x="8558371" y="3457908"/>
            <a:chExt cx="2930916" cy="912880"/>
          </a:xfrm>
        </p:grpSpPr>
        <p:sp>
          <p:nvSpPr>
            <p:cNvPr id="1196" name="Google Shape;1196;p91"/>
            <p:cNvSpPr txBox="1"/>
            <p:nvPr/>
          </p:nvSpPr>
          <p:spPr>
            <a:xfrm>
              <a:off x="9302837" y="3770664"/>
              <a:ext cx="2186450" cy="6001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Entrar em contato com a Central SulAmérica para acionar alguma das coberturas.</a:t>
              </a:r>
              <a:endParaRPr sz="2400" b="0" i="0" u="none" strike="noStrike" cap="none">
                <a:solidFill>
                  <a:srgbClr val="000000"/>
                </a:solidFill>
                <a:latin typeface="Calibri"/>
                <a:ea typeface="Calibri"/>
                <a:cs typeface="Calibri"/>
                <a:sym typeface="Calibri"/>
              </a:endParaRPr>
            </a:p>
          </p:txBody>
        </p:sp>
        <p:sp>
          <p:nvSpPr>
            <p:cNvPr id="1197" name="Google Shape;1197;p91"/>
            <p:cNvSpPr txBox="1"/>
            <p:nvPr/>
          </p:nvSpPr>
          <p:spPr>
            <a:xfrm>
              <a:off x="9302837" y="3457908"/>
              <a:ext cx="15120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Como acionar?</a:t>
              </a:r>
              <a:endParaRPr sz="1600" b="1" i="0" u="none" strike="noStrike" cap="none">
                <a:solidFill>
                  <a:schemeClr val="lt1"/>
                </a:solidFill>
                <a:latin typeface="Calibri"/>
                <a:ea typeface="Calibri"/>
                <a:cs typeface="Calibri"/>
                <a:sym typeface="Calibri"/>
              </a:endParaRPr>
            </a:p>
          </p:txBody>
        </p:sp>
        <p:pic>
          <p:nvPicPr>
            <p:cNvPr id="1198" name="Google Shape;1198;p91"/>
            <p:cNvPicPr preferRelativeResize="0"/>
            <p:nvPr/>
          </p:nvPicPr>
          <p:blipFill rotWithShape="1">
            <a:blip r:embed="rId3">
              <a:alphaModFix/>
            </a:blip>
            <a:srcRect/>
            <a:stretch/>
          </p:blipFill>
          <p:spPr>
            <a:xfrm>
              <a:off x="8558371" y="3669838"/>
              <a:ext cx="653400" cy="540000"/>
            </a:xfrm>
            <a:prstGeom prst="rect">
              <a:avLst/>
            </a:prstGeom>
            <a:noFill/>
            <a:ln>
              <a:noFill/>
            </a:ln>
          </p:spPr>
        </p:pic>
      </p:grpSp>
      <p:sp>
        <p:nvSpPr>
          <p:cNvPr id="1199" name="Google Shape;1199;p91"/>
          <p:cNvSpPr txBox="1"/>
          <p:nvPr/>
        </p:nvSpPr>
        <p:spPr>
          <a:xfrm>
            <a:off x="1043599" y="223108"/>
            <a:ext cx="5075582"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Seguro Viagem - Nacional </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(todos os planos Nacionais)</a:t>
            </a:r>
            <a:endParaRPr sz="1400" b="0" i="0" u="none" strike="noStrike" cap="none">
              <a:solidFill>
                <a:srgbClr val="000000"/>
              </a:solidFill>
              <a:latin typeface="Calibri"/>
              <a:ea typeface="Calibri"/>
              <a:cs typeface="Calibri"/>
              <a:sym typeface="Calibri"/>
            </a:endParaRPr>
          </a:p>
        </p:txBody>
      </p:sp>
      <p:sp>
        <p:nvSpPr>
          <p:cNvPr id="1200" name="Google Shape;1200;p91"/>
          <p:cNvSpPr txBox="1"/>
          <p:nvPr/>
        </p:nvSpPr>
        <p:spPr>
          <a:xfrm>
            <a:off x="253721" y="6176992"/>
            <a:ext cx="5446855"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FF531F"/>
                </a:solidFill>
                <a:latin typeface="Calibri"/>
                <a:ea typeface="Calibri"/>
                <a:cs typeface="Calibri"/>
                <a:sym typeface="Calibri"/>
              </a:rPr>
              <a:t>Benefício </a:t>
            </a:r>
            <a:r>
              <a:rPr lang="pt-BR" sz="1100" b="1" i="0" u="none" strike="noStrike" cap="none">
                <a:solidFill>
                  <a:srgbClr val="FF531F"/>
                </a:solidFill>
                <a:latin typeface="Calibri"/>
                <a:ea typeface="Calibri"/>
                <a:cs typeface="Calibri"/>
                <a:sym typeface="Calibri"/>
              </a:rPr>
              <a:t>não</a:t>
            </a:r>
            <a:r>
              <a:rPr lang="pt-BR" sz="1100" b="0" i="0" u="none" strike="noStrike" cap="none">
                <a:solidFill>
                  <a:srgbClr val="FF531F"/>
                </a:solidFill>
                <a:latin typeface="Calibri"/>
                <a:ea typeface="Calibri"/>
                <a:cs typeface="Calibri"/>
                <a:sym typeface="Calibri"/>
              </a:rPr>
              <a:t> válido para os Planos Direto.</a:t>
            </a:r>
            <a:endParaRPr sz="1100" b="0" i="0" u="none" strike="noStrike" cap="none">
              <a:solidFill>
                <a:srgbClr val="FF531F"/>
              </a:solidFill>
              <a:latin typeface="Calibri"/>
              <a:ea typeface="Calibri"/>
              <a:cs typeface="Calibri"/>
              <a:sym typeface="Calibri"/>
            </a:endParaRPr>
          </a:p>
        </p:txBody>
      </p:sp>
      <p:sp>
        <p:nvSpPr>
          <p:cNvPr id="1201" name="Google Shape;1201;p91"/>
          <p:cNvSpPr/>
          <p:nvPr/>
        </p:nvSpPr>
        <p:spPr>
          <a:xfrm>
            <a:off x="253721" y="2445705"/>
            <a:ext cx="7812000" cy="345173"/>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02" name="Google Shape;1202;p91"/>
          <p:cNvSpPr/>
          <p:nvPr/>
        </p:nvSpPr>
        <p:spPr>
          <a:xfrm>
            <a:off x="253721" y="3116346"/>
            <a:ext cx="7812000" cy="345173"/>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03" name="Google Shape;1203;p91"/>
          <p:cNvSpPr/>
          <p:nvPr/>
        </p:nvSpPr>
        <p:spPr>
          <a:xfrm>
            <a:off x="253721" y="3789435"/>
            <a:ext cx="7812000" cy="345173"/>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04" name="Google Shape;1204;p91"/>
          <p:cNvSpPr/>
          <p:nvPr/>
        </p:nvSpPr>
        <p:spPr>
          <a:xfrm>
            <a:off x="253721" y="4455760"/>
            <a:ext cx="7812000" cy="345173"/>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aphicFrame>
        <p:nvGraphicFramePr>
          <p:cNvPr id="1205" name="Google Shape;1205;p91"/>
          <p:cNvGraphicFramePr/>
          <p:nvPr/>
        </p:nvGraphicFramePr>
        <p:xfrm>
          <a:off x="255431" y="1760332"/>
          <a:ext cx="7812000" cy="3395150"/>
        </p:xfrm>
        <a:graphic>
          <a:graphicData uri="http://schemas.openxmlformats.org/drawingml/2006/table">
            <a:tbl>
              <a:tblPr>
                <a:noFill/>
                <a:tableStyleId>{79280681-22A8-4E10-B236-3E52CDC78A00}</a:tableStyleId>
              </a:tblPr>
              <a:tblGrid>
                <a:gridCol w="5917625">
                  <a:extLst>
                    <a:ext uri="{9D8B030D-6E8A-4147-A177-3AD203B41FA5}">
                      <a16:colId xmlns:a16="http://schemas.microsoft.com/office/drawing/2014/main" val="20000"/>
                    </a:ext>
                  </a:extLst>
                </a:gridCol>
                <a:gridCol w="1894375">
                  <a:extLst>
                    <a:ext uri="{9D8B030D-6E8A-4147-A177-3AD203B41FA5}">
                      <a16:colId xmlns:a16="http://schemas.microsoft.com/office/drawing/2014/main" val="20001"/>
                    </a:ext>
                  </a:extLst>
                </a:gridCol>
              </a:tblGrid>
              <a:tr h="349550">
                <a:tc>
                  <a:txBody>
                    <a:bodyPr/>
                    <a:lstStyle/>
                    <a:p>
                      <a:pPr marL="0" marR="0" lvl="0" indent="0" algn="l" rtl="0">
                        <a:lnSpc>
                          <a:spcPct val="100000"/>
                        </a:lnSpc>
                        <a:spcBef>
                          <a:spcPts val="0"/>
                        </a:spcBef>
                        <a:spcAft>
                          <a:spcPts val="0"/>
                        </a:spcAft>
                        <a:buClr>
                          <a:srgbClr val="000000"/>
                        </a:buClr>
                        <a:buSzPts val="1600"/>
                        <a:buFont typeface="Arial"/>
                        <a:buNone/>
                      </a:pPr>
                      <a:r>
                        <a:rPr lang="pt-BR" sz="1600" b="1" u="none" strike="noStrike" cap="none">
                          <a:solidFill>
                            <a:schemeClr val="lt1"/>
                          </a:solidFill>
                          <a:latin typeface="Calibri"/>
                          <a:ea typeface="Calibri"/>
                          <a:cs typeface="Calibri"/>
                          <a:sym typeface="Calibri"/>
                        </a:rPr>
                        <a:t>Serviços</a:t>
                      </a:r>
                      <a:endParaRPr sz="16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pt-BR" sz="1600" b="1" u="none" strike="noStrike" cap="none">
                          <a:solidFill>
                            <a:schemeClr val="lt1"/>
                          </a:solidFill>
                          <a:latin typeface="Calibri"/>
                          <a:ea typeface="Calibri"/>
                          <a:cs typeface="Calibri"/>
                          <a:sym typeface="Calibri"/>
                        </a:rPr>
                        <a:t>Limites</a:t>
                      </a:r>
                      <a:endParaRPr sz="16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Prolongamento da estada do segurado </a:t>
                      </a:r>
                      <a:r>
                        <a:rPr lang="pt-BR" sz="1400" b="0" u="none" strike="noStrike" cap="none">
                          <a:solidFill>
                            <a:srgbClr val="595959"/>
                          </a:solidFill>
                          <a:latin typeface="Calibri"/>
                          <a:ea typeface="Calibri"/>
                          <a:cs typeface="Calibri"/>
                          <a:sym typeface="Calibri"/>
                        </a:rPr>
                        <a:t>(até 5 dias)</a:t>
                      </a:r>
                      <a:endParaRPr sz="1400" b="0"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R$ 100,00 por diária</a:t>
                      </a:r>
                      <a:endParaRPr sz="14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Hospedagem de acompanhante </a:t>
                      </a:r>
                      <a:r>
                        <a:rPr lang="pt-BR" sz="1400" b="0" u="none" strike="noStrike" cap="none">
                          <a:solidFill>
                            <a:schemeClr val="lt1"/>
                          </a:solidFill>
                          <a:latin typeface="Calibri"/>
                          <a:ea typeface="Calibri"/>
                          <a:cs typeface="Calibri"/>
                          <a:sym typeface="Calibri"/>
                        </a:rPr>
                        <a:t>(até 5 dias)</a:t>
                      </a:r>
                      <a:endParaRPr sz="1400" b="0"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R$ 100,00 por diária</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Acompanhante em caso de hospitalização do Segurado</a:t>
                      </a:r>
                      <a:endParaRPr sz="14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595959"/>
                        </a:buClr>
                        <a:buSzPts val="1400"/>
                        <a:buFont typeface="Arial"/>
                        <a:buNone/>
                      </a:pPr>
                      <a:r>
                        <a:rPr lang="pt-BR" sz="1400" b="1" u="none" strike="noStrike" cap="none">
                          <a:solidFill>
                            <a:srgbClr val="595959"/>
                          </a:solidFill>
                          <a:latin typeface="Calibri"/>
                          <a:ea typeface="Calibri"/>
                          <a:cs typeface="Calibri"/>
                          <a:sym typeface="Calibri"/>
                        </a:rPr>
                        <a:t>Classe econômica</a:t>
                      </a:r>
                      <a:endParaRPr sz="14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Retorno antecipado do segurado ao seu domicílio</a:t>
                      </a:r>
                      <a:endParaRPr sz="14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Classe econômica</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Retorno de acompanhantes</a:t>
                      </a:r>
                      <a:endParaRPr sz="14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Classe econômica</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Remoção do segurado ao domicílio após alta médica</a:t>
                      </a:r>
                      <a:endParaRPr sz="14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Ilimitada</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Remoção em caso do falecimento do segurado ao município de domicílio</a:t>
                      </a:r>
                      <a:endParaRPr sz="14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Ilimitada</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Localização de bagagem</a:t>
                      </a:r>
                      <a:endParaRPr sz="14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lt1"/>
                          </a:solidFill>
                          <a:latin typeface="Calibri"/>
                          <a:ea typeface="Calibri"/>
                          <a:cs typeface="Calibri"/>
                          <a:sym typeface="Calibri"/>
                        </a:rPr>
                        <a:t>Serviço</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38400">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Motorista substituto</a:t>
                      </a:r>
                      <a:endParaRPr sz="14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rgbClr val="595959"/>
                          </a:solidFill>
                          <a:latin typeface="Calibri"/>
                          <a:ea typeface="Calibri"/>
                          <a:cs typeface="Calibri"/>
                          <a:sym typeface="Calibri"/>
                        </a:rPr>
                        <a:t>Serviço</a:t>
                      </a:r>
                      <a:endParaRPr sz="1400" u="none" strike="noStrike" cap="none"/>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pSp>
        <p:nvGrpSpPr>
          <p:cNvPr id="1206" name="Google Shape;1206;p91"/>
          <p:cNvGrpSpPr/>
          <p:nvPr/>
        </p:nvGrpSpPr>
        <p:grpSpPr>
          <a:xfrm>
            <a:off x="289294" y="464400"/>
            <a:ext cx="603303" cy="180000"/>
            <a:chOff x="3270651" y="550551"/>
            <a:chExt cx="603303" cy="180000"/>
          </a:xfrm>
        </p:grpSpPr>
        <p:pic>
          <p:nvPicPr>
            <p:cNvPr id="1207" name="Google Shape;1207;p91" descr="Forma&#10;&#10;Descrição gerada automaticamente"/>
            <p:cNvPicPr preferRelativeResize="0"/>
            <p:nvPr/>
          </p:nvPicPr>
          <p:blipFill rotWithShape="1">
            <a:blip r:embed="rId4">
              <a:alphaModFix/>
            </a:blip>
            <a:srcRect/>
            <a:stretch/>
          </p:blipFill>
          <p:spPr>
            <a:xfrm>
              <a:off x="3457687" y="550551"/>
              <a:ext cx="191027" cy="180000"/>
            </a:xfrm>
            <a:prstGeom prst="rect">
              <a:avLst/>
            </a:prstGeom>
            <a:noFill/>
            <a:ln>
              <a:noFill/>
            </a:ln>
          </p:spPr>
        </p:pic>
        <p:pic>
          <p:nvPicPr>
            <p:cNvPr id="1208" name="Google Shape;1208;p91" descr="Forma, Círculo&#10;&#10;Descrição gerada automaticamente"/>
            <p:cNvPicPr preferRelativeResize="0"/>
            <p:nvPr/>
          </p:nvPicPr>
          <p:blipFill rotWithShape="1">
            <a:blip r:embed="rId5">
              <a:alphaModFix/>
            </a:blip>
            <a:srcRect/>
            <a:stretch/>
          </p:blipFill>
          <p:spPr>
            <a:xfrm>
              <a:off x="3270651" y="567302"/>
              <a:ext cx="152823" cy="144000"/>
            </a:xfrm>
            <a:prstGeom prst="rect">
              <a:avLst/>
            </a:prstGeom>
            <a:noFill/>
            <a:ln>
              <a:noFill/>
            </a:ln>
          </p:spPr>
        </p:pic>
        <p:pic>
          <p:nvPicPr>
            <p:cNvPr id="1209" name="Google Shape;1209;p91" descr="Ícone&#10;&#10;Descrição gerada automaticamente"/>
            <p:cNvPicPr preferRelativeResize="0"/>
            <p:nvPr/>
          </p:nvPicPr>
          <p:blipFill rotWithShape="1">
            <a:blip r:embed="rId6">
              <a:alphaModFix/>
            </a:blip>
            <a:srcRect/>
            <a:stretch/>
          </p:blipFill>
          <p:spPr>
            <a:xfrm>
              <a:off x="3682927" y="550551"/>
              <a:ext cx="191027" cy="1800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7"/>
          <p:cNvSpPr/>
          <p:nvPr/>
        </p:nvSpPr>
        <p:spPr>
          <a:xfrm>
            <a:off x="-44393" y="281412"/>
            <a:ext cx="12236393" cy="6863669"/>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0" name="Google Shape;110;p67"/>
          <p:cNvSpPr/>
          <p:nvPr/>
        </p:nvSpPr>
        <p:spPr>
          <a:xfrm>
            <a:off x="3636338" y="-5669"/>
            <a:ext cx="8704521" cy="1170798"/>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1" name="Google Shape;111;p67"/>
          <p:cNvSpPr/>
          <p:nvPr/>
        </p:nvSpPr>
        <p:spPr>
          <a:xfrm>
            <a:off x="-4357250" y="-1132212"/>
            <a:ext cx="9783746" cy="9783747"/>
          </a:xfrm>
          <a:prstGeom prst="ellipse">
            <a:avLst/>
          </a:prstGeom>
          <a:solidFill>
            <a:srgbClr val="FF952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2" name="Google Shape;112;p67"/>
          <p:cNvSpPr txBox="1"/>
          <p:nvPr/>
        </p:nvSpPr>
        <p:spPr>
          <a:xfrm>
            <a:off x="5301216" y="407819"/>
            <a:ext cx="4656375" cy="464049"/>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rgbClr val="FF5000"/>
                </a:solidFill>
                <a:latin typeface="Calibri"/>
                <a:ea typeface="Calibri"/>
                <a:cs typeface="Calibri"/>
                <a:sym typeface="Calibri"/>
              </a:rPr>
              <a:t>Tradição e Solidez</a:t>
            </a:r>
            <a:endParaRPr sz="1400" b="0" i="0" u="none" strike="noStrike" cap="none">
              <a:solidFill>
                <a:srgbClr val="000000"/>
              </a:solidFill>
              <a:latin typeface="Arial"/>
              <a:ea typeface="Arial"/>
              <a:cs typeface="Arial"/>
              <a:sym typeface="Arial"/>
            </a:endParaRPr>
          </a:p>
        </p:txBody>
      </p:sp>
      <p:sp>
        <p:nvSpPr>
          <p:cNvPr id="113" name="Google Shape;113;p67"/>
          <p:cNvSpPr/>
          <p:nvPr/>
        </p:nvSpPr>
        <p:spPr>
          <a:xfrm>
            <a:off x="9581391" y="4191082"/>
            <a:ext cx="1188000" cy="979200"/>
          </a:xfrm>
          <a:prstGeom prst="roundRect">
            <a:avLst>
              <a:gd name="adj" fmla="val 22990"/>
            </a:avLst>
          </a:prstGeom>
          <a:solidFill>
            <a:srgbClr val="E9531E"/>
          </a:solid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rgbClr val="FFFFFF"/>
                </a:solidFill>
                <a:latin typeface="Calibri"/>
                <a:ea typeface="Calibri"/>
                <a:cs typeface="Calibri"/>
                <a:sym typeface="Calibri"/>
              </a:rPr>
              <a:t>Previdência</a:t>
            </a:r>
            <a:endParaRPr sz="1200" b="0" i="0" u="none" strike="noStrike" cap="none">
              <a:solidFill>
                <a:srgbClr val="000000"/>
              </a:solidFill>
              <a:latin typeface="Calibri"/>
              <a:ea typeface="Calibri"/>
              <a:cs typeface="Calibri"/>
              <a:sym typeface="Calibri"/>
            </a:endParaRPr>
          </a:p>
        </p:txBody>
      </p:sp>
      <p:pic>
        <p:nvPicPr>
          <p:cNvPr id="114" name="Google Shape;114;p67"/>
          <p:cNvPicPr preferRelativeResize="0"/>
          <p:nvPr/>
        </p:nvPicPr>
        <p:blipFill rotWithShape="1">
          <a:blip r:embed="rId3">
            <a:alphaModFix/>
          </a:blip>
          <a:srcRect t="6077" b="6085"/>
          <a:stretch/>
        </p:blipFill>
        <p:spPr>
          <a:xfrm>
            <a:off x="4666116" y="618839"/>
            <a:ext cx="546563" cy="120245"/>
          </a:xfrm>
          <a:prstGeom prst="rect">
            <a:avLst/>
          </a:prstGeom>
          <a:noFill/>
          <a:ln>
            <a:noFill/>
          </a:ln>
        </p:spPr>
      </p:pic>
      <p:sp>
        <p:nvSpPr>
          <p:cNvPr id="115" name="Google Shape;115;p67"/>
          <p:cNvSpPr txBox="1"/>
          <p:nvPr/>
        </p:nvSpPr>
        <p:spPr>
          <a:xfrm>
            <a:off x="202021" y="2106665"/>
            <a:ext cx="4701865" cy="3503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Maior seguradora independente do Brasil</a:t>
            </a:r>
            <a:endParaRPr sz="1400" b="0" i="0" u="none" strike="noStrike" cap="none">
              <a:solidFill>
                <a:srgbClr val="000000"/>
              </a:solidFill>
              <a:latin typeface="Arial"/>
              <a:ea typeface="Arial"/>
              <a:cs typeface="Arial"/>
              <a:sym typeface="Arial"/>
            </a:endParaRPr>
          </a:p>
        </p:txBody>
      </p:sp>
      <p:sp>
        <p:nvSpPr>
          <p:cNvPr id="116" name="Google Shape;116;p67"/>
          <p:cNvSpPr txBox="1"/>
          <p:nvPr/>
        </p:nvSpPr>
        <p:spPr>
          <a:xfrm>
            <a:off x="197965" y="2392013"/>
            <a:ext cx="2609105" cy="3870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+ 125 anos de existência</a:t>
            </a:r>
            <a:endParaRPr sz="1400" b="0" i="0" u="none" strike="noStrike" cap="none">
              <a:solidFill>
                <a:srgbClr val="000000"/>
              </a:solidFill>
              <a:latin typeface="Arial"/>
              <a:ea typeface="Arial"/>
              <a:cs typeface="Arial"/>
              <a:sym typeface="Arial"/>
            </a:endParaRPr>
          </a:p>
        </p:txBody>
      </p:sp>
      <p:sp>
        <p:nvSpPr>
          <p:cNvPr id="117" name="Google Shape;117;p67"/>
          <p:cNvSpPr txBox="1"/>
          <p:nvPr/>
        </p:nvSpPr>
        <p:spPr>
          <a:xfrm>
            <a:off x="202021" y="2852846"/>
            <a:ext cx="3539270" cy="3834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Sede no Rio de Janeiro</a:t>
            </a:r>
            <a:endParaRPr sz="1400" b="0" i="0" u="none" strike="noStrike" cap="none">
              <a:solidFill>
                <a:srgbClr val="000000"/>
              </a:solidFill>
              <a:latin typeface="Arial"/>
              <a:ea typeface="Arial"/>
              <a:cs typeface="Arial"/>
              <a:sym typeface="Arial"/>
            </a:endParaRPr>
          </a:p>
        </p:txBody>
      </p:sp>
      <p:sp>
        <p:nvSpPr>
          <p:cNvPr id="118" name="Google Shape;118;p67"/>
          <p:cNvSpPr txBox="1"/>
          <p:nvPr/>
        </p:nvSpPr>
        <p:spPr>
          <a:xfrm>
            <a:off x="197965" y="3141082"/>
            <a:ext cx="2609105" cy="3870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+ 50 filiais nos demais Estados</a:t>
            </a:r>
            <a:endParaRPr sz="1400" b="0" i="0" u="none" strike="noStrike" cap="none">
              <a:solidFill>
                <a:srgbClr val="000000"/>
              </a:solidFill>
              <a:latin typeface="Arial"/>
              <a:ea typeface="Arial"/>
              <a:cs typeface="Arial"/>
              <a:sym typeface="Arial"/>
            </a:endParaRPr>
          </a:p>
        </p:txBody>
      </p:sp>
      <p:sp>
        <p:nvSpPr>
          <p:cNvPr id="119" name="Google Shape;119;p67"/>
          <p:cNvSpPr/>
          <p:nvPr/>
        </p:nvSpPr>
        <p:spPr>
          <a:xfrm>
            <a:off x="202021" y="3632143"/>
            <a:ext cx="2908649" cy="3374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 5 mil funcionários</a:t>
            </a:r>
            <a:endParaRPr sz="1800" b="0" i="0" u="none" strike="noStrike" cap="none">
              <a:solidFill>
                <a:schemeClr val="lt1"/>
              </a:solidFill>
              <a:latin typeface="Calibri"/>
              <a:ea typeface="Calibri"/>
              <a:cs typeface="Calibri"/>
              <a:sym typeface="Calibri"/>
            </a:endParaRPr>
          </a:p>
        </p:txBody>
      </p:sp>
      <p:sp>
        <p:nvSpPr>
          <p:cNvPr id="120" name="Google Shape;120;p67"/>
          <p:cNvSpPr/>
          <p:nvPr/>
        </p:nvSpPr>
        <p:spPr>
          <a:xfrm>
            <a:off x="202021" y="4365482"/>
            <a:ext cx="3539271" cy="3746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+ 37 mil corretores ativos</a:t>
            </a:r>
            <a:endParaRPr sz="1800" b="0" i="0" u="none" strike="noStrike" cap="none">
              <a:solidFill>
                <a:schemeClr val="lt1"/>
              </a:solidFill>
              <a:latin typeface="Calibri"/>
              <a:ea typeface="Calibri"/>
              <a:cs typeface="Calibri"/>
              <a:sym typeface="Calibri"/>
            </a:endParaRPr>
          </a:p>
        </p:txBody>
      </p:sp>
      <p:sp>
        <p:nvSpPr>
          <p:cNvPr id="121" name="Google Shape;121;p67"/>
          <p:cNvSpPr txBox="1"/>
          <p:nvPr/>
        </p:nvSpPr>
        <p:spPr>
          <a:xfrm>
            <a:off x="6538991" y="2494792"/>
            <a:ext cx="4497600" cy="5908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Somos especialistas em </a:t>
            </a:r>
            <a:r>
              <a:rPr lang="pt-BR" sz="1800" b="1" i="0" u="none" strike="noStrike" cap="none">
                <a:solidFill>
                  <a:schemeClr val="lt1"/>
                </a:solidFill>
                <a:latin typeface="Calibri"/>
                <a:ea typeface="Calibri"/>
                <a:cs typeface="Calibri"/>
                <a:sym typeface="Calibri"/>
              </a:rPr>
              <a:t>Saúde Integral </a:t>
            </a:r>
            <a:r>
              <a:rPr lang="pt-BR" sz="1800" b="0" i="0" u="none" strike="noStrike" cap="none">
                <a:solidFill>
                  <a:schemeClr val="lt1"/>
                </a:solidFill>
                <a:latin typeface="Calibri"/>
                <a:ea typeface="Calibri"/>
                <a:cs typeface="Calibri"/>
                <a:sym typeface="Calibri"/>
              </a:rPr>
              <a:t>com diversas opções de produtos</a:t>
            </a:r>
            <a:endParaRPr sz="1800" b="0" i="0" u="none" strike="noStrike" cap="none">
              <a:solidFill>
                <a:schemeClr val="lt1"/>
              </a:solidFill>
              <a:latin typeface="Calibri"/>
              <a:ea typeface="Calibri"/>
              <a:cs typeface="Calibri"/>
              <a:sym typeface="Calibri"/>
            </a:endParaRPr>
          </a:p>
        </p:txBody>
      </p:sp>
      <p:sp>
        <p:nvSpPr>
          <p:cNvPr id="122" name="Google Shape;122;p67"/>
          <p:cNvSpPr/>
          <p:nvPr/>
        </p:nvSpPr>
        <p:spPr>
          <a:xfrm>
            <a:off x="10947534" y="4191082"/>
            <a:ext cx="1188000" cy="979200"/>
          </a:xfrm>
          <a:prstGeom prst="roundRect">
            <a:avLst>
              <a:gd name="adj" fmla="val 22990"/>
            </a:avLst>
          </a:prstGeom>
          <a:solidFill>
            <a:srgbClr val="E9531E"/>
          </a:solid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rgbClr val="FFFFFF"/>
                </a:solidFill>
                <a:latin typeface="Calibri"/>
                <a:ea typeface="Calibri"/>
                <a:cs typeface="Calibri"/>
                <a:sym typeface="Calibri"/>
              </a:rPr>
              <a:t>Investimentos</a:t>
            </a:r>
            <a:endParaRPr sz="1200" b="0" i="0" u="none" strike="noStrike" cap="none">
              <a:solidFill>
                <a:srgbClr val="000000"/>
              </a:solidFill>
              <a:latin typeface="Calibri"/>
              <a:ea typeface="Calibri"/>
              <a:cs typeface="Calibri"/>
              <a:sym typeface="Calibri"/>
            </a:endParaRPr>
          </a:p>
        </p:txBody>
      </p:sp>
      <p:sp>
        <p:nvSpPr>
          <p:cNvPr id="123" name="Google Shape;123;p67"/>
          <p:cNvSpPr/>
          <p:nvPr/>
        </p:nvSpPr>
        <p:spPr>
          <a:xfrm>
            <a:off x="8215248" y="4191082"/>
            <a:ext cx="1188000" cy="979200"/>
          </a:xfrm>
          <a:prstGeom prst="roundRect">
            <a:avLst>
              <a:gd name="adj" fmla="val 22990"/>
            </a:avLst>
          </a:prstGeom>
          <a:solidFill>
            <a:srgbClr val="E9531E"/>
          </a:solid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rgbClr val="FFFFFF"/>
                </a:solidFill>
                <a:latin typeface="Calibri"/>
                <a:ea typeface="Calibri"/>
                <a:cs typeface="Calibri"/>
                <a:sym typeface="Calibri"/>
              </a:rPr>
              <a:t>Vida</a:t>
            </a:r>
            <a:endParaRPr sz="1200" b="0" i="0" u="none" strike="noStrike" cap="none">
              <a:solidFill>
                <a:srgbClr val="000000"/>
              </a:solidFill>
              <a:latin typeface="Calibri"/>
              <a:ea typeface="Calibri"/>
              <a:cs typeface="Calibri"/>
              <a:sym typeface="Calibri"/>
            </a:endParaRPr>
          </a:p>
        </p:txBody>
      </p:sp>
      <p:sp>
        <p:nvSpPr>
          <p:cNvPr id="124" name="Google Shape;124;p67"/>
          <p:cNvSpPr/>
          <p:nvPr/>
        </p:nvSpPr>
        <p:spPr>
          <a:xfrm>
            <a:off x="6849105" y="4191082"/>
            <a:ext cx="1185788" cy="979200"/>
          </a:xfrm>
          <a:prstGeom prst="roundRect">
            <a:avLst>
              <a:gd name="adj" fmla="val 22990"/>
            </a:avLst>
          </a:prstGeom>
          <a:solidFill>
            <a:srgbClr val="E9531E"/>
          </a:solid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rgbClr val="FFFFFF"/>
                </a:solidFill>
                <a:latin typeface="Calibri"/>
                <a:ea typeface="Calibri"/>
                <a:cs typeface="Calibri"/>
                <a:sym typeface="Calibri"/>
              </a:rPr>
              <a:t>Odonto</a:t>
            </a:r>
            <a:endParaRPr sz="1200" b="0" i="0" u="none" strike="noStrike" cap="none">
              <a:solidFill>
                <a:srgbClr val="000000"/>
              </a:solidFill>
              <a:latin typeface="Calibri"/>
              <a:ea typeface="Calibri"/>
              <a:cs typeface="Calibri"/>
              <a:sym typeface="Calibri"/>
            </a:endParaRPr>
          </a:p>
        </p:txBody>
      </p:sp>
      <p:sp>
        <p:nvSpPr>
          <p:cNvPr id="125" name="Google Shape;125;p67"/>
          <p:cNvSpPr/>
          <p:nvPr/>
        </p:nvSpPr>
        <p:spPr>
          <a:xfrm>
            <a:off x="5482962" y="4191082"/>
            <a:ext cx="1188000" cy="979200"/>
          </a:xfrm>
          <a:prstGeom prst="roundRect">
            <a:avLst>
              <a:gd name="adj" fmla="val 22990"/>
            </a:avLst>
          </a:prstGeom>
          <a:solidFill>
            <a:srgbClr val="E9531E"/>
          </a:solid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rgbClr val="FFFFFF"/>
                </a:solidFill>
                <a:latin typeface="Calibri"/>
                <a:ea typeface="Calibri"/>
                <a:cs typeface="Calibri"/>
                <a:sym typeface="Calibri"/>
              </a:rPr>
              <a:t>Saúde</a:t>
            </a:r>
            <a:endParaRPr sz="1200" b="0" i="0" u="none" strike="noStrike" cap="none">
              <a:solidFill>
                <a:srgbClr val="000000"/>
              </a:solidFill>
              <a:latin typeface="Calibri"/>
              <a:ea typeface="Calibri"/>
              <a:cs typeface="Calibri"/>
              <a:sym typeface="Calibri"/>
            </a:endParaRPr>
          </a:p>
        </p:txBody>
      </p:sp>
      <p:pic>
        <p:nvPicPr>
          <p:cNvPr id="126" name="Google Shape;126;p67" descr="Mulher ao lado de estrada&#10;&#10;Descrição gerada automaticamente com confiança média"/>
          <p:cNvPicPr preferRelativeResize="0"/>
          <p:nvPr/>
        </p:nvPicPr>
        <p:blipFill rotWithShape="1">
          <a:blip r:embed="rId4">
            <a:alphaModFix/>
          </a:blip>
          <a:srcRect r="45165"/>
          <a:stretch/>
        </p:blipFill>
        <p:spPr>
          <a:xfrm>
            <a:off x="9581391" y="4944140"/>
            <a:ext cx="1188000" cy="1913859"/>
          </a:xfrm>
          <a:prstGeom prst="rect">
            <a:avLst/>
          </a:prstGeom>
          <a:noFill/>
          <a:ln>
            <a:noFill/>
          </a:ln>
        </p:spPr>
      </p:pic>
      <p:pic>
        <p:nvPicPr>
          <p:cNvPr id="127" name="Google Shape;127;p67" descr="Homem em pé em frente a janela&#10;&#10;Descrição gerada automaticamente"/>
          <p:cNvPicPr preferRelativeResize="0"/>
          <p:nvPr/>
        </p:nvPicPr>
        <p:blipFill rotWithShape="1">
          <a:blip r:embed="rId5">
            <a:alphaModFix/>
          </a:blip>
          <a:srcRect r="39401"/>
          <a:stretch/>
        </p:blipFill>
        <p:spPr>
          <a:xfrm>
            <a:off x="10947534" y="4944140"/>
            <a:ext cx="1188000" cy="1913859"/>
          </a:xfrm>
          <a:prstGeom prst="rect">
            <a:avLst/>
          </a:prstGeom>
          <a:noFill/>
          <a:ln>
            <a:noFill/>
          </a:ln>
        </p:spPr>
      </p:pic>
      <p:pic>
        <p:nvPicPr>
          <p:cNvPr id="128" name="Google Shape;128;p67" descr="Mulher em pé na cozinha&#10;&#10;Descrição gerada automaticamente"/>
          <p:cNvPicPr preferRelativeResize="0"/>
          <p:nvPr/>
        </p:nvPicPr>
        <p:blipFill rotWithShape="1">
          <a:blip r:embed="rId6">
            <a:alphaModFix/>
          </a:blip>
          <a:srcRect l="17915" r="21978"/>
          <a:stretch/>
        </p:blipFill>
        <p:spPr>
          <a:xfrm>
            <a:off x="8213036" y="4944140"/>
            <a:ext cx="1188000" cy="1913857"/>
          </a:xfrm>
          <a:prstGeom prst="rect">
            <a:avLst/>
          </a:prstGeom>
          <a:noFill/>
          <a:ln>
            <a:noFill/>
          </a:ln>
        </p:spPr>
      </p:pic>
      <p:pic>
        <p:nvPicPr>
          <p:cNvPr id="129" name="Google Shape;129;p67" descr="Mulher sorrindo com água ao fundo&#10;&#10;Descrição gerada automaticamente"/>
          <p:cNvPicPr preferRelativeResize="0"/>
          <p:nvPr/>
        </p:nvPicPr>
        <p:blipFill rotWithShape="1">
          <a:blip r:embed="rId7">
            <a:alphaModFix/>
          </a:blip>
          <a:srcRect l="32188"/>
          <a:stretch/>
        </p:blipFill>
        <p:spPr>
          <a:xfrm>
            <a:off x="6847999" y="4944141"/>
            <a:ext cx="1184682" cy="1913858"/>
          </a:xfrm>
          <a:prstGeom prst="rect">
            <a:avLst/>
          </a:prstGeom>
          <a:noFill/>
          <a:ln>
            <a:noFill/>
          </a:ln>
        </p:spPr>
      </p:pic>
      <p:pic>
        <p:nvPicPr>
          <p:cNvPr id="130" name="Google Shape;130;p67" descr="Mulher posando para foto em local com grama e árvores ao fundo&#10;&#10;Descrição gerada automaticamente"/>
          <p:cNvPicPr preferRelativeResize="0"/>
          <p:nvPr/>
        </p:nvPicPr>
        <p:blipFill rotWithShape="1">
          <a:blip r:embed="rId8">
            <a:alphaModFix/>
          </a:blip>
          <a:srcRect l="25360" r="11669"/>
          <a:stretch/>
        </p:blipFill>
        <p:spPr>
          <a:xfrm>
            <a:off x="5482962" y="4944140"/>
            <a:ext cx="1188000" cy="1913859"/>
          </a:xfrm>
          <a:prstGeom prst="rect">
            <a:avLst/>
          </a:prstGeom>
          <a:noFill/>
          <a:ln>
            <a:noFill/>
          </a:ln>
        </p:spPr>
      </p:pic>
      <p:pic>
        <p:nvPicPr>
          <p:cNvPr id="131" name="Google Shape;131;p67" descr="Ícone&#10;&#10;Descrição gerada automaticamente"/>
          <p:cNvPicPr preferRelativeResize="0"/>
          <p:nvPr/>
        </p:nvPicPr>
        <p:blipFill rotWithShape="1">
          <a:blip r:embed="rId9">
            <a:alphaModFix/>
          </a:blip>
          <a:srcRect/>
          <a:stretch/>
        </p:blipFill>
        <p:spPr>
          <a:xfrm>
            <a:off x="11323734" y="4500682"/>
            <a:ext cx="435600" cy="360000"/>
          </a:xfrm>
          <a:prstGeom prst="rect">
            <a:avLst/>
          </a:prstGeom>
          <a:noFill/>
          <a:ln>
            <a:noFill/>
          </a:ln>
        </p:spPr>
      </p:pic>
      <p:pic>
        <p:nvPicPr>
          <p:cNvPr id="132" name="Google Shape;132;p67" descr="Ícone&#10;&#10;Descrição gerada automaticamente"/>
          <p:cNvPicPr preferRelativeResize="0"/>
          <p:nvPr/>
        </p:nvPicPr>
        <p:blipFill rotWithShape="1">
          <a:blip r:embed="rId10">
            <a:alphaModFix/>
          </a:blip>
          <a:srcRect/>
          <a:stretch/>
        </p:blipFill>
        <p:spPr>
          <a:xfrm>
            <a:off x="9957591" y="4500682"/>
            <a:ext cx="435600" cy="360000"/>
          </a:xfrm>
          <a:prstGeom prst="rect">
            <a:avLst/>
          </a:prstGeom>
          <a:noFill/>
          <a:ln>
            <a:noFill/>
          </a:ln>
        </p:spPr>
      </p:pic>
      <p:pic>
        <p:nvPicPr>
          <p:cNvPr id="133" name="Google Shape;133;p67" descr="Desenho de um círculo&#10;&#10;Descrição gerada automaticamente com confiança baixa"/>
          <p:cNvPicPr preferRelativeResize="0"/>
          <p:nvPr/>
        </p:nvPicPr>
        <p:blipFill rotWithShape="1">
          <a:blip r:embed="rId11">
            <a:alphaModFix/>
          </a:blip>
          <a:srcRect/>
          <a:stretch/>
        </p:blipFill>
        <p:spPr>
          <a:xfrm>
            <a:off x="8591448" y="4500682"/>
            <a:ext cx="435600" cy="360000"/>
          </a:xfrm>
          <a:prstGeom prst="rect">
            <a:avLst/>
          </a:prstGeom>
          <a:noFill/>
          <a:ln>
            <a:noFill/>
          </a:ln>
        </p:spPr>
      </p:pic>
      <p:pic>
        <p:nvPicPr>
          <p:cNvPr id="134" name="Google Shape;134;p67" descr="Ícone&#10;&#10;Descrição gerada automaticamente"/>
          <p:cNvPicPr preferRelativeResize="0"/>
          <p:nvPr/>
        </p:nvPicPr>
        <p:blipFill rotWithShape="1">
          <a:blip r:embed="rId12">
            <a:alphaModFix/>
          </a:blip>
          <a:srcRect/>
          <a:stretch/>
        </p:blipFill>
        <p:spPr>
          <a:xfrm>
            <a:off x="5878200" y="4500682"/>
            <a:ext cx="435600" cy="360000"/>
          </a:xfrm>
          <a:prstGeom prst="rect">
            <a:avLst/>
          </a:prstGeom>
          <a:noFill/>
          <a:ln>
            <a:noFill/>
          </a:ln>
        </p:spPr>
      </p:pic>
      <p:pic>
        <p:nvPicPr>
          <p:cNvPr id="135" name="Google Shape;135;p67" descr="Ícone&#10;&#10;Descrição gerada automaticamente"/>
          <p:cNvPicPr preferRelativeResize="0"/>
          <p:nvPr/>
        </p:nvPicPr>
        <p:blipFill rotWithShape="1">
          <a:blip r:embed="rId13">
            <a:alphaModFix/>
          </a:blip>
          <a:srcRect/>
          <a:stretch/>
        </p:blipFill>
        <p:spPr>
          <a:xfrm>
            <a:off x="7222540" y="4500682"/>
            <a:ext cx="435600" cy="36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92"/>
          <p:cNvSpPr/>
          <p:nvPr/>
        </p:nvSpPr>
        <p:spPr>
          <a:xfrm>
            <a:off x="8861467" y="0"/>
            <a:ext cx="3330532" cy="685800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15" name="Google Shape;1215;p92"/>
          <p:cNvSpPr/>
          <p:nvPr/>
        </p:nvSpPr>
        <p:spPr>
          <a:xfrm>
            <a:off x="0" y="-3624"/>
            <a:ext cx="12191998" cy="1107424"/>
          </a:xfrm>
          <a:prstGeom prst="rect">
            <a:avLst/>
          </a:prstGeom>
          <a:solidFill>
            <a:srgbClr val="5AB3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16" name="Google Shape;1216;p92"/>
          <p:cNvSpPr txBox="1"/>
          <p:nvPr/>
        </p:nvSpPr>
        <p:spPr>
          <a:xfrm>
            <a:off x="9699822" y="4343659"/>
            <a:ext cx="2186450" cy="9386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Emitir a apólice pelo Saúde Online, com 10 dias de antecedência à viagem.</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Apólice enviada por e-mail.</a:t>
            </a:r>
            <a:endParaRPr sz="1400" b="0" i="0" u="none" strike="noStrike" cap="none">
              <a:solidFill>
                <a:srgbClr val="000000"/>
              </a:solidFill>
              <a:latin typeface="Calibri"/>
              <a:ea typeface="Calibri"/>
              <a:cs typeface="Calibri"/>
              <a:sym typeface="Calibri"/>
            </a:endParaRPr>
          </a:p>
        </p:txBody>
      </p:sp>
      <p:sp>
        <p:nvSpPr>
          <p:cNvPr id="1217" name="Google Shape;1217;p92"/>
          <p:cNvSpPr txBox="1"/>
          <p:nvPr/>
        </p:nvSpPr>
        <p:spPr>
          <a:xfrm>
            <a:off x="9819090" y="4017651"/>
            <a:ext cx="15120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Como acionar?</a:t>
            </a:r>
            <a:endParaRPr sz="1600" b="1" i="0" u="none" strike="noStrike" cap="none">
              <a:solidFill>
                <a:schemeClr val="lt1"/>
              </a:solidFill>
              <a:latin typeface="Calibri"/>
              <a:ea typeface="Calibri"/>
              <a:cs typeface="Calibri"/>
              <a:sym typeface="Calibri"/>
            </a:endParaRPr>
          </a:p>
        </p:txBody>
      </p:sp>
      <p:pic>
        <p:nvPicPr>
          <p:cNvPr id="1218" name="Google Shape;1218;p92"/>
          <p:cNvPicPr preferRelativeResize="0"/>
          <p:nvPr/>
        </p:nvPicPr>
        <p:blipFill rotWithShape="1">
          <a:blip r:embed="rId3">
            <a:alphaModFix/>
          </a:blip>
          <a:srcRect/>
          <a:stretch/>
        </p:blipFill>
        <p:spPr>
          <a:xfrm>
            <a:off x="9233802" y="4939633"/>
            <a:ext cx="435600" cy="360000"/>
          </a:xfrm>
          <a:prstGeom prst="rect">
            <a:avLst/>
          </a:prstGeom>
          <a:noFill/>
          <a:ln>
            <a:noFill/>
          </a:ln>
        </p:spPr>
      </p:pic>
      <p:pic>
        <p:nvPicPr>
          <p:cNvPr id="1219" name="Google Shape;1219;p92"/>
          <p:cNvPicPr preferRelativeResize="0"/>
          <p:nvPr/>
        </p:nvPicPr>
        <p:blipFill rotWithShape="1">
          <a:blip r:embed="rId4">
            <a:alphaModFix/>
          </a:blip>
          <a:srcRect/>
          <a:stretch/>
        </p:blipFill>
        <p:spPr>
          <a:xfrm>
            <a:off x="9233802" y="4395247"/>
            <a:ext cx="435600" cy="360000"/>
          </a:xfrm>
          <a:prstGeom prst="rect">
            <a:avLst/>
          </a:prstGeom>
          <a:noFill/>
          <a:ln>
            <a:noFill/>
          </a:ln>
        </p:spPr>
      </p:pic>
      <p:sp>
        <p:nvSpPr>
          <p:cNvPr id="1220" name="Google Shape;1220;p92"/>
          <p:cNvSpPr txBox="1"/>
          <p:nvPr/>
        </p:nvSpPr>
        <p:spPr>
          <a:xfrm>
            <a:off x="9836008" y="1777341"/>
            <a:ext cx="1800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Atende ao tratado de Schengen.</a:t>
            </a:r>
            <a:endParaRPr sz="1200" b="1" i="0" u="none" strike="noStrike" cap="none">
              <a:solidFill>
                <a:schemeClr val="lt1"/>
              </a:solidFill>
              <a:latin typeface="Calibri"/>
              <a:ea typeface="Calibri"/>
              <a:cs typeface="Calibri"/>
              <a:sym typeface="Calibri"/>
            </a:endParaRPr>
          </a:p>
        </p:txBody>
      </p:sp>
      <p:sp>
        <p:nvSpPr>
          <p:cNvPr id="1221" name="Google Shape;1221;p92"/>
          <p:cNvSpPr txBox="1"/>
          <p:nvPr/>
        </p:nvSpPr>
        <p:spPr>
          <a:xfrm>
            <a:off x="9105695" y="2774919"/>
            <a:ext cx="2319745"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Em caso de </a:t>
            </a:r>
            <a:r>
              <a:rPr lang="pt-BR" sz="1200" b="1" i="0" u="none" strike="noStrike" cap="none">
                <a:solidFill>
                  <a:schemeClr val="lt1"/>
                </a:solidFill>
                <a:latin typeface="Calibri"/>
                <a:ea typeface="Calibri"/>
                <a:cs typeface="Calibri"/>
                <a:sym typeface="Calibri"/>
              </a:rPr>
              <a:t>despesas médicas</a:t>
            </a:r>
            <a:r>
              <a:rPr lang="pt-BR" sz="1200" b="0" i="0" u="none" strike="noStrike" cap="none">
                <a:solidFill>
                  <a:schemeClr val="lt1"/>
                </a:solidFill>
                <a:latin typeface="Calibri"/>
                <a:ea typeface="Calibri"/>
                <a:cs typeface="Calibri"/>
                <a:sym typeface="Calibri"/>
              </a:rPr>
              <a:t>, se o limite for excedido o segurado poderá solicitar reembolso do valor excedente, até o limite do plano contratado.</a:t>
            </a:r>
            <a:endParaRPr sz="1200" b="0" i="0" u="none" strike="noStrike" cap="none">
              <a:solidFill>
                <a:schemeClr val="lt1"/>
              </a:solidFill>
              <a:latin typeface="Calibri"/>
              <a:ea typeface="Calibri"/>
              <a:cs typeface="Calibri"/>
              <a:sym typeface="Calibri"/>
            </a:endParaRPr>
          </a:p>
        </p:txBody>
      </p:sp>
      <p:cxnSp>
        <p:nvCxnSpPr>
          <p:cNvPr id="1222" name="Google Shape;1222;p92"/>
          <p:cNvCxnSpPr/>
          <p:nvPr/>
        </p:nvCxnSpPr>
        <p:spPr>
          <a:xfrm>
            <a:off x="9179216" y="1984662"/>
            <a:ext cx="720000" cy="6389"/>
          </a:xfrm>
          <a:prstGeom prst="straightConnector1">
            <a:avLst/>
          </a:prstGeom>
          <a:noFill/>
          <a:ln w="57150" cap="flat" cmpd="sng">
            <a:solidFill>
              <a:schemeClr val="lt1"/>
            </a:solidFill>
            <a:prstDash val="solid"/>
            <a:round/>
            <a:headEnd type="none" w="sm" len="sm"/>
            <a:tailEnd type="triangle" w="med" len="med"/>
          </a:ln>
        </p:spPr>
      </p:cxnSp>
      <p:sp>
        <p:nvSpPr>
          <p:cNvPr id="1223" name="Google Shape;1223;p92"/>
          <p:cNvSpPr txBox="1"/>
          <p:nvPr/>
        </p:nvSpPr>
        <p:spPr>
          <a:xfrm>
            <a:off x="9105695" y="6017258"/>
            <a:ext cx="5446855"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Benefício </a:t>
            </a:r>
            <a:r>
              <a:rPr lang="pt-BR" sz="1100" b="1" i="0" u="none" strike="noStrike" cap="none">
                <a:solidFill>
                  <a:schemeClr val="lt1"/>
                </a:solidFill>
                <a:latin typeface="Calibri"/>
                <a:ea typeface="Calibri"/>
                <a:cs typeface="Calibri"/>
                <a:sym typeface="Calibri"/>
              </a:rPr>
              <a:t>não</a:t>
            </a:r>
            <a:r>
              <a:rPr lang="pt-BR" sz="1100" b="0" i="0" u="none" strike="noStrike" cap="none">
                <a:solidFill>
                  <a:schemeClr val="lt1"/>
                </a:solidFill>
                <a:latin typeface="Calibri"/>
                <a:ea typeface="Calibri"/>
                <a:cs typeface="Calibri"/>
                <a:sym typeface="Calibri"/>
              </a:rPr>
              <a:t> válido para os Planos Direto.</a:t>
            </a:r>
            <a:endParaRPr sz="1100" b="0" i="0" u="none" strike="noStrike" cap="none">
              <a:solidFill>
                <a:schemeClr val="lt1"/>
              </a:solidFill>
              <a:latin typeface="Calibri"/>
              <a:ea typeface="Calibri"/>
              <a:cs typeface="Calibri"/>
              <a:sym typeface="Calibri"/>
            </a:endParaRPr>
          </a:p>
        </p:txBody>
      </p:sp>
      <p:sp>
        <p:nvSpPr>
          <p:cNvPr id="1224" name="Google Shape;1224;p92"/>
          <p:cNvSpPr/>
          <p:nvPr/>
        </p:nvSpPr>
        <p:spPr>
          <a:xfrm>
            <a:off x="19264" y="2201973"/>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25" name="Google Shape;1225;p92"/>
          <p:cNvSpPr/>
          <p:nvPr/>
        </p:nvSpPr>
        <p:spPr>
          <a:xfrm>
            <a:off x="19264" y="2727022"/>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26" name="Google Shape;1226;p92"/>
          <p:cNvSpPr/>
          <p:nvPr/>
        </p:nvSpPr>
        <p:spPr>
          <a:xfrm>
            <a:off x="19264" y="3241797"/>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27" name="Google Shape;1227;p92"/>
          <p:cNvSpPr/>
          <p:nvPr/>
        </p:nvSpPr>
        <p:spPr>
          <a:xfrm>
            <a:off x="19264" y="3765531"/>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28" name="Google Shape;1228;p92"/>
          <p:cNvSpPr/>
          <p:nvPr/>
        </p:nvSpPr>
        <p:spPr>
          <a:xfrm>
            <a:off x="19264" y="4299539"/>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29" name="Google Shape;1229;p92"/>
          <p:cNvSpPr/>
          <p:nvPr/>
        </p:nvSpPr>
        <p:spPr>
          <a:xfrm>
            <a:off x="19264" y="4823273"/>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30" name="Google Shape;1230;p92"/>
          <p:cNvSpPr/>
          <p:nvPr/>
        </p:nvSpPr>
        <p:spPr>
          <a:xfrm>
            <a:off x="19264" y="5329730"/>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31" name="Google Shape;1231;p92"/>
          <p:cNvSpPr/>
          <p:nvPr/>
        </p:nvSpPr>
        <p:spPr>
          <a:xfrm>
            <a:off x="19264" y="5860929"/>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32" name="Google Shape;1232;p92"/>
          <p:cNvSpPr/>
          <p:nvPr/>
        </p:nvSpPr>
        <p:spPr>
          <a:xfrm>
            <a:off x="19264" y="6380049"/>
            <a:ext cx="8578171" cy="253591"/>
          </a:xfrm>
          <a:prstGeom prst="roundRect">
            <a:avLst>
              <a:gd name="adj" fmla="val 16667"/>
            </a:avLst>
          </a:prstGeom>
          <a:solidFill>
            <a:srgbClr val="5AB3A0"/>
          </a:solidFill>
          <a:ln w="25400" cap="flat" cmpd="sng">
            <a:solidFill>
              <a:srgbClr val="5AB3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aphicFrame>
        <p:nvGraphicFramePr>
          <p:cNvPr id="1233" name="Google Shape;1233;p92"/>
          <p:cNvGraphicFramePr/>
          <p:nvPr/>
        </p:nvGraphicFramePr>
        <p:xfrm>
          <a:off x="-1324" y="1122819"/>
          <a:ext cx="8862775" cy="5517870"/>
        </p:xfrm>
        <a:graphic>
          <a:graphicData uri="http://schemas.openxmlformats.org/drawingml/2006/table">
            <a:tbl>
              <a:tblPr>
                <a:noFill/>
                <a:tableStyleId>{79280681-22A8-4E10-B236-3E52CDC78A00}</a:tableStyleId>
              </a:tblPr>
              <a:tblGrid>
                <a:gridCol w="2801675">
                  <a:extLst>
                    <a:ext uri="{9D8B030D-6E8A-4147-A177-3AD203B41FA5}">
                      <a16:colId xmlns:a16="http://schemas.microsoft.com/office/drawing/2014/main" val="20000"/>
                    </a:ext>
                  </a:extLst>
                </a:gridCol>
                <a:gridCol w="2203200">
                  <a:extLst>
                    <a:ext uri="{9D8B030D-6E8A-4147-A177-3AD203B41FA5}">
                      <a16:colId xmlns:a16="http://schemas.microsoft.com/office/drawing/2014/main" val="20001"/>
                    </a:ext>
                  </a:extLst>
                </a:gridCol>
                <a:gridCol w="2142000">
                  <a:extLst>
                    <a:ext uri="{9D8B030D-6E8A-4147-A177-3AD203B41FA5}">
                      <a16:colId xmlns:a16="http://schemas.microsoft.com/office/drawing/2014/main" val="20002"/>
                    </a:ext>
                  </a:extLst>
                </a:gridCol>
                <a:gridCol w="1715900">
                  <a:extLst>
                    <a:ext uri="{9D8B030D-6E8A-4147-A177-3AD203B41FA5}">
                      <a16:colId xmlns:a16="http://schemas.microsoft.com/office/drawing/2014/main" val="20003"/>
                    </a:ext>
                  </a:extLst>
                </a:gridCol>
              </a:tblGrid>
              <a:tr h="213175">
                <a:tc rowSpan="2">
                  <a:txBody>
                    <a:bodyPr/>
                    <a:lstStyle/>
                    <a:p>
                      <a:pPr marL="0" marR="0" lvl="0" indent="0" algn="l" rtl="0">
                        <a:lnSpc>
                          <a:spcPct val="100000"/>
                        </a:lnSpc>
                        <a:spcBef>
                          <a:spcPts val="0"/>
                        </a:spcBef>
                        <a:spcAft>
                          <a:spcPts val="0"/>
                        </a:spcAft>
                        <a:buClr>
                          <a:srgbClr val="000000"/>
                        </a:buClr>
                        <a:buSzPts val="1600"/>
                        <a:buFont typeface="Arial"/>
                        <a:buNone/>
                      </a:pPr>
                      <a:r>
                        <a:rPr lang="pt-BR" sz="1600" u="none" strike="noStrike" cap="none">
                          <a:solidFill>
                            <a:srgbClr val="828282"/>
                          </a:solidFill>
                          <a:latin typeface="Calibri"/>
                          <a:ea typeface="Calibri"/>
                          <a:cs typeface="Calibri"/>
                          <a:sym typeface="Calibri"/>
                        </a:rPr>
                        <a:t>Coberturas/Serviços</a:t>
                      </a:r>
                      <a:endParaRPr sz="1600" u="none" strike="noStrike" cap="none">
                        <a:solidFill>
                          <a:srgbClr val="828282"/>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1400"/>
                        <a:buFont typeface="Arial"/>
                        <a:buNone/>
                      </a:pPr>
                      <a:r>
                        <a:rPr lang="pt-BR" sz="1400" b="1" u="none" strike="noStrike" cap="none">
                          <a:solidFill>
                            <a:srgbClr val="828282"/>
                          </a:solidFill>
                          <a:latin typeface="Calibri"/>
                          <a:ea typeface="Calibri"/>
                          <a:cs typeface="Calibri"/>
                          <a:sym typeface="Calibri"/>
                        </a:rPr>
                        <a:t>Limites por Plano Contratado</a:t>
                      </a:r>
                      <a:endParaRPr sz="1400" b="1" u="none" strike="noStrike" cap="none">
                        <a:solidFill>
                          <a:srgbClr val="828282"/>
                        </a:solidFill>
                        <a:latin typeface="Calibri"/>
                        <a:ea typeface="Calibri"/>
                        <a:cs typeface="Calibri"/>
                        <a:sym typeface="Calibri"/>
                      </a:endParaRPr>
                    </a:p>
                  </a:txBody>
                  <a:tcPr marL="62675" marR="62675" marT="31325" marB="3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213175">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b="1" u="none" strike="noStrike" cap="none">
                          <a:solidFill>
                            <a:srgbClr val="828282"/>
                          </a:solidFill>
                          <a:latin typeface="Calibri"/>
                          <a:ea typeface="Calibri"/>
                          <a:cs typeface="Calibri"/>
                          <a:sym typeface="Calibri"/>
                        </a:rPr>
                        <a:t>Especial 100 / Especial Mais</a:t>
                      </a:r>
                      <a:endParaRPr sz="1200" u="none" strike="noStrike" cap="none">
                        <a:solidFill>
                          <a:srgbClr val="82828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828282"/>
                          </a:solidFill>
                          <a:latin typeface="Calibri"/>
                          <a:ea typeface="Calibri"/>
                          <a:cs typeface="Calibri"/>
                          <a:sym typeface="Calibri"/>
                        </a:rPr>
                        <a:t>(45 dias por viagem)</a:t>
                      </a:r>
                      <a:endParaRPr sz="900" b="1" u="none" strike="noStrike" cap="none">
                        <a:solidFill>
                          <a:srgbClr val="828282"/>
                        </a:solidFill>
                        <a:latin typeface="Calibri"/>
                        <a:ea typeface="Calibri"/>
                        <a:cs typeface="Calibri"/>
                        <a:sym typeface="Calibri"/>
                      </a:endParaRPr>
                    </a:p>
                  </a:txBody>
                  <a:tcPr marL="62675" marR="62675" marT="31325" marB="3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b="1" u="none" strike="noStrike" cap="none">
                          <a:solidFill>
                            <a:srgbClr val="828282"/>
                          </a:solidFill>
                          <a:latin typeface="Calibri"/>
                          <a:ea typeface="Calibri"/>
                          <a:cs typeface="Calibri"/>
                          <a:sym typeface="Calibri"/>
                        </a:rPr>
                        <a:t>Executivo</a:t>
                      </a:r>
                      <a:endParaRPr sz="1400" u="none" strike="noStrike" cap="none">
                        <a:solidFill>
                          <a:srgbClr val="82828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828282"/>
                          </a:solidFill>
                          <a:latin typeface="Calibri"/>
                          <a:ea typeface="Calibri"/>
                          <a:cs typeface="Calibri"/>
                          <a:sym typeface="Calibri"/>
                        </a:rPr>
                        <a:t>(45 dias por viagem)</a:t>
                      </a:r>
                      <a:endParaRPr sz="900" b="1" u="none" strike="noStrike" cap="none">
                        <a:solidFill>
                          <a:srgbClr val="828282"/>
                        </a:solidFill>
                        <a:latin typeface="Calibri"/>
                        <a:ea typeface="Calibri"/>
                        <a:cs typeface="Calibri"/>
                        <a:sym typeface="Calibri"/>
                      </a:endParaRPr>
                    </a:p>
                  </a:txBody>
                  <a:tcPr marL="62675" marR="62675" marT="31325" marB="3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b="1" u="none" strike="noStrike" cap="none">
                          <a:solidFill>
                            <a:srgbClr val="828282"/>
                          </a:solidFill>
                          <a:latin typeface="Calibri"/>
                          <a:ea typeface="Calibri"/>
                          <a:cs typeface="Calibri"/>
                          <a:sym typeface="Calibri"/>
                        </a:rPr>
                        <a:t>Prestige</a:t>
                      </a:r>
                      <a:endParaRPr sz="1200" u="none" strike="noStrike" cap="none">
                        <a:solidFill>
                          <a:srgbClr val="82828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828282"/>
                          </a:solidFill>
                          <a:latin typeface="Calibri"/>
                          <a:ea typeface="Calibri"/>
                          <a:cs typeface="Calibri"/>
                          <a:sym typeface="Calibri"/>
                        </a:rPr>
                        <a:t>(120 dias por viagem)</a:t>
                      </a:r>
                      <a:endParaRPr sz="900" u="none" strike="noStrike" cap="none">
                        <a:solidFill>
                          <a:srgbClr val="828282"/>
                        </a:solidFill>
                        <a:latin typeface="Calibri"/>
                        <a:ea typeface="Calibri"/>
                        <a:cs typeface="Calibri"/>
                        <a:sym typeface="Calibri"/>
                      </a:endParaRPr>
                    </a:p>
                  </a:txBody>
                  <a:tcPr marL="62675" marR="62675" marT="31325" marB="3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126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Despesas Médicas, Hospitalares e Odontológicas</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€ 30.000,00 </a:t>
                      </a:r>
                      <a:r>
                        <a:rPr lang="pt-BR" sz="900" b="1" u="none" strike="noStrike" cap="none">
                          <a:solidFill>
                            <a:srgbClr val="595959"/>
                          </a:solidFill>
                          <a:latin typeface="Calibri"/>
                          <a:ea typeface="Calibri"/>
                          <a:cs typeface="Calibri"/>
                          <a:sym typeface="Calibri"/>
                        </a:rPr>
                        <a:t>(Europa)</a:t>
                      </a:r>
                      <a:endParaRPr sz="1000" b="1"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10.000,00 </a:t>
                      </a:r>
                      <a:r>
                        <a:rPr lang="pt-BR" sz="900" b="1" u="none" strike="noStrike" cap="none">
                          <a:solidFill>
                            <a:srgbClr val="595959"/>
                          </a:solidFill>
                          <a:latin typeface="Calibri"/>
                          <a:ea typeface="Calibri"/>
                          <a:cs typeface="Calibri"/>
                          <a:sym typeface="Calibri"/>
                        </a:rPr>
                        <a:t>(Demais Países)</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€ 30.000,00 </a:t>
                      </a:r>
                      <a:r>
                        <a:rPr lang="pt-BR" sz="900" b="1" u="none" strike="noStrike" cap="none">
                          <a:solidFill>
                            <a:srgbClr val="595959"/>
                          </a:solidFill>
                          <a:latin typeface="Calibri"/>
                          <a:ea typeface="Calibri"/>
                          <a:cs typeface="Calibri"/>
                          <a:sym typeface="Calibri"/>
                        </a:rPr>
                        <a:t>(Europa)</a:t>
                      </a:r>
                      <a:endParaRPr sz="1000" b="1"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20.000,00 </a:t>
                      </a:r>
                      <a:r>
                        <a:rPr lang="pt-BR" sz="900" b="1" u="none" strike="noStrike" cap="none">
                          <a:solidFill>
                            <a:srgbClr val="595959"/>
                          </a:solidFill>
                          <a:latin typeface="Calibri"/>
                          <a:ea typeface="Calibri"/>
                          <a:cs typeface="Calibri"/>
                          <a:sym typeface="Calibri"/>
                        </a:rPr>
                        <a:t>(Demais Países)</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100.000,00 </a:t>
                      </a:r>
                      <a:r>
                        <a:rPr lang="pt-BR" sz="900" b="1" u="none" strike="noStrike" cap="none">
                          <a:solidFill>
                            <a:srgbClr val="595959"/>
                          </a:solidFill>
                          <a:latin typeface="Calibri"/>
                          <a:ea typeface="Calibri"/>
                          <a:cs typeface="Calibri"/>
                          <a:sym typeface="Calibri"/>
                        </a:rPr>
                        <a:t>(Europa e</a:t>
                      </a:r>
                      <a:endParaRPr sz="900" b="1"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r>
                        <a:rPr lang="pt-BR" sz="900" b="1" u="none" strike="noStrike" cap="none">
                          <a:solidFill>
                            <a:srgbClr val="595959"/>
                          </a:solidFill>
                          <a:latin typeface="Calibri"/>
                          <a:ea typeface="Calibri"/>
                          <a:cs typeface="Calibri"/>
                          <a:sym typeface="Calibri"/>
                        </a:rPr>
                        <a:t>Demais Países)</a:t>
                      </a:r>
                      <a:endParaRPr sz="9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Despesas Farmacêuticas</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300,00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300,00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400,00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Prorrogação de Estadia</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200,00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500,00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1.000,00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Acompanhante em Caso de Hosp. Prolongada</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Hospedagem de Acompanhante</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200,00 </a:t>
                      </a:r>
                      <a:r>
                        <a:rPr lang="pt-BR" sz="900" b="1" u="none" strike="noStrike" cap="none">
                          <a:solidFill>
                            <a:srgbClr val="595959"/>
                          </a:solidFill>
                          <a:latin typeface="Calibri"/>
                          <a:ea typeface="Calibri"/>
                          <a:cs typeface="Calibri"/>
                          <a:sym typeface="Calibri"/>
                        </a:rPr>
                        <a:t>(por diária)</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500,00 </a:t>
                      </a:r>
                      <a:r>
                        <a:rPr lang="pt-BR" sz="900" b="1" u="none" strike="noStrike" cap="none">
                          <a:solidFill>
                            <a:srgbClr val="595959"/>
                          </a:solidFill>
                          <a:latin typeface="Calibri"/>
                          <a:ea typeface="Calibri"/>
                          <a:cs typeface="Calibri"/>
                          <a:sym typeface="Calibri"/>
                        </a:rPr>
                        <a:t>(por diária)</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1.000,00 </a:t>
                      </a:r>
                      <a:r>
                        <a:rPr lang="pt-BR" sz="900" b="1" u="none" strike="noStrike" cap="none">
                          <a:solidFill>
                            <a:srgbClr val="595959"/>
                          </a:solidFill>
                          <a:latin typeface="Calibri"/>
                          <a:ea typeface="Calibri"/>
                          <a:cs typeface="Calibri"/>
                          <a:sym typeface="Calibri"/>
                        </a:rPr>
                        <a:t>(por diária)</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Retorno de Menores</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Retorno do Segurado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600,00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600,00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600,00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Retorno de Acompanhantes</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2.000,00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Despesas Jurídicas</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1.000,00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2.000,00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6.000,00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Traslado Médico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30.000,00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50.000,00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80.000,00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Regresso Sanitário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10.000,00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50.000,00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80.000,00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Traslado de Corpo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10.000,00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50.000,00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80.000,00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Funeral</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U$D 3.000,00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5.000,00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U$D 8.000,00</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Interrupção de Viagem</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U$D 600,00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600,00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U$D 600,00</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Localização de Bagagem</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Serviço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Serviço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Serviço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Transmissão de Mensagens Urgentes</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Serviço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Serviço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Serviço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252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rgbClr val="595959"/>
                          </a:solidFill>
                          <a:latin typeface="Calibri"/>
                          <a:ea typeface="Calibri"/>
                          <a:cs typeface="Calibri"/>
                          <a:sym typeface="Calibri"/>
                        </a:rPr>
                        <a:t>Orientação em Caso de Perda de Documentos</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Serviço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Serviço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rgbClr val="595959"/>
                          </a:solidFill>
                          <a:latin typeface="Calibri"/>
                          <a:ea typeface="Calibri"/>
                          <a:cs typeface="Calibri"/>
                          <a:sym typeface="Calibri"/>
                        </a:rPr>
                        <a:t>Serviço</a:t>
                      </a:r>
                      <a:endParaRPr sz="1000" b="1" u="none" strike="noStrike" cap="none">
                        <a:solidFill>
                          <a:srgbClr val="595959"/>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270000">
                <a:tc>
                  <a:txBody>
                    <a:bodyPr/>
                    <a:lstStyle/>
                    <a:p>
                      <a:pPr marL="0" marR="0" lvl="0" indent="0" algn="l" rtl="0">
                        <a:lnSpc>
                          <a:spcPct val="100000"/>
                        </a:lnSpc>
                        <a:spcBef>
                          <a:spcPts val="0"/>
                        </a:spcBef>
                        <a:spcAft>
                          <a:spcPts val="0"/>
                        </a:spcAft>
                        <a:buClr>
                          <a:srgbClr val="000000"/>
                        </a:buClr>
                        <a:buSzPts val="1000"/>
                        <a:buFont typeface="Arial"/>
                        <a:buNone/>
                      </a:pPr>
                      <a:r>
                        <a:rPr lang="pt-BR" sz="1000" b="1" u="none" strike="noStrike" cap="none">
                          <a:solidFill>
                            <a:schemeClr val="lt1"/>
                          </a:solidFill>
                          <a:latin typeface="Calibri"/>
                          <a:ea typeface="Calibri"/>
                          <a:cs typeface="Calibri"/>
                          <a:sym typeface="Calibri"/>
                        </a:rPr>
                        <a:t>Concierge</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Serviço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Serviço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1E64"/>
                        </a:buClr>
                        <a:buSzPts val="650"/>
                        <a:buFont typeface="Arial"/>
                        <a:buNone/>
                      </a:pPr>
                      <a:r>
                        <a:rPr lang="pt-BR" sz="1000" b="1" u="none" strike="noStrike" cap="none">
                          <a:solidFill>
                            <a:schemeClr val="lt1"/>
                          </a:solidFill>
                          <a:latin typeface="Calibri"/>
                          <a:ea typeface="Calibri"/>
                          <a:cs typeface="Calibri"/>
                          <a:sym typeface="Calibri"/>
                        </a:rPr>
                        <a:t>Serviço</a:t>
                      </a:r>
                      <a:endParaRPr sz="1000" b="1" u="none" strike="noStrike" cap="none">
                        <a:solidFill>
                          <a:schemeClr val="lt1"/>
                        </a:solidFill>
                        <a:latin typeface="Calibri"/>
                        <a:ea typeface="Calibri"/>
                        <a:cs typeface="Calibri"/>
                        <a:sym typeface="Calibri"/>
                      </a:endParaRPr>
                    </a:p>
                  </a:txBody>
                  <a:tcPr marL="62675" marR="62675" marT="31325" marB="31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1234" name="Google Shape;1234;p92"/>
          <p:cNvSpPr/>
          <p:nvPr/>
        </p:nvSpPr>
        <p:spPr>
          <a:xfrm rot="-5400000">
            <a:off x="5556972" y="-1004023"/>
            <a:ext cx="335105" cy="6038849"/>
          </a:xfrm>
          <a:prstGeom prst="roundRect">
            <a:avLst>
              <a:gd name="adj" fmla="val 4426"/>
            </a:avLst>
          </a:prstGeom>
          <a:noFill/>
          <a:ln w="28575" cap="flat" cmpd="sng">
            <a:solidFill>
              <a:srgbClr val="9632FA"/>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5" name="Google Shape;1235;p92"/>
          <p:cNvSpPr txBox="1"/>
          <p:nvPr/>
        </p:nvSpPr>
        <p:spPr>
          <a:xfrm>
            <a:off x="1043599" y="223108"/>
            <a:ext cx="5075582"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Seguro Viagem - Internacional</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(a partir do Especial 100 + SulAmér</a:t>
            </a:r>
            <a:r>
              <a:rPr lang="pt-BR">
                <a:solidFill>
                  <a:schemeClr val="lt1"/>
                </a:solidFill>
                <a:latin typeface="Calibri"/>
                <a:ea typeface="Calibri"/>
                <a:cs typeface="Calibri"/>
                <a:sym typeface="Calibri"/>
              </a:rPr>
              <a:t>ica Médicos</a:t>
            </a:r>
            <a:r>
              <a:rPr lang="pt-BR" sz="14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Calibri"/>
              <a:ea typeface="Calibri"/>
              <a:cs typeface="Calibri"/>
              <a:sym typeface="Calibri"/>
            </a:endParaRPr>
          </a:p>
        </p:txBody>
      </p:sp>
      <p:grpSp>
        <p:nvGrpSpPr>
          <p:cNvPr id="1236" name="Google Shape;1236;p92"/>
          <p:cNvGrpSpPr/>
          <p:nvPr/>
        </p:nvGrpSpPr>
        <p:grpSpPr>
          <a:xfrm>
            <a:off x="289294" y="464400"/>
            <a:ext cx="603303" cy="180000"/>
            <a:chOff x="3270651" y="550551"/>
            <a:chExt cx="603303" cy="180000"/>
          </a:xfrm>
        </p:grpSpPr>
        <p:pic>
          <p:nvPicPr>
            <p:cNvPr id="1237" name="Google Shape;1237;p92" descr="Forma&#10;&#10;Descrição gerada automaticamente"/>
            <p:cNvPicPr preferRelativeResize="0"/>
            <p:nvPr/>
          </p:nvPicPr>
          <p:blipFill rotWithShape="1">
            <a:blip r:embed="rId5">
              <a:alphaModFix/>
            </a:blip>
            <a:srcRect/>
            <a:stretch/>
          </p:blipFill>
          <p:spPr>
            <a:xfrm>
              <a:off x="3457687" y="550551"/>
              <a:ext cx="191027" cy="180000"/>
            </a:xfrm>
            <a:prstGeom prst="rect">
              <a:avLst/>
            </a:prstGeom>
            <a:noFill/>
            <a:ln>
              <a:noFill/>
            </a:ln>
          </p:spPr>
        </p:pic>
        <p:pic>
          <p:nvPicPr>
            <p:cNvPr id="1238" name="Google Shape;1238;p92" descr="Forma, Círculo&#10;&#10;Descrição gerada automaticamente"/>
            <p:cNvPicPr preferRelativeResize="0"/>
            <p:nvPr/>
          </p:nvPicPr>
          <p:blipFill rotWithShape="1">
            <a:blip r:embed="rId6">
              <a:alphaModFix/>
            </a:blip>
            <a:srcRect/>
            <a:stretch/>
          </p:blipFill>
          <p:spPr>
            <a:xfrm>
              <a:off x="3270651" y="567302"/>
              <a:ext cx="152823" cy="144000"/>
            </a:xfrm>
            <a:prstGeom prst="rect">
              <a:avLst/>
            </a:prstGeom>
            <a:noFill/>
            <a:ln>
              <a:noFill/>
            </a:ln>
          </p:spPr>
        </p:pic>
        <p:pic>
          <p:nvPicPr>
            <p:cNvPr id="1239" name="Google Shape;1239;p92" descr="Ícone&#10;&#10;Descrição gerada automaticamente"/>
            <p:cNvPicPr preferRelativeResize="0"/>
            <p:nvPr/>
          </p:nvPicPr>
          <p:blipFill rotWithShape="1">
            <a:blip r:embed="rId7">
              <a:alphaModFix/>
            </a:blip>
            <a:srcRect/>
            <a:stretch/>
          </p:blipFill>
          <p:spPr>
            <a:xfrm>
              <a:off x="3682927" y="550551"/>
              <a:ext cx="191027" cy="1800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93"/>
          <p:cNvSpPr/>
          <p:nvPr/>
        </p:nvSpPr>
        <p:spPr>
          <a:xfrm>
            <a:off x="10629041" y="5080302"/>
            <a:ext cx="2312902" cy="2312901"/>
          </a:xfrm>
          <a:prstGeom prst="ellipse">
            <a:avLst/>
          </a:prstGeom>
          <a:solidFill>
            <a:srgbClr val="001E6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45" name="Google Shape;1245;p93"/>
          <p:cNvSpPr/>
          <p:nvPr/>
        </p:nvSpPr>
        <p:spPr>
          <a:xfrm>
            <a:off x="0" y="0"/>
            <a:ext cx="3770616" cy="6858000"/>
          </a:xfrm>
          <a:prstGeom prst="rect">
            <a:avLst/>
          </a:prstGeom>
          <a:solidFill>
            <a:srgbClr val="9632F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46" name="Google Shape;1246;p93"/>
          <p:cNvSpPr txBox="1"/>
          <p:nvPr/>
        </p:nvSpPr>
        <p:spPr>
          <a:xfrm>
            <a:off x="404523" y="513193"/>
            <a:ext cx="3411092" cy="288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Saúde na Tela</a:t>
            </a:r>
            <a:endParaRPr sz="1400" b="0" i="0" u="none" strike="noStrike" cap="none">
              <a:solidFill>
                <a:srgbClr val="000000"/>
              </a:solidFill>
              <a:latin typeface="Calibri"/>
              <a:ea typeface="Calibri"/>
              <a:cs typeface="Calibri"/>
              <a:sym typeface="Calibri"/>
            </a:endParaRPr>
          </a:p>
        </p:txBody>
      </p:sp>
      <p:pic>
        <p:nvPicPr>
          <p:cNvPr id="1247" name="Google Shape;1247;p93"/>
          <p:cNvPicPr preferRelativeResize="0"/>
          <p:nvPr/>
        </p:nvPicPr>
        <p:blipFill rotWithShape="1">
          <a:blip r:embed="rId3">
            <a:alphaModFix/>
          </a:blip>
          <a:srcRect/>
          <a:stretch/>
        </p:blipFill>
        <p:spPr>
          <a:xfrm>
            <a:off x="4041380" y="3480179"/>
            <a:ext cx="435600" cy="360000"/>
          </a:xfrm>
          <a:prstGeom prst="rect">
            <a:avLst/>
          </a:prstGeom>
          <a:noFill/>
          <a:ln>
            <a:noFill/>
          </a:ln>
        </p:spPr>
      </p:pic>
      <p:sp>
        <p:nvSpPr>
          <p:cNvPr id="1248" name="Google Shape;1248;p93"/>
          <p:cNvSpPr txBox="1"/>
          <p:nvPr/>
        </p:nvSpPr>
        <p:spPr>
          <a:xfrm>
            <a:off x="4035355" y="5687465"/>
            <a:ext cx="544685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rgbClr val="828282"/>
                </a:solidFill>
                <a:latin typeface="Calibri"/>
                <a:ea typeface="Calibri"/>
                <a:cs typeface="Calibri"/>
                <a:sym typeface="Calibri"/>
              </a:rPr>
              <a:t>*Consulte as regras dos serviços, os planos elegíveis e quando usar o Médico na Tela e Psicólogo na Tela em www.sulamericasaudeativa.com.br. </a:t>
            </a:r>
            <a:endParaRPr sz="900" b="0" i="0" u="none" strike="noStrike" cap="none">
              <a:solidFill>
                <a:srgbClr val="828282"/>
              </a:solidFill>
              <a:latin typeface="Calibri"/>
              <a:ea typeface="Calibri"/>
              <a:cs typeface="Calibri"/>
              <a:sym typeface="Calibri"/>
            </a:endParaRPr>
          </a:p>
        </p:txBody>
      </p:sp>
      <p:sp>
        <p:nvSpPr>
          <p:cNvPr id="1249" name="Google Shape;1249;p93"/>
          <p:cNvSpPr txBox="1"/>
          <p:nvPr/>
        </p:nvSpPr>
        <p:spPr>
          <a:xfrm>
            <a:off x="4470955" y="1041404"/>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Médico na Tela</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50" name="Google Shape;1250;p93"/>
          <p:cNvSpPr txBox="1"/>
          <p:nvPr/>
        </p:nvSpPr>
        <p:spPr>
          <a:xfrm>
            <a:off x="4007033" y="1375912"/>
            <a:ext cx="6374860" cy="19272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222D59"/>
                </a:solidFill>
                <a:latin typeface="Calibri"/>
                <a:ea typeface="Calibri"/>
                <a:cs typeface="Calibri"/>
                <a:sym typeface="Calibri"/>
              </a:rPr>
              <a:t>Especialistas &amp; Pronto Atendimento</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Na SulAmérica é possível agendar consultas com médicos à distância através do App SulAmérica Saúde.</a:t>
            </a:r>
            <a:br>
              <a:rPr lang="pt-BR" sz="1400" b="0" i="0" u="none" strike="noStrike" cap="none">
                <a:solidFill>
                  <a:srgbClr val="7F7F7F"/>
                </a:solidFill>
                <a:latin typeface="Calibri"/>
                <a:ea typeface="Calibri"/>
                <a:cs typeface="Calibri"/>
                <a:sym typeface="Calibri"/>
              </a:rPr>
            </a:br>
            <a:br>
              <a:rPr lang="pt-BR" sz="1400" b="0" i="0" u="none" strike="noStrike" cap="none">
                <a:solidFill>
                  <a:srgbClr val="7F7F7F"/>
                </a:solidFill>
                <a:latin typeface="Calibri"/>
                <a:ea typeface="Calibri"/>
                <a:cs typeface="Calibri"/>
                <a:sym typeface="Calibri"/>
              </a:rPr>
            </a:br>
            <a:r>
              <a:rPr lang="pt-BR" sz="1400" b="0" i="0" u="none" strike="noStrike" cap="none">
                <a:solidFill>
                  <a:srgbClr val="7F7F7F"/>
                </a:solidFill>
                <a:latin typeface="Calibri"/>
                <a:ea typeface="Calibri"/>
                <a:cs typeface="Calibri"/>
                <a:sym typeface="Calibri"/>
              </a:rPr>
              <a:t>Você contará com médicos de plantão disponíveis 24 horas por dia, todos os dias, inclusive feriados (Médico na tela – Pronto Atendimento). E se preferir, também poderá agendar as suas teleconsultas com médicos da rede referenciada, em diversas especialidades (Médico na tela – Especialista).</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222D59"/>
                </a:solidFill>
                <a:latin typeface="Calibri"/>
                <a:ea typeface="Calibri"/>
                <a:cs typeface="Calibri"/>
                <a:sym typeface="Calibri"/>
              </a:rPr>
              <a:t>Pelo aplicativo SulAmérica Saúde</a:t>
            </a:r>
            <a:endParaRPr sz="1400" b="0" i="0" u="none" strike="noStrike" cap="none">
              <a:solidFill>
                <a:srgbClr val="000000"/>
              </a:solidFill>
              <a:latin typeface="Calibri"/>
              <a:ea typeface="Calibri"/>
              <a:cs typeface="Calibri"/>
              <a:sym typeface="Calibri"/>
            </a:endParaRPr>
          </a:p>
        </p:txBody>
      </p:sp>
      <p:pic>
        <p:nvPicPr>
          <p:cNvPr id="1251" name="Google Shape;1251;p93"/>
          <p:cNvPicPr preferRelativeResize="0"/>
          <p:nvPr/>
        </p:nvPicPr>
        <p:blipFill rotWithShape="1">
          <a:blip r:embed="rId4">
            <a:alphaModFix/>
          </a:blip>
          <a:srcRect/>
          <a:stretch/>
        </p:blipFill>
        <p:spPr>
          <a:xfrm>
            <a:off x="4035355" y="1003358"/>
            <a:ext cx="435600" cy="360000"/>
          </a:xfrm>
          <a:prstGeom prst="rect">
            <a:avLst/>
          </a:prstGeom>
          <a:noFill/>
          <a:ln>
            <a:noFill/>
          </a:ln>
        </p:spPr>
      </p:pic>
      <p:sp>
        <p:nvSpPr>
          <p:cNvPr id="1252" name="Google Shape;1252;p93"/>
          <p:cNvSpPr txBox="1"/>
          <p:nvPr/>
        </p:nvSpPr>
        <p:spPr>
          <a:xfrm>
            <a:off x="4481686" y="3523197"/>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Psicólogo na Tela</a:t>
            </a:r>
            <a:endParaRPr sz="1400" b="0" i="0" u="none" strike="noStrike" cap="none">
              <a:solidFill>
                <a:srgbClr val="000000"/>
              </a:solidFill>
              <a:latin typeface="Calibri"/>
              <a:ea typeface="Calibri"/>
              <a:cs typeface="Calibri"/>
              <a:sym typeface="Calibri"/>
            </a:endParaRPr>
          </a:p>
        </p:txBody>
      </p:sp>
      <p:sp>
        <p:nvSpPr>
          <p:cNvPr id="1253" name="Google Shape;1253;p93"/>
          <p:cNvSpPr txBox="1"/>
          <p:nvPr/>
        </p:nvSpPr>
        <p:spPr>
          <a:xfrm>
            <a:off x="4017764" y="3857705"/>
            <a:ext cx="6374860" cy="11902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De um jeito fácil, oferecemos o serviço de Psicoterapia por videoconferência.</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Disponível para beneficiários acima de 18 anos. Com o pedido médico em mãos, o próprio beneficiário irá agendar suas sessões com uma equipe de psicólogos on-line 24h por dia.</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222D59"/>
                </a:solidFill>
                <a:latin typeface="Calibri"/>
                <a:ea typeface="Calibri"/>
                <a:cs typeface="Calibri"/>
                <a:sym typeface="Calibri"/>
              </a:rPr>
              <a:t>Pelo aplicativo SulAmérica Saúde</a:t>
            </a:r>
            <a:endParaRPr sz="1400" b="0" i="0" u="none" strike="noStrike" cap="none">
              <a:solidFill>
                <a:srgbClr val="000000"/>
              </a:solidFill>
              <a:latin typeface="Calibri"/>
              <a:ea typeface="Calibri"/>
              <a:cs typeface="Calibri"/>
              <a:sym typeface="Calibri"/>
            </a:endParaRPr>
          </a:p>
        </p:txBody>
      </p:sp>
      <p:pic>
        <p:nvPicPr>
          <p:cNvPr id="1254" name="Google Shape;1254;p93" descr="Ícone&#10;&#10;Descrição gerada automaticamente"/>
          <p:cNvPicPr preferRelativeResize="0"/>
          <p:nvPr/>
        </p:nvPicPr>
        <p:blipFill rotWithShape="1">
          <a:blip r:embed="rId5">
            <a:alphaModFix/>
          </a:blip>
          <a:srcRect/>
          <a:stretch/>
        </p:blipFill>
        <p:spPr>
          <a:xfrm>
            <a:off x="98164" y="133072"/>
            <a:ext cx="261360" cy="216000"/>
          </a:xfrm>
          <a:prstGeom prst="rect">
            <a:avLst/>
          </a:prstGeom>
          <a:noFill/>
          <a:ln>
            <a:noFill/>
          </a:ln>
        </p:spPr>
      </p:pic>
      <p:pic>
        <p:nvPicPr>
          <p:cNvPr id="1255" name="Google Shape;1255;p93" descr="Ícone&#10;&#10;Descrição gerada automaticamente"/>
          <p:cNvPicPr preferRelativeResize="0"/>
          <p:nvPr/>
        </p:nvPicPr>
        <p:blipFill rotWithShape="1">
          <a:blip r:embed="rId5">
            <a:alphaModFix/>
          </a:blip>
          <a:srcRect/>
          <a:stretch/>
        </p:blipFill>
        <p:spPr>
          <a:xfrm>
            <a:off x="98164" y="591238"/>
            <a:ext cx="261360" cy="216000"/>
          </a:xfrm>
          <a:prstGeom prst="rect">
            <a:avLst/>
          </a:prstGeom>
          <a:noFill/>
          <a:ln>
            <a:noFill/>
          </a:ln>
        </p:spPr>
      </p:pic>
      <p:pic>
        <p:nvPicPr>
          <p:cNvPr id="1256" name="Google Shape;1256;p93" descr="Ícone&#10;&#10;Descrição gerada automaticamente"/>
          <p:cNvPicPr preferRelativeResize="0"/>
          <p:nvPr/>
        </p:nvPicPr>
        <p:blipFill rotWithShape="1">
          <a:blip r:embed="rId5">
            <a:alphaModFix/>
          </a:blip>
          <a:srcRect/>
          <a:stretch/>
        </p:blipFill>
        <p:spPr>
          <a:xfrm>
            <a:off x="98164" y="1049404"/>
            <a:ext cx="261360" cy="216000"/>
          </a:xfrm>
          <a:prstGeom prst="rect">
            <a:avLst/>
          </a:prstGeom>
          <a:noFill/>
          <a:ln>
            <a:noFill/>
          </a:ln>
        </p:spPr>
      </p:pic>
      <p:pic>
        <p:nvPicPr>
          <p:cNvPr id="1257" name="Google Shape;1257;p93" descr="Ícone&#10;&#10;Descrição gerada automaticamente"/>
          <p:cNvPicPr preferRelativeResize="0"/>
          <p:nvPr/>
        </p:nvPicPr>
        <p:blipFill rotWithShape="1">
          <a:blip r:embed="rId5">
            <a:alphaModFix/>
          </a:blip>
          <a:srcRect/>
          <a:stretch/>
        </p:blipFill>
        <p:spPr>
          <a:xfrm>
            <a:off x="98164" y="1507570"/>
            <a:ext cx="261360" cy="216000"/>
          </a:xfrm>
          <a:prstGeom prst="rect">
            <a:avLst/>
          </a:prstGeom>
          <a:noFill/>
          <a:ln>
            <a:noFill/>
          </a:ln>
        </p:spPr>
      </p:pic>
      <p:pic>
        <p:nvPicPr>
          <p:cNvPr id="1258" name="Google Shape;1258;p93" descr="Ícone&#10;&#10;Descrição gerada automaticamente"/>
          <p:cNvPicPr preferRelativeResize="0"/>
          <p:nvPr/>
        </p:nvPicPr>
        <p:blipFill rotWithShape="1">
          <a:blip r:embed="rId5">
            <a:alphaModFix/>
          </a:blip>
          <a:srcRect/>
          <a:stretch/>
        </p:blipFill>
        <p:spPr>
          <a:xfrm>
            <a:off x="98164" y="1965736"/>
            <a:ext cx="261360" cy="216000"/>
          </a:xfrm>
          <a:prstGeom prst="rect">
            <a:avLst/>
          </a:prstGeom>
          <a:noFill/>
          <a:ln>
            <a:noFill/>
          </a:ln>
        </p:spPr>
      </p:pic>
      <p:pic>
        <p:nvPicPr>
          <p:cNvPr id="1259" name="Google Shape;1259;p93" descr="Ícone&#10;&#10;Descrição gerada automaticamente"/>
          <p:cNvPicPr preferRelativeResize="0"/>
          <p:nvPr/>
        </p:nvPicPr>
        <p:blipFill rotWithShape="1">
          <a:blip r:embed="rId5">
            <a:alphaModFix/>
          </a:blip>
          <a:srcRect/>
          <a:stretch/>
        </p:blipFill>
        <p:spPr>
          <a:xfrm>
            <a:off x="98164" y="2423902"/>
            <a:ext cx="261360" cy="216000"/>
          </a:xfrm>
          <a:prstGeom prst="rect">
            <a:avLst/>
          </a:prstGeom>
          <a:noFill/>
          <a:ln>
            <a:noFill/>
          </a:ln>
        </p:spPr>
      </p:pic>
      <p:pic>
        <p:nvPicPr>
          <p:cNvPr id="1260" name="Google Shape;1260;p93" descr="Ícone&#10;&#10;Descrição gerada automaticamente"/>
          <p:cNvPicPr preferRelativeResize="0"/>
          <p:nvPr/>
        </p:nvPicPr>
        <p:blipFill rotWithShape="1">
          <a:blip r:embed="rId5">
            <a:alphaModFix/>
          </a:blip>
          <a:srcRect/>
          <a:stretch/>
        </p:blipFill>
        <p:spPr>
          <a:xfrm>
            <a:off x="98164" y="2882068"/>
            <a:ext cx="261360" cy="216000"/>
          </a:xfrm>
          <a:prstGeom prst="rect">
            <a:avLst/>
          </a:prstGeom>
          <a:noFill/>
          <a:ln>
            <a:noFill/>
          </a:ln>
        </p:spPr>
      </p:pic>
      <p:pic>
        <p:nvPicPr>
          <p:cNvPr id="1261" name="Google Shape;1261;p93" descr="Ícone&#10;&#10;Descrição gerada automaticamente"/>
          <p:cNvPicPr preferRelativeResize="0"/>
          <p:nvPr/>
        </p:nvPicPr>
        <p:blipFill rotWithShape="1">
          <a:blip r:embed="rId5">
            <a:alphaModFix/>
          </a:blip>
          <a:srcRect/>
          <a:stretch/>
        </p:blipFill>
        <p:spPr>
          <a:xfrm>
            <a:off x="98164" y="3340234"/>
            <a:ext cx="261360" cy="216000"/>
          </a:xfrm>
          <a:prstGeom prst="rect">
            <a:avLst/>
          </a:prstGeom>
          <a:noFill/>
          <a:ln>
            <a:noFill/>
          </a:ln>
        </p:spPr>
      </p:pic>
      <p:pic>
        <p:nvPicPr>
          <p:cNvPr id="1262" name="Google Shape;1262;p93" descr="Ícone&#10;&#10;Descrição gerada automaticamente"/>
          <p:cNvPicPr preferRelativeResize="0"/>
          <p:nvPr/>
        </p:nvPicPr>
        <p:blipFill rotWithShape="1">
          <a:blip r:embed="rId5">
            <a:alphaModFix/>
          </a:blip>
          <a:srcRect/>
          <a:stretch/>
        </p:blipFill>
        <p:spPr>
          <a:xfrm>
            <a:off x="98164" y="3798400"/>
            <a:ext cx="261360" cy="216000"/>
          </a:xfrm>
          <a:prstGeom prst="rect">
            <a:avLst/>
          </a:prstGeom>
          <a:noFill/>
          <a:ln>
            <a:noFill/>
          </a:ln>
        </p:spPr>
      </p:pic>
      <p:pic>
        <p:nvPicPr>
          <p:cNvPr id="1263" name="Google Shape;1263;p93" descr="Ícone&#10;&#10;Descrição gerada automaticamente"/>
          <p:cNvPicPr preferRelativeResize="0"/>
          <p:nvPr/>
        </p:nvPicPr>
        <p:blipFill rotWithShape="1">
          <a:blip r:embed="rId5">
            <a:alphaModFix/>
          </a:blip>
          <a:srcRect/>
          <a:stretch/>
        </p:blipFill>
        <p:spPr>
          <a:xfrm>
            <a:off x="98164" y="5172899"/>
            <a:ext cx="261360" cy="216000"/>
          </a:xfrm>
          <a:prstGeom prst="rect">
            <a:avLst/>
          </a:prstGeom>
          <a:noFill/>
          <a:ln>
            <a:noFill/>
          </a:ln>
        </p:spPr>
      </p:pic>
      <p:pic>
        <p:nvPicPr>
          <p:cNvPr id="1264" name="Google Shape;1264;p93" descr="Ícone&#10;&#10;Descrição gerada automaticamente"/>
          <p:cNvPicPr preferRelativeResize="0"/>
          <p:nvPr/>
        </p:nvPicPr>
        <p:blipFill rotWithShape="1">
          <a:blip r:embed="rId5">
            <a:alphaModFix/>
          </a:blip>
          <a:srcRect/>
          <a:stretch/>
        </p:blipFill>
        <p:spPr>
          <a:xfrm>
            <a:off x="98164" y="5631066"/>
            <a:ext cx="261360" cy="216000"/>
          </a:xfrm>
          <a:prstGeom prst="rect">
            <a:avLst/>
          </a:prstGeom>
          <a:noFill/>
          <a:ln>
            <a:noFill/>
          </a:ln>
        </p:spPr>
      </p:pic>
      <p:pic>
        <p:nvPicPr>
          <p:cNvPr id="1265" name="Google Shape;1265;p93" descr="Ícone&#10;&#10;Descrição gerada automaticamente"/>
          <p:cNvPicPr preferRelativeResize="0"/>
          <p:nvPr/>
        </p:nvPicPr>
        <p:blipFill rotWithShape="1">
          <a:blip r:embed="rId5">
            <a:alphaModFix/>
          </a:blip>
          <a:srcRect/>
          <a:stretch/>
        </p:blipFill>
        <p:spPr>
          <a:xfrm>
            <a:off x="98164" y="6089233"/>
            <a:ext cx="261360" cy="216000"/>
          </a:xfrm>
          <a:prstGeom prst="rect">
            <a:avLst/>
          </a:prstGeom>
          <a:noFill/>
          <a:ln>
            <a:noFill/>
          </a:ln>
        </p:spPr>
      </p:pic>
      <p:pic>
        <p:nvPicPr>
          <p:cNvPr id="1266" name="Google Shape;1266;p93" descr="Ícone&#10;&#10;Descrição gerada automaticamente"/>
          <p:cNvPicPr preferRelativeResize="0"/>
          <p:nvPr/>
        </p:nvPicPr>
        <p:blipFill rotWithShape="1">
          <a:blip r:embed="rId5">
            <a:alphaModFix/>
          </a:blip>
          <a:srcRect/>
          <a:stretch/>
        </p:blipFill>
        <p:spPr>
          <a:xfrm>
            <a:off x="98164" y="4256566"/>
            <a:ext cx="261360" cy="216000"/>
          </a:xfrm>
          <a:prstGeom prst="rect">
            <a:avLst/>
          </a:prstGeom>
          <a:noFill/>
          <a:ln>
            <a:noFill/>
          </a:ln>
        </p:spPr>
      </p:pic>
      <p:pic>
        <p:nvPicPr>
          <p:cNvPr id="1267" name="Google Shape;1267;p93" descr="Ícone&#10;&#10;Descrição gerada automaticamente"/>
          <p:cNvPicPr preferRelativeResize="0"/>
          <p:nvPr/>
        </p:nvPicPr>
        <p:blipFill rotWithShape="1">
          <a:blip r:embed="rId5">
            <a:alphaModFix/>
          </a:blip>
          <a:srcRect/>
          <a:stretch/>
        </p:blipFill>
        <p:spPr>
          <a:xfrm>
            <a:off x="98164" y="4714732"/>
            <a:ext cx="261360" cy="216000"/>
          </a:xfrm>
          <a:prstGeom prst="rect">
            <a:avLst/>
          </a:prstGeom>
          <a:noFill/>
          <a:ln>
            <a:noFill/>
          </a:ln>
        </p:spPr>
      </p:pic>
      <p:pic>
        <p:nvPicPr>
          <p:cNvPr id="1268" name="Google Shape;1268;p93" descr="Ícone&#10;&#10;Descrição gerada automaticamente"/>
          <p:cNvPicPr preferRelativeResize="0"/>
          <p:nvPr/>
        </p:nvPicPr>
        <p:blipFill rotWithShape="1">
          <a:blip r:embed="rId5">
            <a:alphaModFix/>
          </a:blip>
          <a:srcRect/>
          <a:stretch/>
        </p:blipFill>
        <p:spPr>
          <a:xfrm>
            <a:off x="98164" y="6547403"/>
            <a:ext cx="261360" cy="21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94"/>
          <p:cNvSpPr/>
          <p:nvPr/>
        </p:nvSpPr>
        <p:spPr>
          <a:xfrm>
            <a:off x="0" y="0"/>
            <a:ext cx="4064400" cy="6858000"/>
          </a:xfrm>
          <a:prstGeom prst="rect">
            <a:avLst/>
          </a:prstGeom>
          <a:solidFill>
            <a:srgbClr val="FF8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74" name="Google Shape;1274;p94"/>
          <p:cNvSpPr/>
          <p:nvPr/>
        </p:nvSpPr>
        <p:spPr>
          <a:xfrm>
            <a:off x="4064400" y="0"/>
            <a:ext cx="4064400" cy="6858000"/>
          </a:xfrm>
          <a:prstGeom prst="rect">
            <a:avLst/>
          </a:prstGeom>
          <a:solidFill>
            <a:srgbClr val="5AB3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75" name="Google Shape;1275;p94"/>
          <p:cNvSpPr/>
          <p:nvPr/>
        </p:nvSpPr>
        <p:spPr>
          <a:xfrm>
            <a:off x="8121100" y="0"/>
            <a:ext cx="40709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76" name="Google Shape;1276;p94"/>
          <p:cNvSpPr/>
          <p:nvPr/>
        </p:nvSpPr>
        <p:spPr>
          <a:xfrm>
            <a:off x="-10274" y="1"/>
            <a:ext cx="12202274" cy="13227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1277" name="Google Shape;1277;p94"/>
          <p:cNvGrpSpPr/>
          <p:nvPr/>
        </p:nvGrpSpPr>
        <p:grpSpPr>
          <a:xfrm>
            <a:off x="2307457" y="627494"/>
            <a:ext cx="408829" cy="396944"/>
            <a:chOff x="3855794" y="2392033"/>
            <a:chExt cx="1014377" cy="1001332"/>
          </a:xfrm>
        </p:grpSpPr>
        <p:sp>
          <p:nvSpPr>
            <p:cNvPr id="1278" name="Google Shape;1278;p94"/>
            <p:cNvSpPr/>
            <p:nvPr/>
          </p:nvSpPr>
          <p:spPr>
            <a:xfrm>
              <a:off x="3855794" y="2392033"/>
              <a:ext cx="1014377" cy="1001332"/>
            </a:xfrm>
            <a:prstGeom prst="ellipse">
              <a:avLst/>
            </a:prstGeom>
            <a:solidFill>
              <a:schemeClr val="lt1"/>
            </a:solidFill>
            <a:ln w="28575" cap="flat" cmpd="sng">
              <a:solidFill>
                <a:srgbClr val="001E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79" name="Google Shape;1279;p94" descr="Ícone&#10;&#10;Descrição gerada automaticamente"/>
            <p:cNvPicPr preferRelativeResize="0"/>
            <p:nvPr/>
          </p:nvPicPr>
          <p:blipFill rotWithShape="1">
            <a:blip r:embed="rId3">
              <a:alphaModFix/>
            </a:blip>
            <a:srcRect/>
            <a:stretch/>
          </p:blipFill>
          <p:spPr>
            <a:xfrm>
              <a:off x="4008352" y="2536699"/>
              <a:ext cx="743426" cy="637131"/>
            </a:xfrm>
            <a:prstGeom prst="rect">
              <a:avLst/>
            </a:prstGeom>
            <a:noFill/>
            <a:ln>
              <a:noFill/>
            </a:ln>
          </p:spPr>
        </p:pic>
      </p:grpSp>
      <p:grpSp>
        <p:nvGrpSpPr>
          <p:cNvPr id="1280" name="Google Shape;1280;p94"/>
          <p:cNvGrpSpPr/>
          <p:nvPr/>
        </p:nvGrpSpPr>
        <p:grpSpPr>
          <a:xfrm>
            <a:off x="2607307" y="195289"/>
            <a:ext cx="410400" cy="396000"/>
            <a:chOff x="2849531" y="1170631"/>
            <a:chExt cx="683730" cy="693917"/>
          </a:xfrm>
        </p:grpSpPr>
        <p:sp>
          <p:nvSpPr>
            <p:cNvPr id="1281" name="Google Shape;1281;p94"/>
            <p:cNvSpPr/>
            <p:nvPr/>
          </p:nvSpPr>
          <p:spPr>
            <a:xfrm>
              <a:off x="2849531" y="1170631"/>
              <a:ext cx="683730" cy="693917"/>
            </a:xfrm>
            <a:prstGeom prst="ellipse">
              <a:avLst/>
            </a:prstGeom>
            <a:solidFill>
              <a:schemeClr val="lt1"/>
            </a:solidFill>
            <a:ln w="28575" cap="flat" cmpd="sng">
              <a:solidFill>
                <a:srgbClr val="001E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82" name="Google Shape;1282;p94" descr="Ícone&#10;&#10;Descrição gerada automaticamente"/>
            <p:cNvPicPr preferRelativeResize="0"/>
            <p:nvPr/>
          </p:nvPicPr>
          <p:blipFill rotWithShape="1">
            <a:blip r:embed="rId4">
              <a:alphaModFix/>
            </a:blip>
            <a:srcRect/>
            <a:stretch/>
          </p:blipFill>
          <p:spPr>
            <a:xfrm>
              <a:off x="2859652" y="1249630"/>
              <a:ext cx="594741" cy="509705"/>
            </a:xfrm>
            <a:prstGeom prst="rect">
              <a:avLst/>
            </a:prstGeom>
            <a:noFill/>
            <a:ln>
              <a:noFill/>
            </a:ln>
          </p:spPr>
        </p:pic>
      </p:grpSp>
      <p:grpSp>
        <p:nvGrpSpPr>
          <p:cNvPr id="1283" name="Google Shape;1283;p94"/>
          <p:cNvGrpSpPr/>
          <p:nvPr/>
        </p:nvGrpSpPr>
        <p:grpSpPr>
          <a:xfrm>
            <a:off x="2032200" y="206226"/>
            <a:ext cx="408829" cy="396944"/>
            <a:chOff x="221320" y="2608766"/>
            <a:chExt cx="1014377" cy="1001332"/>
          </a:xfrm>
        </p:grpSpPr>
        <p:sp>
          <p:nvSpPr>
            <p:cNvPr id="1284" name="Google Shape;1284;p94"/>
            <p:cNvSpPr/>
            <p:nvPr/>
          </p:nvSpPr>
          <p:spPr>
            <a:xfrm>
              <a:off x="221320" y="2608766"/>
              <a:ext cx="1014377" cy="1001332"/>
            </a:xfrm>
            <a:prstGeom prst="ellipse">
              <a:avLst/>
            </a:prstGeom>
            <a:solidFill>
              <a:schemeClr val="lt1"/>
            </a:solidFill>
            <a:ln w="28575" cap="flat" cmpd="sng">
              <a:solidFill>
                <a:srgbClr val="001E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85" name="Google Shape;1285;p94" descr="Ícone&#10;&#10;Descrição gerada automaticamente"/>
            <p:cNvPicPr preferRelativeResize="0"/>
            <p:nvPr/>
          </p:nvPicPr>
          <p:blipFill rotWithShape="1">
            <a:blip r:embed="rId5">
              <a:alphaModFix/>
            </a:blip>
            <a:srcRect/>
            <a:stretch/>
          </p:blipFill>
          <p:spPr>
            <a:xfrm>
              <a:off x="356795" y="2762087"/>
              <a:ext cx="743426" cy="637131"/>
            </a:xfrm>
            <a:prstGeom prst="rect">
              <a:avLst/>
            </a:prstGeom>
            <a:noFill/>
            <a:ln>
              <a:noFill/>
            </a:ln>
          </p:spPr>
        </p:pic>
      </p:grpSp>
      <p:sp>
        <p:nvSpPr>
          <p:cNvPr id="1286" name="Google Shape;1286;p94"/>
          <p:cNvSpPr txBox="1"/>
          <p:nvPr/>
        </p:nvSpPr>
        <p:spPr>
          <a:xfrm>
            <a:off x="792848" y="455538"/>
            <a:ext cx="1188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222D59"/>
                </a:solidFill>
                <a:latin typeface="Calibri"/>
                <a:ea typeface="Calibri"/>
                <a:cs typeface="Calibri"/>
                <a:sym typeface="Calibri"/>
              </a:rPr>
              <a:t>Lab IN</a:t>
            </a:r>
            <a:endParaRPr sz="1400" b="0" i="0" u="none" strike="noStrike" cap="none">
              <a:solidFill>
                <a:srgbClr val="000000"/>
              </a:solidFill>
              <a:latin typeface="Calibri"/>
              <a:ea typeface="Calibri"/>
              <a:cs typeface="Calibri"/>
              <a:sym typeface="Calibri"/>
            </a:endParaRPr>
          </a:p>
        </p:txBody>
      </p:sp>
      <p:pic>
        <p:nvPicPr>
          <p:cNvPr id="1287" name="Google Shape;1287;p94"/>
          <p:cNvPicPr preferRelativeResize="0"/>
          <p:nvPr/>
        </p:nvPicPr>
        <p:blipFill rotWithShape="1">
          <a:blip r:embed="rId6">
            <a:alphaModFix/>
          </a:blip>
          <a:srcRect/>
          <a:stretch/>
        </p:blipFill>
        <p:spPr>
          <a:xfrm>
            <a:off x="187735" y="616872"/>
            <a:ext cx="619125" cy="123825"/>
          </a:xfrm>
          <a:prstGeom prst="rect">
            <a:avLst/>
          </a:prstGeom>
          <a:noFill/>
          <a:ln>
            <a:noFill/>
          </a:ln>
        </p:spPr>
      </p:pic>
      <p:sp>
        <p:nvSpPr>
          <p:cNvPr id="1288" name="Google Shape;1288;p94"/>
          <p:cNvSpPr txBox="1"/>
          <p:nvPr/>
        </p:nvSpPr>
        <p:spPr>
          <a:xfrm>
            <a:off x="3572743" y="267005"/>
            <a:ext cx="803705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FF5000"/>
                </a:solidFill>
                <a:latin typeface="Calibri"/>
                <a:ea typeface="Calibri"/>
                <a:cs typeface="Calibri"/>
                <a:sym typeface="Calibri"/>
              </a:rPr>
              <a:t>O</a:t>
            </a:r>
            <a:r>
              <a:rPr lang="pt-BR" sz="2000" b="0" i="0" u="none" strike="noStrike" cap="none">
                <a:solidFill>
                  <a:srgbClr val="E1531F"/>
                </a:solidFill>
                <a:latin typeface="Calibri"/>
                <a:ea typeface="Calibri"/>
                <a:cs typeface="Calibri"/>
                <a:sym typeface="Calibri"/>
              </a:rPr>
              <a:t> </a:t>
            </a:r>
            <a:r>
              <a:rPr lang="pt-BR" sz="2000" b="1" i="0" u="none" strike="noStrike" cap="none">
                <a:solidFill>
                  <a:srgbClr val="001E64"/>
                </a:solidFill>
                <a:latin typeface="Calibri"/>
                <a:ea typeface="Calibri"/>
                <a:cs typeface="Calibri"/>
                <a:sym typeface="Calibri"/>
              </a:rPr>
              <a:t>SulAmérica</a:t>
            </a:r>
            <a:r>
              <a:rPr lang="pt-BR" sz="2000" b="1" i="0" u="none" strike="noStrike" cap="none">
                <a:solidFill>
                  <a:srgbClr val="E1531F"/>
                </a:solidFill>
                <a:latin typeface="Calibri"/>
                <a:ea typeface="Calibri"/>
                <a:cs typeface="Calibri"/>
                <a:sym typeface="Calibri"/>
              </a:rPr>
              <a:t> </a:t>
            </a:r>
            <a:r>
              <a:rPr lang="pt-BR" sz="2000" b="1" i="0" u="none" strike="noStrike" cap="none">
                <a:solidFill>
                  <a:srgbClr val="001E64"/>
                </a:solidFill>
                <a:latin typeface="Calibri"/>
                <a:ea typeface="Calibri"/>
                <a:cs typeface="Calibri"/>
                <a:sym typeface="Calibri"/>
              </a:rPr>
              <a:t>Lab IN¹ </a:t>
            </a:r>
            <a:r>
              <a:rPr lang="pt-BR" sz="2000" b="0" i="0" u="none" strike="noStrike" cap="none">
                <a:solidFill>
                  <a:srgbClr val="FF5000"/>
                </a:solidFill>
                <a:latin typeface="Calibri"/>
                <a:ea typeface="Calibri"/>
                <a:cs typeface="Calibri"/>
                <a:sym typeface="Calibri"/>
              </a:rPr>
              <a:t>é um benefício que facilita a realização de exames com a coleta no local de escolha do beneficiário.</a:t>
            </a:r>
            <a:endParaRPr sz="2000" b="0" i="0" u="none" strike="noStrike" cap="none">
              <a:solidFill>
                <a:srgbClr val="FF5000"/>
              </a:solidFill>
              <a:latin typeface="Calibri"/>
              <a:ea typeface="Calibri"/>
              <a:cs typeface="Calibri"/>
              <a:sym typeface="Calibri"/>
            </a:endParaRPr>
          </a:p>
        </p:txBody>
      </p:sp>
      <p:grpSp>
        <p:nvGrpSpPr>
          <p:cNvPr id="1289" name="Google Shape;1289;p94"/>
          <p:cNvGrpSpPr/>
          <p:nvPr/>
        </p:nvGrpSpPr>
        <p:grpSpPr>
          <a:xfrm>
            <a:off x="9769161" y="6437106"/>
            <a:ext cx="1122843" cy="307777"/>
            <a:chOff x="2637576" y="3101927"/>
            <a:chExt cx="1122843" cy="307777"/>
          </a:xfrm>
        </p:grpSpPr>
        <p:sp>
          <p:nvSpPr>
            <p:cNvPr id="1290" name="Google Shape;1290;p94">
              <a:hlinkClick r:id="rId7"/>
            </p:cNvPr>
            <p:cNvSpPr txBox="1"/>
            <p:nvPr/>
          </p:nvSpPr>
          <p:spPr>
            <a:xfrm>
              <a:off x="2637576" y="3101927"/>
              <a:ext cx="9511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 detalhes</a:t>
              </a:r>
              <a:endParaRPr sz="1400" b="0" i="0" u="none" strike="noStrike" cap="none">
                <a:solidFill>
                  <a:srgbClr val="000000"/>
                </a:solidFill>
                <a:latin typeface="Calibri"/>
                <a:ea typeface="Calibri"/>
                <a:cs typeface="Calibri"/>
                <a:sym typeface="Calibri"/>
              </a:endParaRPr>
            </a:p>
          </p:txBody>
        </p:sp>
        <p:pic>
          <p:nvPicPr>
            <p:cNvPr id="1291" name="Google Shape;1291;p94">
              <a:hlinkClick r:id="rId7"/>
            </p:cNvPr>
            <p:cNvPicPr preferRelativeResize="0"/>
            <p:nvPr/>
          </p:nvPicPr>
          <p:blipFill rotWithShape="1">
            <a:blip r:embed="rId8">
              <a:alphaModFix/>
            </a:blip>
            <a:srcRect/>
            <a:stretch/>
          </p:blipFill>
          <p:spPr>
            <a:xfrm rot="5400000">
              <a:off x="3521739" y="3154206"/>
              <a:ext cx="261360" cy="216000"/>
            </a:xfrm>
            <a:prstGeom prst="rect">
              <a:avLst/>
            </a:prstGeom>
            <a:noFill/>
            <a:ln>
              <a:noFill/>
            </a:ln>
          </p:spPr>
        </p:pic>
      </p:grpSp>
      <p:sp>
        <p:nvSpPr>
          <p:cNvPr id="1292" name="Google Shape;1292;p94"/>
          <p:cNvSpPr txBox="1"/>
          <p:nvPr/>
        </p:nvSpPr>
        <p:spPr>
          <a:xfrm>
            <a:off x="3588784" y="914478"/>
            <a:ext cx="3950114"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t-BR" sz="1000" b="0" i="0" u="none" strike="noStrike" cap="none">
                <a:solidFill>
                  <a:srgbClr val="9632FA"/>
                </a:solidFill>
                <a:latin typeface="Calibri"/>
                <a:ea typeface="Calibri"/>
                <a:cs typeface="Calibri"/>
                <a:sym typeface="Calibri"/>
              </a:rPr>
              <a:t>Benefício </a:t>
            </a:r>
            <a:r>
              <a:rPr lang="pt-BR" sz="1000" b="1" i="0" u="none" strike="noStrike" cap="none">
                <a:solidFill>
                  <a:srgbClr val="9632FA"/>
                </a:solidFill>
                <a:latin typeface="Calibri"/>
                <a:ea typeface="Calibri"/>
                <a:cs typeface="Calibri"/>
                <a:sym typeface="Calibri"/>
              </a:rPr>
              <a:t>não</a:t>
            </a:r>
            <a:r>
              <a:rPr lang="pt-BR" sz="1000" b="0" i="0" u="none" strike="noStrike" cap="none">
                <a:solidFill>
                  <a:srgbClr val="9632FA"/>
                </a:solidFill>
                <a:latin typeface="Calibri"/>
                <a:ea typeface="Calibri"/>
                <a:cs typeface="Calibri"/>
                <a:sym typeface="Calibri"/>
              </a:rPr>
              <a:t> válido para os Planos Direto e Produtos Hospitalar (HO).</a:t>
            </a:r>
            <a:endParaRPr sz="1000" b="0" i="0" u="none" strike="noStrike" cap="none">
              <a:solidFill>
                <a:srgbClr val="9632FA"/>
              </a:solidFill>
              <a:latin typeface="Calibri"/>
              <a:ea typeface="Calibri"/>
              <a:cs typeface="Calibri"/>
              <a:sym typeface="Calibri"/>
            </a:endParaRPr>
          </a:p>
        </p:txBody>
      </p:sp>
      <p:pic>
        <p:nvPicPr>
          <p:cNvPr id="1293" name="Google Shape;1293;p94" descr="Homem sentado em frente a mesa&#10;&#10;Descrição gerada automaticamente com confiança média"/>
          <p:cNvPicPr preferRelativeResize="0"/>
          <p:nvPr/>
        </p:nvPicPr>
        <p:blipFill rotWithShape="1">
          <a:blip r:embed="rId9">
            <a:alphaModFix/>
          </a:blip>
          <a:srcRect/>
          <a:stretch/>
        </p:blipFill>
        <p:spPr>
          <a:xfrm>
            <a:off x="4329324" y="2502123"/>
            <a:ext cx="3497570" cy="2606011"/>
          </a:xfrm>
          <a:prstGeom prst="roundRect">
            <a:avLst>
              <a:gd name="adj" fmla="val 16667"/>
            </a:avLst>
          </a:prstGeom>
          <a:noFill/>
          <a:ln>
            <a:noFill/>
          </a:ln>
        </p:spPr>
      </p:pic>
      <p:sp>
        <p:nvSpPr>
          <p:cNvPr id="1294" name="Google Shape;1294;p94"/>
          <p:cNvSpPr txBox="1"/>
          <p:nvPr/>
        </p:nvSpPr>
        <p:spPr>
          <a:xfrm>
            <a:off x="4372188" y="1498102"/>
            <a:ext cx="404606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Benefícios: </a:t>
            </a:r>
            <a:r>
              <a:rPr lang="pt-BR" sz="1600" b="0" i="0" u="none" strike="noStrike" cap="none">
                <a:solidFill>
                  <a:schemeClr val="lt1"/>
                </a:solidFill>
                <a:latin typeface="Calibri"/>
                <a:ea typeface="Calibri"/>
                <a:cs typeface="Calibri"/>
                <a:sym typeface="Calibri"/>
              </a:rPr>
              <a:t>Comodidade, segurança, praticidade e conforto para realizar seus exames onde estiver.</a:t>
            </a:r>
            <a:endParaRPr sz="1600" b="0" i="0" u="none" strike="noStrike" cap="none">
              <a:solidFill>
                <a:schemeClr val="lt1"/>
              </a:solidFill>
              <a:latin typeface="Calibri"/>
              <a:ea typeface="Calibri"/>
              <a:cs typeface="Calibri"/>
              <a:sym typeface="Calibri"/>
            </a:endParaRPr>
          </a:p>
        </p:txBody>
      </p:sp>
      <p:pic>
        <p:nvPicPr>
          <p:cNvPr id="1295" name="Google Shape;1295;p94"/>
          <p:cNvPicPr preferRelativeResize="0"/>
          <p:nvPr/>
        </p:nvPicPr>
        <p:blipFill rotWithShape="1">
          <a:blip r:embed="rId10">
            <a:alphaModFix/>
          </a:blip>
          <a:srcRect/>
          <a:stretch/>
        </p:blipFill>
        <p:spPr>
          <a:xfrm>
            <a:off x="8688837" y="2892030"/>
            <a:ext cx="945549" cy="936000"/>
          </a:xfrm>
          <a:prstGeom prst="rect">
            <a:avLst/>
          </a:prstGeom>
          <a:noFill/>
          <a:ln>
            <a:noFill/>
          </a:ln>
        </p:spPr>
      </p:pic>
      <p:pic>
        <p:nvPicPr>
          <p:cNvPr id="1296" name="Google Shape;1296;p94"/>
          <p:cNvPicPr preferRelativeResize="0"/>
          <p:nvPr/>
        </p:nvPicPr>
        <p:blipFill rotWithShape="1">
          <a:blip r:embed="rId11">
            <a:alphaModFix/>
          </a:blip>
          <a:srcRect/>
          <a:stretch/>
        </p:blipFill>
        <p:spPr>
          <a:xfrm>
            <a:off x="10330583" y="2898271"/>
            <a:ext cx="945549" cy="936000"/>
          </a:xfrm>
          <a:prstGeom prst="rect">
            <a:avLst/>
          </a:prstGeom>
          <a:noFill/>
          <a:ln>
            <a:noFill/>
          </a:ln>
        </p:spPr>
      </p:pic>
      <p:sp>
        <p:nvSpPr>
          <p:cNvPr id="1297" name="Google Shape;1297;p94"/>
          <p:cNvSpPr txBox="1"/>
          <p:nvPr/>
        </p:nvSpPr>
        <p:spPr>
          <a:xfrm>
            <a:off x="8381362" y="1498102"/>
            <a:ext cx="346111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Exames oferecidos: </a:t>
            </a:r>
            <a:r>
              <a:rPr lang="pt-BR" sz="1600" b="0" i="0" u="none" strike="noStrike" cap="none">
                <a:solidFill>
                  <a:schemeClr val="lt1"/>
                </a:solidFill>
                <a:latin typeface="Calibri"/>
                <a:ea typeface="Calibri"/>
                <a:cs typeface="Calibri"/>
                <a:sym typeface="Calibri"/>
              </a:rPr>
              <a:t>Com o SulAmérica Lab IN, você pode realizar exames de:</a:t>
            </a:r>
            <a:endParaRPr sz="1400" b="0" i="0" u="none" strike="noStrike" cap="none">
              <a:solidFill>
                <a:srgbClr val="000000"/>
              </a:solidFill>
              <a:latin typeface="Calibri"/>
              <a:ea typeface="Calibri"/>
              <a:cs typeface="Calibri"/>
              <a:sym typeface="Calibri"/>
            </a:endParaRPr>
          </a:p>
        </p:txBody>
      </p:sp>
      <p:sp>
        <p:nvSpPr>
          <p:cNvPr id="1298" name="Google Shape;1298;p94"/>
          <p:cNvSpPr txBox="1"/>
          <p:nvPr/>
        </p:nvSpPr>
        <p:spPr>
          <a:xfrm>
            <a:off x="8614050" y="4034075"/>
            <a:ext cx="105971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Exames de sangue</a:t>
            </a:r>
            <a:endParaRPr sz="1400" b="0" i="0" u="none" strike="noStrike" cap="none">
              <a:solidFill>
                <a:srgbClr val="000000"/>
              </a:solidFill>
              <a:latin typeface="Calibri"/>
              <a:ea typeface="Calibri"/>
              <a:cs typeface="Calibri"/>
              <a:sym typeface="Calibri"/>
            </a:endParaRPr>
          </a:p>
        </p:txBody>
      </p:sp>
      <p:sp>
        <p:nvSpPr>
          <p:cNvPr id="1299" name="Google Shape;1299;p94"/>
          <p:cNvSpPr txBox="1"/>
          <p:nvPr/>
        </p:nvSpPr>
        <p:spPr>
          <a:xfrm>
            <a:off x="10132244" y="4034075"/>
            <a:ext cx="130169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Exames de Urina/Fezes</a:t>
            </a:r>
            <a:endParaRPr sz="1400" b="0" i="0" u="none" strike="noStrike" cap="none">
              <a:solidFill>
                <a:srgbClr val="000000"/>
              </a:solidFill>
              <a:latin typeface="Calibri"/>
              <a:ea typeface="Calibri"/>
              <a:cs typeface="Calibri"/>
              <a:sym typeface="Calibri"/>
            </a:endParaRPr>
          </a:p>
        </p:txBody>
      </p:sp>
      <p:sp>
        <p:nvSpPr>
          <p:cNvPr id="1300" name="Google Shape;1300;p94"/>
          <p:cNvSpPr txBox="1"/>
          <p:nvPr/>
        </p:nvSpPr>
        <p:spPr>
          <a:xfrm>
            <a:off x="428041" y="1498102"/>
            <a:ext cx="346111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Agendamento: </a:t>
            </a:r>
            <a:r>
              <a:rPr lang="pt-BR" sz="1600" b="0" i="0" u="none" strike="noStrike" cap="none">
                <a:solidFill>
                  <a:schemeClr val="lt1"/>
                </a:solidFill>
                <a:latin typeface="Calibri"/>
                <a:ea typeface="Calibri"/>
                <a:cs typeface="Calibri"/>
                <a:sym typeface="Calibri"/>
              </a:rPr>
              <a:t>Agendamento rápido e fácil pelo APP saúde SulAmérica.</a:t>
            </a:r>
            <a:endParaRPr sz="1600" b="0" i="0" u="none" strike="noStrike" cap="none">
              <a:solidFill>
                <a:schemeClr val="lt1"/>
              </a:solidFill>
              <a:latin typeface="Calibri"/>
              <a:ea typeface="Calibri"/>
              <a:cs typeface="Calibri"/>
              <a:sym typeface="Calibri"/>
            </a:endParaRPr>
          </a:p>
        </p:txBody>
      </p:sp>
      <p:grpSp>
        <p:nvGrpSpPr>
          <p:cNvPr id="1301" name="Google Shape;1301;p94"/>
          <p:cNvGrpSpPr/>
          <p:nvPr/>
        </p:nvGrpSpPr>
        <p:grpSpPr>
          <a:xfrm>
            <a:off x="822451" y="2476222"/>
            <a:ext cx="2147917" cy="2831937"/>
            <a:chOff x="8966352" y="3304782"/>
            <a:chExt cx="2506511" cy="3451119"/>
          </a:xfrm>
        </p:grpSpPr>
        <p:pic>
          <p:nvPicPr>
            <p:cNvPr id="1302" name="Google Shape;1302;p94" descr="In Company"/>
            <p:cNvPicPr preferRelativeResize="0"/>
            <p:nvPr/>
          </p:nvPicPr>
          <p:blipFill rotWithShape="1">
            <a:blip r:embed="rId12">
              <a:alphaModFix/>
            </a:blip>
            <a:srcRect l="21236" t="13094" r="11185" b="12237"/>
            <a:stretch/>
          </p:blipFill>
          <p:spPr>
            <a:xfrm>
              <a:off x="8966352" y="3304782"/>
              <a:ext cx="2506511" cy="3451119"/>
            </a:xfrm>
            <a:prstGeom prst="rect">
              <a:avLst/>
            </a:prstGeom>
            <a:noFill/>
            <a:ln>
              <a:noFill/>
            </a:ln>
          </p:spPr>
        </p:pic>
        <p:pic>
          <p:nvPicPr>
            <p:cNvPr id="1303" name="Google Shape;1303;p94"/>
            <p:cNvPicPr preferRelativeResize="0"/>
            <p:nvPr/>
          </p:nvPicPr>
          <p:blipFill rotWithShape="1">
            <a:blip r:embed="rId13">
              <a:alphaModFix/>
            </a:blip>
            <a:srcRect t="4230" b="4292"/>
            <a:stretch/>
          </p:blipFill>
          <p:spPr>
            <a:xfrm>
              <a:off x="9530749" y="3712619"/>
              <a:ext cx="984850" cy="1822433"/>
            </a:xfrm>
            <a:prstGeom prst="rect">
              <a:avLst/>
            </a:prstGeom>
            <a:noFill/>
            <a:ln>
              <a:noFill/>
            </a:ln>
          </p:spPr>
        </p:pic>
      </p:grpSp>
      <p:pic>
        <p:nvPicPr>
          <p:cNvPr id="1304" name="Google Shape;1304;p94"/>
          <p:cNvPicPr preferRelativeResize="0"/>
          <p:nvPr/>
        </p:nvPicPr>
        <p:blipFill rotWithShape="1">
          <a:blip r:embed="rId14">
            <a:alphaModFix/>
          </a:blip>
          <a:srcRect/>
          <a:stretch/>
        </p:blipFill>
        <p:spPr>
          <a:xfrm rot="-5400000" flipH="1">
            <a:off x="2026505" y="2991762"/>
            <a:ext cx="348480" cy="288000"/>
          </a:xfrm>
          <a:prstGeom prst="rect">
            <a:avLst/>
          </a:prstGeom>
          <a:noFill/>
          <a:ln>
            <a:noFill/>
          </a:ln>
        </p:spPr>
      </p:pic>
      <p:sp>
        <p:nvSpPr>
          <p:cNvPr id="1305" name="Google Shape;1305;p94"/>
          <p:cNvSpPr txBox="1"/>
          <p:nvPr/>
        </p:nvSpPr>
        <p:spPr>
          <a:xfrm>
            <a:off x="-45372" y="5475243"/>
            <a:ext cx="7606435" cy="1338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chemeClr val="lt1"/>
                </a:solidFill>
                <a:latin typeface="Calibri"/>
                <a:ea typeface="Calibri"/>
                <a:cs typeface="Calibri"/>
                <a:sym typeface="Calibri"/>
              </a:rPr>
              <a:t>¹ Disponível em:</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chemeClr val="lt1"/>
                </a:solidFill>
                <a:latin typeface="Calibri"/>
                <a:ea typeface="Calibri"/>
                <a:cs typeface="Calibri"/>
                <a:sym typeface="Calibri"/>
              </a:rPr>
              <a:t> </a:t>
            </a:r>
            <a:r>
              <a:rPr lang="pt-BR" sz="900" b="1" i="0" u="none" strike="noStrike" cap="none">
                <a:solidFill>
                  <a:schemeClr val="lt1"/>
                </a:solidFill>
                <a:latin typeface="Calibri"/>
                <a:ea typeface="Calibri"/>
                <a:cs typeface="Calibri"/>
                <a:sym typeface="Calibri"/>
              </a:rPr>
              <a:t>Rio de Janeiro:</a:t>
            </a:r>
            <a:r>
              <a:rPr lang="pt-BR" sz="900" b="0" i="0" u="none" strike="noStrike" cap="none">
                <a:solidFill>
                  <a:schemeClr val="lt1"/>
                </a:solidFill>
                <a:latin typeface="Calibri"/>
                <a:ea typeface="Calibri"/>
                <a:cs typeface="Calibri"/>
                <a:sym typeface="Calibri"/>
              </a:rPr>
              <a:t> Belford Roxo, Mesquita, Nilópolis, Niterói, Nova Iguaçu, Rio de Janeiro, São Gonçalo e São João de Meriti.</a:t>
            </a:r>
            <a:br>
              <a:rPr lang="pt-BR" sz="900" b="0" i="0" u="none" strike="noStrike" cap="none">
                <a:solidFill>
                  <a:schemeClr val="lt1"/>
                </a:solidFill>
                <a:latin typeface="Calibri"/>
                <a:ea typeface="Calibri"/>
                <a:cs typeface="Calibri"/>
                <a:sym typeface="Calibri"/>
              </a:rPr>
            </a:br>
            <a:r>
              <a:rPr lang="pt-BR" sz="900" b="1" i="0" u="none" strike="noStrike" cap="none">
                <a:solidFill>
                  <a:schemeClr val="lt1"/>
                </a:solidFill>
                <a:latin typeface="Calibri"/>
                <a:ea typeface="Calibri"/>
                <a:cs typeface="Calibri"/>
                <a:sym typeface="Calibri"/>
              </a:rPr>
              <a:t>São Paulo:</a:t>
            </a:r>
            <a:r>
              <a:rPr lang="pt-BR" sz="900" b="0" i="0" u="none" strike="noStrike" cap="none">
                <a:solidFill>
                  <a:schemeClr val="lt1"/>
                </a:solidFill>
                <a:latin typeface="Calibri"/>
                <a:ea typeface="Calibri"/>
                <a:cs typeface="Calibri"/>
                <a:sym typeface="Calibri"/>
              </a:rPr>
              <a:t> Barueri, Campinas, Carapicuíba, Cotia, Diadema, Embu das Artes, Ferraz de Vasconcelos, Guarulhos, Hortolândia, Indaiatuba, Itapevi, Itaquaquecetuba, Itupeva, Jandira, Jundiaí, Louveira, Mogi das Cruzes, Osasco, Paulínia, Poá, Praia Grande, Ribeirão Pires, Santa Bárbara d'Oeste, Santana de Parnaíba, Santo André, Santos, São Bernardo do Campo, São Caetano do Sul, São José dos Campos, São Paulo, São Vicente, Sorocaba, Sumaré, Suzano, Taboão da Serra, Valinhos e Vinhedo.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br>
              <a:rPr lang="pt-BR" sz="900" b="0" i="0" u="none" strike="noStrike" cap="none">
                <a:solidFill>
                  <a:schemeClr val="lt1"/>
                </a:solidFill>
                <a:latin typeface="Calibri"/>
                <a:ea typeface="Calibri"/>
                <a:cs typeface="Calibri"/>
                <a:sym typeface="Calibri"/>
              </a:rPr>
            </a:br>
            <a:r>
              <a:rPr lang="pt-BR" sz="900" b="0" i="0" u="none" strike="noStrike" cap="none">
                <a:solidFill>
                  <a:schemeClr val="lt1"/>
                </a:solidFill>
                <a:latin typeface="Calibri"/>
                <a:ea typeface="Calibri"/>
                <a:cs typeface="Calibri"/>
                <a:sym typeface="Calibri"/>
              </a:rPr>
              <a:t>Beneficiários dos planos </a:t>
            </a:r>
            <a:r>
              <a:rPr lang="pt-BR" sz="900" b="1" i="0" u="sng" strike="noStrike" cap="none">
                <a:solidFill>
                  <a:schemeClr val="lt1"/>
                </a:solidFill>
                <a:latin typeface="Calibri"/>
                <a:ea typeface="Calibri"/>
                <a:cs typeface="Calibri"/>
                <a:sym typeface="Calibri"/>
              </a:rPr>
              <a:t>Diretos</a:t>
            </a:r>
            <a:r>
              <a:rPr lang="pt-BR" sz="900" b="0" i="0" u="none" strike="noStrike" cap="none">
                <a:solidFill>
                  <a:schemeClr val="lt1"/>
                </a:solidFill>
                <a:latin typeface="Calibri"/>
                <a:ea typeface="Calibri"/>
                <a:cs typeface="Calibri"/>
                <a:sym typeface="Calibri"/>
              </a:rPr>
              <a:t> ou </a:t>
            </a:r>
            <a:r>
              <a:rPr lang="pt-BR" sz="900" b="1" i="0" u="sng" strike="noStrike" cap="none">
                <a:solidFill>
                  <a:schemeClr val="lt1"/>
                </a:solidFill>
                <a:latin typeface="Calibri"/>
                <a:ea typeface="Calibri"/>
                <a:cs typeface="Calibri"/>
                <a:sym typeface="Calibri"/>
              </a:rPr>
              <a:t>Hospitalares</a:t>
            </a:r>
            <a:r>
              <a:rPr lang="pt-BR" sz="900" b="0" i="0" u="none" strike="noStrike" cap="none">
                <a:solidFill>
                  <a:schemeClr val="lt1"/>
                </a:solidFill>
                <a:latin typeface="Calibri"/>
                <a:ea typeface="Calibri"/>
                <a:cs typeface="Calibri"/>
                <a:sym typeface="Calibri"/>
              </a:rPr>
              <a:t> não são elegíveis.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chemeClr val="lt1"/>
                </a:solidFill>
                <a:latin typeface="Calibri"/>
                <a:ea typeface="Calibri"/>
                <a:cs typeface="Calibri"/>
                <a:sym typeface="Calibri"/>
              </a:rPr>
              <a:t>Os benefícios aqui descritos não são uma obrigatoriedade contratual e poderão ser descontinuados a exclusivo critério da SulAmérica. </a:t>
            </a:r>
            <a:endParaRPr sz="9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95"/>
          <p:cNvSpPr/>
          <p:nvPr/>
        </p:nvSpPr>
        <p:spPr>
          <a:xfrm>
            <a:off x="0" y="0"/>
            <a:ext cx="12192000" cy="6857999"/>
          </a:xfrm>
          <a:prstGeom prst="rect">
            <a:avLst/>
          </a:prstGeom>
          <a:solidFill>
            <a:srgbClr val="146E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11" name="Google Shape;1311;p95"/>
          <p:cNvSpPr/>
          <p:nvPr/>
        </p:nvSpPr>
        <p:spPr>
          <a:xfrm>
            <a:off x="0" y="0"/>
            <a:ext cx="8147400" cy="12945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12" name="Google Shape;1312;p95"/>
          <p:cNvSpPr txBox="1"/>
          <p:nvPr/>
        </p:nvSpPr>
        <p:spPr>
          <a:xfrm>
            <a:off x="1256433" y="2298775"/>
            <a:ext cx="3853145"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Rede ampliada de farmácias com descontos exclusivos para você!</a:t>
            </a:r>
            <a:br>
              <a:rPr lang="pt-BR" sz="1400" b="0" i="0" u="none" strike="noStrike" cap="none">
                <a:solidFill>
                  <a:schemeClr val="lt1"/>
                </a:solidFill>
                <a:latin typeface="Calibri"/>
                <a:ea typeface="Calibri"/>
                <a:cs typeface="Calibri"/>
                <a:sym typeface="Calibri"/>
              </a:rPr>
            </a:br>
            <a:br>
              <a:rPr lang="pt-BR" sz="1400" b="0" i="0" u="none" strike="noStrike" cap="none">
                <a:solidFill>
                  <a:schemeClr val="lt1"/>
                </a:solidFill>
                <a:latin typeface="Calibri"/>
                <a:ea typeface="Calibri"/>
                <a:cs typeface="Calibri"/>
                <a:sym typeface="Calibri"/>
              </a:rPr>
            </a:br>
            <a:r>
              <a:rPr lang="pt-BR" sz="1400" b="1" i="0" u="none" strike="noStrike" cap="none">
                <a:solidFill>
                  <a:schemeClr val="lt1"/>
                </a:solidFill>
                <a:latin typeface="Calibri"/>
                <a:ea typeface="Calibri"/>
                <a:cs typeface="Calibri"/>
                <a:sym typeface="Calibri"/>
              </a:rPr>
              <a:t>+ de 25 mil farmácias</a:t>
            </a:r>
            <a:br>
              <a:rPr lang="pt-BR" sz="1400" b="0" i="0" u="none" strike="noStrike" cap="none">
                <a:solidFill>
                  <a:schemeClr val="lt1"/>
                </a:solidFill>
                <a:latin typeface="Calibri"/>
                <a:ea typeface="Calibri"/>
                <a:cs typeface="Calibri"/>
                <a:sym typeface="Calibri"/>
              </a:rPr>
            </a:br>
            <a:br>
              <a:rPr lang="pt-BR" sz="1400" b="0" i="0" u="none" strike="noStrike" cap="none">
                <a:solidFill>
                  <a:schemeClr val="lt1"/>
                </a:solidFill>
                <a:latin typeface="Calibri"/>
                <a:ea typeface="Calibri"/>
                <a:cs typeface="Calibri"/>
                <a:sym typeface="Calibri"/>
              </a:rPr>
            </a:br>
            <a:r>
              <a:rPr lang="pt-BR" sz="1400" b="0" i="0" u="none" strike="noStrike" cap="none">
                <a:solidFill>
                  <a:schemeClr val="lt1"/>
                </a:solidFill>
                <a:latin typeface="Calibri"/>
                <a:ea typeface="Calibri"/>
                <a:cs typeface="Calibri"/>
                <a:sym typeface="Calibri"/>
              </a:rPr>
              <a:t>Drogaria São Paulo, Droga Raia, Drogasil, Pague Menos, Onofre, Pacheco, Panvel, Farmais, Araújo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a:solidFill>
                  <a:schemeClr val="lt1"/>
                </a:solidFill>
                <a:latin typeface="Calibri"/>
                <a:ea typeface="Calibri"/>
                <a:cs typeface="Calibri"/>
                <a:sym typeface="Calibri"/>
              </a:rPr>
            </a:br>
            <a:r>
              <a:rPr lang="pt-BR" sz="1400" b="0" i="0" u="none" strike="noStrike" cap="none">
                <a:solidFill>
                  <a:schemeClr val="lt1"/>
                </a:solidFill>
                <a:latin typeface="Calibri"/>
                <a:ea typeface="Calibri"/>
                <a:cs typeface="Calibri"/>
                <a:sym typeface="Calibri"/>
              </a:rPr>
              <a:t>Entre outras!</a:t>
            </a:r>
            <a:br>
              <a:rPr lang="pt-BR" sz="1400" b="0" i="0" u="none" strike="noStrike" cap="none">
                <a:solidFill>
                  <a:schemeClr val="lt1"/>
                </a:solidFill>
                <a:latin typeface="Calibri"/>
                <a:ea typeface="Calibri"/>
                <a:cs typeface="Calibri"/>
                <a:sym typeface="Calibri"/>
              </a:rPr>
            </a:br>
            <a:br>
              <a:rPr lang="pt-BR" sz="1400" b="0" i="0" u="none" strike="noStrike" cap="none">
                <a:solidFill>
                  <a:schemeClr val="lt1"/>
                </a:solidFill>
                <a:latin typeface="Calibri"/>
                <a:ea typeface="Calibri"/>
                <a:cs typeface="Calibri"/>
                <a:sym typeface="Calibri"/>
              </a:rPr>
            </a:br>
            <a:r>
              <a:rPr lang="pt-BR" sz="1400" b="1" i="0" u="none" strike="noStrike" cap="none">
                <a:solidFill>
                  <a:schemeClr val="lt1"/>
                </a:solidFill>
                <a:latin typeface="Calibri"/>
                <a:ea typeface="Calibri"/>
                <a:cs typeface="Calibri"/>
                <a:sym typeface="Calibri"/>
              </a:rPr>
              <a:t>Garanta descontos em medicamentos, perfumaria, higiene pessoal e beleza.</a:t>
            </a:r>
            <a:endParaRPr sz="1400" b="0" i="0" u="none" strike="noStrike" cap="none">
              <a:solidFill>
                <a:srgbClr val="000000"/>
              </a:solidFill>
              <a:latin typeface="Calibri"/>
              <a:ea typeface="Calibri"/>
              <a:cs typeface="Calibri"/>
              <a:sym typeface="Calibri"/>
            </a:endParaRPr>
          </a:p>
        </p:txBody>
      </p:sp>
      <p:sp>
        <p:nvSpPr>
          <p:cNvPr id="1313" name="Google Shape;1313;p95"/>
          <p:cNvSpPr txBox="1"/>
          <p:nvPr/>
        </p:nvSpPr>
        <p:spPr>
          <a:xfrm>
            <a:off x="1617042" y="1966502"/>
            <a:ext cx="1836000"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Farmácias</a:t>
            </a:r>
            <a:endParaRPr sz="1400" b="0" i="0" u="none" strike="noStrike" cap="none">
              <a:solidFill>
                <a:srgbClr val="000000"/>
              </a:solidFill>
              <a:latin typeface="Calibri"/>
              <a:ea typeface="Calibri"/>
              <a:cs typeface="Calibri"/>
              <a:sym typeface="Calibri"/>
            </a:endParaRPr>
          </a:p>
        </p:txBody>
      </p:sp>
      <p:sp>
        <p:nvSpPr>
          <p:cNvPr id="1314" name="Google Shape;1314;p95"/>
          <p:cNvSpPr txBox="1"/>
          <p:nvPr/>
        </p:nvSpPr>
        <p:spPr>
          <a:xfrm>
            <a:off x="7319241" y="2305776"/>
            <a:ext cx="3853145" cy="28007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Descontos* em:</a:t>
            </a:r>
            <a:endParaRPr sz="1400" b="0" i="0" u="none" strike="noStrike" cap="none">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050"/>
              <a:buFont typeface="Arial"/>
              <a:buChar char="•"/>
            </a:pPr>
            <a:r>
              <a:rPr lang="pt-BR" sz="1400" b="0" i="0" u="none" strike="noStrike" cap="none">
                <a:solidFill>
                  <a:schemeClr val="lt1"/>
                </a:solidFill>
                <a:latin typeface="Calibri"/>
                <a:ea typeface="Calibri"/>
                <a:cs typeface="Calibri"/>
                <a:sym typeface="Calibri"/>
              </a:rPr>
              <a:t>Vacinas</a:t>
            </a:r>
            <a:endParaRPr sz="1400" b="0" i="0" u="none" strike="noStrike" cap="none">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050"/>
              <a:buFont typeface="Arial"/>
              <a:buChar char="•"/>
            </a:pPr>
            <a:r>
              <a:rPr lang="pt-BR" sz="1400" b="0" i="0" u="none" strike="noStrike" cap="none">
                <a:solidFill>
                  <a:schemeClr val="lt1"/>
                </a:solidFill>
                <a:latin typeface="Calibri"/>
                <a:ea typeface="Calibri"/>
                <a:cs typeface="Calibri"/>
                <a:sym typeface="Calibri"/>
              </a:rPr>
              <a:t>Materiais hospitalares</a:t>
            </a:r>
            <a:endParaRPr sz="1400" b="0" i="0" u="none" strike="noStrike" cap="none">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050"/>
              <a:buFont typeface="Arial"/>
              <a:buChar char="•"/>
            </a:pPr>
            <a:r>
              <a:rPr lang="pt-BR" sz="1400" b="0" i="0" u="none" strike="noStrike" cap="none">
                <a:solidFill>
                  <a:schemeClr val="lt1"/>
                </a:solidFill>
                <a:latin typeface="Calibri"/>
                <a:ea typeface="Calibri"/>
                <a:cs typeface="Calibri"/>
                <a:sym typeface="Calibri"/>
              </a:rPr>
              <a:t>E muito mais.</a:t>
            </a:r>
            <a:endParaRPr sz="1400" b="0" i="0" u="none" strike="noStrike" cap="none">
              <a:solidFill>
                <a:srgbClr val="000000"/>
              </a:solidFill>
              <a:latin typeface="Calibri"/>
              <a:ea typeface="Calibri"/>
              <a:cs typeface="Calibri"/>
              <a:sym typeface="Calibri"/>
            </a:endParaRPr>
          </a:p>
          <a:p>
            <a:pPr marL="171450" marR="0" lvl="0" indent="-104775" algn="l" rtl="0">
              <a:lnSpc>
                <a:spcPct val="100000"/>
              </a:lnSpc>
              <a:spcBef>
                <a:spcPts val="0"/>
              </a:spcBef>
              <a:spcAft>
                <a:spcPts val="0"/>
              </a:spcAft>
              <a:buClr>
                <a:srgbClr val="595959"/>
              </a:buClr>
              <a:buSzPts val="1050"/>
              <a:buFont typeface="Arial"/>
              <a:buNone/>
            </a:pP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 A disponibilidade do desconto é concedida de acordo com a região.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Produto Hospitalar (HO)¹</a:t>
            </a:r>
            <a:endParaRPr sz="1400" b="0" i="0" u="none" strike="noStrike" cap="none">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050"/>
              <a:buFont typeface="Arial"/>
              <a:buChar char="•"/>
            </a:pPr>
            <a:r>
              <a:rPr lang="pt-BR" sz="1400" b="0" i="0" u="none" strike="noStrike" cap="none">
                <a:solidFill>
                  <a:schemeClr val="lt1"/>
                </a:solidFill>
                <a:latin typeface="Calibri"/>
                <a:ea typeface="Calibri"/>
                <a:cs typeface="Calibri"/>
                <a:sym typeface="Calibri"/>
              </a:rPr>
              <a:t>Desconto de </a:t>
            </a:r>
            <a:r>
              <a:rPr lang="pt-BR" sz="1400" b="1" i="0" u="none" strike="noStrike" cap="none">
                <a:solidFill>
                  <a:schemeClr val="lt1"/>
                </a:solidFill>
                <a:latin typeface="Calibri"/>
                <a:ea typeface="Calibri"/>
                <a:cs typeface="Calibri"/>
                <a:sym typeface="Calibri"/>
              </a:rPr>
              <a:t>30%</a:t>
            </a:r>
            <a:r>
              <a:rPr lang="pt-BR" sz="1400" b="0" i="0" u="none" strike="noStrike" cap="none">
                <a:solidFill>
                  <a:schemeClr val="lt1"/>
                </a:solidFill>
                <a:latin typeface="Calibri"/>
                <a:ea typeface="Calibri"/>
                <a:cs typeface="Calibri"/>
                <a:sym typeface="Calibri"/>
              </a:rPr>
              <a:t> em consultas particulares</a:t>
            </a:r>
            <a:endParaRPr sz="1400" b="0" i="0" u="none" strike="noStrike" cap="none">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050"/>
              <a:buFont typeface="Arial"/>
              <a:buChar char="•"/>
            </a:pPr>
            <a:r>
              <a:rPr lang="pt-BR" sz="1400" b="0" i="0" u="none" strike="noStrike" cap="none">
                <a:solidFill>
                  <a:schemeClr val="lt1"/>
                </a:solidFill>
                <a:latin typeface="Calibri"/>
                <a:ea typeface="Calibri"/>
                <a:cs typeface="Calibri"/>
                <a:sym typeface="Calibri"/>
              </a:rPr>
              <a:t>Desconto de até </a:t>
            </a:r>
            <a:r>
              <a:rPr lang="pt-BR" sz="1400" b="1" i="0" u="none" strike="noStrike" cap="none">
                <a:solidFill>
                  <a:schemeClr val="lt1"/>
                </a:solidFill>
                <a:latin typeface="Calibri"/>
                <a:ea typeface="Calibri"/>
                <a:cs typeface="Calibri"/>
                <a:sym typeface="Calibri"/>
              </a:rPr>
              <a:t>40%</a:t>
            </a:r>
            <a:r>
              <a:rPr lang="pt-BR" sz="1400" b="0" i="0" u="none" strike="noStrike" cap="none">
                <a:solidFill>
                  <a:schemeClr val="lt1"/>
                </a:solidFill>
                <a:latin typeface="Calibri"/>
                <a:ea typeface="Calibri"/>
                <a:cs typeface="Calibri"/>
                <a:sym typeface="Calibri"/>
              </a:rPr>
              <a:t> em Laboratórios</a:t>
            </a:r>
            <a:endParaRPr sz="1400" b="0" i="0" u="none" strike="noStrike" cap="none">
              <a:solidFill>
                <a:srgbClr val="000000"/>
              </a:solidFill>
              <a:latin typeface="Calibri"/>
              <a:ea typeface="Calibri"/>
              <a:cs typeface="Calibri"/>
              <a:sym typeface="Calibri"/>
            </a:endParaRPr>
          </a:p>
          <a:p>
            <a:pPr marL="171450" marR="0" lvl="0" indent="-104775" algn="l" rtl="0">
              <a:lnSpc>
                <a:spcPct val="100000"/>
              </a:lnSpc>
              <a:spcBef>
                <a:spcPts val="0"/>
              </a:spcBef>
              <a:spcAft>
                <a:spcPts val="0"/>
              </a:spcAft>
              <a:buClr>
                <a:srgbClr val="595959"/>
              </a:buClr>
              <a:buSzPts val="1050"/>
              <a:buFont typeface="Arial"/>
              <a:buNone/>
            </a:pP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¹ Desconto exclusivo do Produto Hospitalar (HO)</a:t>
            </a:r>
            <a:endParaRPr sz="1400" b="0" i="0" u="none" strike="noStrike" cap="none">
              <a:solidFill>
                <a:srgbClr val="000000"/>
              </a:solidFill>
              <a:latin typeface="Calibri"/>
              <a:ea typeface="Calibri"/>
              <a:cs typeface="Calibri"/>
              <a:sym typeface="Calibri"/>
            </a:endParaRPr>
          </a:p>
        </p:txBody>
      </p:sp>
      <p:sp>
        <p:nvSpPr>
          <p:cNvPr id="1315" name="Google Shape;1315;p95"/>
          <p:cNvSpPr txBox="1"/>
          <p:nvPr/>
        </p:nvSpPr>
        <p:spPr>
          <a:xfrm>
            <a:off x="7615455" y="1973503"/>
            <a:ext cx="2533617"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SulaMais</a:t>
            </a:r>
            <a:endParaRPr sz="1400" b="0" i="0" u="none" strike="noStrike" cap="none">
              <a:solidFill>
                <a:srgbClr val="000000"/>
              </a:solidFill>
              <a:latin typeface="Calibri"/>
              <a:ea typeface="Calibri"/>
              <a:cs typeface="Calibri"/>
              <a:sym typeface="Calibri"/>
            </a:endParaRPr>
          </a:p>
        </p:txBody>
      </p:sp>
      <p:cxnSp>
        <p:nvCxnSpPr>
          <p:cNvPr id="1316" name="Google Shape;1316;p95"/>
          <p:cNvCxnSpPr/>
          <p:nvPr/>
        </p:nvCxnSpPr>
        <p:spPr>
          <a:xfrm>
            <a:off x="6096000" y="1449000"/>
            <a:ext cx="0" cy="3960000"/>
          </a:xfrm>
          <a:prstGeom prst="straightConnector1">
            <a:avLst/>
          </a:prstGeom>
          <a:noFill/>
          <a:ln w="9525" cap="flat" cmpd="sng">
            <a:solidFill>
              <a:schemeClr val="lt1"/>
            </a:solidFill>
            <a:prstDash val="solid"/>
            <a:miter lim="800000"/>
            <a:headEnd type="none" w="sm" len="sm"/>
            <a:tailEnd type="none" w="sm" len="sm"/>
          </a:ln>
        </p:spPr>
      </p:cxnSp>
      <p:sp>
        <p:nvSpPr>
          <p:cNvPr id="1317" name="Google Shape;1317;p95"/>
          <p:cNvSpPr txBox="1"/>
          <p:nvPr/>
        </p:nvSpPr>
        <p:spPr>
          <a:xfrm>
            <a:off x="994595" y="462784"/>
            <a:ext cx="1728000" cy="43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Descontos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1E64"/>
              </a:solidFill>
              <a:latin typeface="Calibri"/>
              <a:ea typeface="Calibri"/>
              <a:cs typeface="Calibri"/>
              <a:sym typeface="Calibri"/>
            </a:endParaRPr>
          </a:p>
        </p:txBody>
      </p:sp>
      <p:pic>
        <p:nvPicPr>
          <p:cNvPr id="1318" name="Google Shape;1318;p95"/>
          <p:cNvPicPr preferRelativeResize="0"/>
          <p:nvPr/>
        </p:nvPicPr>
        <p:blipFill rotWithShape="1">
          <a:blip r:embed="rId3">
            <a:alphaModFix/>
            <a:biLevel thresh="25000"/>
          </a:blip>
          <a:srcRect/>
          <a:stretch/>
        </p:blipFill>
        <p:spPr>
          <a:xfrm>
            <a:off x="1157907" y="1920820"/>
            <a:ext cx="435600" cy="360000"/>
          </a:xfrm>
          <a:prstGeom prst="rect">
            <a:avLst/>
          </a:prstGeom>
          <a:noFill/>
          <a:ln>
            <a:noFill/>
          </a:ln>
        </p:spPr>
      </p:pic>
      <p:pic>
        <p:nvPicPr>
          <p:cNvPr id="1319" name="Google Shape;1319;p95"/>
          <p:cNvPicPr preferRelativeResize="0"/>
          <p:nvPr/>
        </p:nvPicPr>
        <p:blipFill rotWithShape="1">
          <a:blip r:embed="rId4">
            <a:alphaModFix/>
            <a:biLevel thresh="25000"/>
          </a:blip>
          <a:srcRect/>
          <a:stretch/>
        </p:blipFill>
        <p:spPr>
          <a:xfrm>
            <a:off x="7163997" y="1935153"/>
            <a:ext cx="435600" cy="360000"/>
          </a:xfrm>
          <a:prstGeom prst="rect">
            <a:avLst/>
          </a:prstGeom>
          <a:noFill/>
          <a:ln>
            <a:noFill/>
          </a:ln>
        </p:spPr>
      </p:pic>
      <p:sp>
        <p:nvSpPr>
          <p:cNvPr id="1320" name="Google Shape;1320;p95">
            <a:hlinkClick r:id="rId5"/>
          </p:cNvPr>
          <p:cNvSpPr/>
          <p:nvPr/>
        </p:nvSpPr>
        <p:spPr>
          <a:xfrm>
            <a:off x="4750538" y="6024550"/>
            <a:ext cx="2592000" cy="374571"/>
          </a:xfrm>
          <a:prstGeom prst="roundRect">
            <a:avLst>
              <a:gd name="adj" fmla="val 16667"/>
            </a:avLst>
          </a:prstGeom>
          <a:solidFill>
            <a:schemeClr val="lt1"/>
          </a:solidFill>
          <a:ln w="1905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pt-BR" sz="1600" b="0" i="0" u="none" strike="noStrike" cap="none">
                <a:solidFill>
                  <a:srgbClr val="001E64"/>
                </a:solidFill>
                <a:latin typeface="Calibri"/>
                <a:ea typeface="Calibri"/>
                <a:cs typeface="Calibri"/>
                <a:sym typeface="Calibri"/>
              </a:rPr>
              <a:t>🖰 www.sulamais.com.br</a:t>
            </a:r>
            <a:endParaRPr sz="1600" b="0" i="0" u="none" strike="noStrike" cap="none">
              <a:solidFill>
                <a:srgbClr val="001E64"/>
              </a:solidFill>
              <a:latin typeface="Calibri"/>
              <a:ea typeface="Calibri"/>
              <a:cs typeface="Calibri"/>
              <a:sym typeface="Calibri"/>
            </a:endParaRPr>
          </a:p>
        </p:txBody>
      </p:sp>
      <p:pic>
        <p:nvPicPr>
          <p:cNvPr id="1321" name="Google Shape;1321;p95"/>
          <p:cNvPicPr preferRelativeResize="0"/>
          <p:nvPr/>
        </p:nvPicPr>
        <p:blipFill rotWithShape="1">
          <a:blip r:embed="rId6">
            <a:alphaModFix/>
            <a:biLevel thresh="25000"/>
          </a:blip>
          <a:srcRect/>
          <a:stretch/>
        </p:blipFill>
        <p:spPr>
          <a:xfrm rot="5400000">
            <a:off x="4326980" y="6047477"/>
            <a:ext cx="435600" cy="360000"/>
          </a:xfrm>
          <a:prstGeom prst="rect">
            <a:avLst/>
          </a:prstGeom>
          <a:noFill/>
          <a:ln>
            <a:noFill/>
          </a:ln>
        </p:spPr>
      </p:pic>
      <p:pic>
        <p:nvPicPr>
          <p:cNvPr id="1322" name="Google Shape;1322;p95" descr="Ícone&#10;&#10;Descrição gerada automaticamente"/>
          <p:cNvPicPr preferRelativeResize="0"/>
          <p:nvPr/>
        </p:nvPicPr>
        <p:blipFill rotWithShape="1">
          <a:blip r:embed="rId7">
            <a:alphaModFix/>
            <a:biLevel thresh="25000"/>
          </a:blip>
          <a:srcRect/>
          <a:stretch/>
        </p:blipFill>
        <p:spPr>
          <a:xfrm>
            <a:off x="9232894" y="3983651"/>
            <a:ext cx="217800" cy="180000"/>
          </a:xfrm>
          <a:prstGeom prst="rect">
            <a:avLst/>
          </a:prstGeom>
          <a:noFill/>
          <a:ln>
            <a:noFill/>
          </a:ln>
        </p:spPr>
      </p:pic>
      <p:pic>
        <p:nvPicPr>
          <p:cNvPr id="1323" name="Google Shape;1323;p95"/>
          <p:cNvPicPr preferRelativeResize="0"/>
          <p:nvPr/>
        </p:nvPicPr>
        <p:blipFill rotWithShape="1">
          <a:blip r:embed="rId8">
            <a:alphaModFix/>
          </a:blip>
          <a:srcRect/>
          <a:stretch/>
        </p:blipFill>
        <p:spPr>
          <a:xfrm>
            <a:off x="187735" y="616872"/>
            <a:ext cx="619125" cy="123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96"/>
          <p:cNvSpPr/>
          <p:nvPr/>
        </p:nvSpPr>
        <p:spPr>
          <a:xfrm>
            <a:off x="3287731" y="0"/>
            <a:ext cx="8904270" cy="685800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29" name="Google Shape;1329;p96"/>
          <p:cNvSpPr/>
          <p:nvPr/>
        </p:nvSpPr>
        <p:spPr>
          <a:xfrm>
            <a:off x="3802899" y="1938971"/>
            <a:ext cx="7873934" cy="322841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Para a</a:t>
            </a:r>
            <a:r>
              <a:rPr lang="pt-BR" sz="1800" b="0" i="0" u="none" strike="noStrike" cap="none">
                <a:solidFill>
                  <a:schemeClr val="lt1"/>
                </a:solidFill>
                <a:latin typeface="Calibri"/>
                <a:ea typeface="Calibri"/>
                <a:cs typeface="Calibri"/>
                <a:sym typeface="Calibri"/>
              </a:rPr>
              <a:t>s </a:t>
            </a:r>
            <a:r>
              <a:rPr lang="pt-BR" sz="1800" b="1" i="1" u="none" strike="noStrike" cap="none">
                <a:solidFill>
                  <a:schemeClr val="lt1"/>
                </a:solidFill>
                <a:latin typeface="Calibri"/>
                <a:ea typeface="Calibri"/>
                <a:cs typeface="Calibri"/>
                <a:sym typeface="Calibri"/>
              </a:rPr>
              <a:t>internações de urgência e emergência gerada via pronto socorro,</a:t>
            </a:r>
            <a:r>
              <a:rPr lang="pt-BR" sz="1800" b="0" i="0" u="none" strike="noStrike" cap="none">
                <a:solidFill>
                  <a:schemeClr val="lt1"/>
                </a:solidFill>
                <a:latin typeface="Calibri"/>
                <a:ea typeface="Calibri"/>
                <a:cs typeface="Calibri"/>
                <a:sym typeface="Calibri"/>
              </a:rPr>
              <a:t> o hospital dispõe de uma equipe de retaguarda com médicos de diversas especializações que ficam de sobreaviso à distância para prestar auxílio.</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A SulAmérica possui referenciada a equipe de retaguarda dos Hospitais Albert Einstein e Sírio Libanês, sendo que os honorários destes profissionais serão pagos diretamente pela SulAmérica. </a:t>
            </a:r>
            <a:r>
              <a:rPr lang="pt-BR" sz="1800" b="1" i="1" u="none" strike="noStrike" cap="none">
                <a:solidFill>
                  <a:schemeClr val="lt1"/>
                </a:solidFill>
                <a:latin typeface="Calibri"/>
                <a:ea typeface="Calibri"/>
                <a:cs typeface="Calibri"/>
                <a:sym typeface="Calibri"/>
              </a:rPr>
              <a:t>Importante destacar </a:t>
            </a:r>
            <a:r>
              <a:rPr lang="pt-BR" sz="1800" b="0" i="0" u="none" strike="noStrike" cap="none">
                <a:solidFill>
                  <a:schemeClr val="lt1"/>
                </a:solidFill>
                <a:latin typeface="Calibri"/>
                <a:ea typeface="Calibri"/>
                <a:cs typeface="Calibri"/>
                <a:sym typeface="Calibri"/>
              </a:rPr>
              <a:t>que esta equipe só poderá ser </a:t>
            </a:r>
            <a:r>
              <a:rPr lang="pt-BR" sz="1800" b="1" i="1" u="none" strike="noStrike" cap="none">
                <a:solidFill>
                  <a:schemeClr val="lt1"/>
                </a:solidFill>
                <a:latin typeface="Calibri"/>
                <a:ea typeface="Calibri"/>
                <a:cs typeface="Calibri"/>
                <a:sym typeface="Calibri"/>
              </a:rPr>
              <a:t>acionada pelo hospital.</a:t>
            </a:r>
            <a:endParaRPr sz="1400" b="1" i="1" u="none" strike="noStrike" cap="none">
              <a:solidFill>
                <a:schemeClr val="lt1"/>
              </a:solidFill>
              <a:latin typeface="Calibri"/>
              <a:ea typeface="Calibri"/>
              <a:cs typeface="Calibri"/>
              <a:sym typeface="Calibri"/>
            </a:endParaRPr>
          </a:p>
        </p:txBody>
      </p:sp>
      <p:sp>
        <p:nvSpPr>
          <p:cNvPr id="1330" name="Google Shape;1330;p96"/>
          <p:cNvSpPr txBox="1"/>
          <p:nvPr/>
        </p:nvSpPr>
        <p:spPr>
          <a:xfrm>
            <a:off x="123288" y="532438"/>
            <a:ext cx="4428000" cy="7621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Retaguarda</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600"/>
              <a:buFont typeface="Arial"/>
              <a:buNone/>
            </a:pPr>
            <a:r>
              <a:rPr lang="pt-BR" sz="1600" b="1" i="0" u="none" strike="noStrike" cap="none">
                <a:solidFill>
                  <a:srgbClr val="FF5000"/>
                </a:solidFill>
                <a:latin typeface="Calibri"/>
                <a:ea typeface="Calibri"/>
                <a:cs typeface="Calibri"/>
                <a:sym typeface="Calibri"/>
              </a:rPr>
              <a:t>Planos Executivo e Prestige</a:t>
            </a:r>
            <a:endParaRPr sz="2800" b="1" i="0" u="none" strike="noStrike" cap="none">
              <a:solidFill>
                <a:srgbClr val="FF5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1E64"/>
              </a:solidFill>
              <a:latin typeface="Calibri"/>
              <a:ea typeface="Calibri"/>
              <a:cs typeface="Calibri"/>
              <a:sym typeface="Calibri"/>
            </a:endParaRPr>
          </a:p>
        </p:txBody>
      </p:sp>
      <p:pic>
        <p:nvPicPr>
          <p:cNvPr id="1331" name="Google Shape;1331;p96"/>
          <p:cNvPicPr preferRelativeResize="0"/>
          <p:nvPr/>
        </p:nvPicPr>
        <p:blipFill rotWithShape="1">
          <a:blip r:embed="rId3">
            <a:alphaModFix/>
          </a:blip>
          <a:srcRect/>
          <a:stretch/>
        </p:blipFill>
        <p:spPr>
          <a:xfrm>
            <a:off x="228949" y="396985"/>
            <a:ext cx="619125" cy="123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97"/>
          <p:cNvSpPr/>
          <p:nvPr/>
        </p:nvSpPr>
        <p:spPr>
          <a:xfrm>
            <a:off x="-7202" y="-44967"/>
            <a:ext cx="12199201" cy="1196236"/>
          </a:xfrm>
          <a:prstGeom prst="rect">
            <a:avLst/>
          </a:prstGeom>
          <a:solidFill>
            <a:srgbClr val="00E1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37" name="Google Shape;1337;p97"/>
          <p:cNvSpPr txBox="1"/>
          <p:nvPr/>
        </p:nvSpPr>
        <p:spPr>
          <a:xfrm>
            <a:off x="1012192" y="335702"/>
            <a:ext cx="4248000" cy="43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Serviços Exclusivos Prestige </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38" name="Google Shape;1338;p97"/>
          <p:cNvSpPr txBox="1"/>
          <p:nvPr/>
        </p:nvSpPr>
        <p:spPr>
          <a:xfrm>
            <a:off x="289294" y="6139704"/>
            <a:ext cx="6924835"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828282"/>
                </a:solidFill>
                <a:latin typeface="Calibri"/>
                <a:ea typeface="Calibri"/>
                <a:cs typeface="Calibri"/>
                <a:sym typeface="Calibri"/>
              </a:rPr>
              <a:t>¹ Verifique a disponibilidade na sua região em sulamerica.com.br ou na Central de Relacionamento Cliente Saúde.</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828282"/>
                </a:solidFill>
                <a:latin typeface="Calibri"/>
                <a:ea typeface="Calibri"/>
                <a:cs typeface="Calibri"/>
                <a:sym typeface="Calibri"/>
              </a:rPr>
              <a:t>² Disponível em São Paulo - SP e Rio de Janeiro - RJ.</a:t>
            </a:r>
            <a:endParaRPr sz="900" b="0" i="0" u="none" strike="noStrike" cap="none">
              <a:solidFill>
                <a:srgbClr val="82828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900"/>
              <a:buFont typeface="Arial"/>
              <a:buNone/>
            </a:pPr>
            <a:r>
              <a:rPr lang="pt-BR" sz="900" b="0" i="0" u="none" strike="noStrike" cap="none">
                <a:solidFill>
                  <a:srgbClr val="828282"/>
                </a:solidFill>
                <a:latin typeface="Calibri"/>
                <a:ea typeface="Calibri"/>
                <a:cs typeface="Calibri"/>
                <a:sym typeface="Calibri"/>
              </a:rPr>
              <a:t>A rede poderá ser alterada a qualquer tempo, sem aviso prévio.</a:t>
            </a:r>
            <a:endParaRPr sz="1400" b="0" i="0" u="none" strike="noStrike" cap="none">
              <a:solidFill>
                <a:srgbClr val="000000"/>
              </a:solidFill>
              <a:latin typeface="Calibri"/>
              <a:ea typeface="Calibri"/>
              <a:cs typeface="Calibri"/>
              <a:sym typeface="Calibri"/>
            </a:endParaRPr>
          </a:p>
        </p:txBody>
      </p:sp>
      <p:sp>
        <p:nvSpPr>
          <p:cNvPr id="1339" name="Google Shape;1339;p97"/>
          <p:cNvSpPr txBox="1"/>
          <p:nvPr/>
        </p:nvSpPr>
        <p:spPr>
          <a:xfrm>
            <a:off x="289294" y="1809340"/>
            <a:ext cx="7136794" cy="409900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Coleta domiciliar - ilimitado¹</a:t>
            </a:r>
            <a:endParaRPr sz="16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O segurado pode realizar coleta de material para exames em sua casa ou escritório.</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Motorista amigo da saúde - 2 utilizações/ano²</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Motorista para retorno do executivo ao seu domicílio caso fique impossibilitado de dirigir segundo recomendação médica.</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Remoção especial - 2 utilizações/ano²</a:t>
            </a:r>
            <a:endParaRPr sz="16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Ambulância para remoção do segurando quando ele não estiver em condições de saúde para utilizar transporte comum e necessitar de realização de exames ou consultas.</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Concierge - ilimitado</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Indicação de empresas de locação de materiais ou aparelhos especiais de apoio à saúde, informações, reservas e organização de serviços como locação de veículos, táxi 24 horas, mensageiro, motorista, entre outros.</a:t>
            </a:r>
            <a:endParaRPr sz="14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endParaRPr sz="1050" b="0" i="0" u="none" strike="noStrike" cap="none">
              <a:solidFill>
                <a:srgbClr val="595959"/>
              </a:solidFill>
              <a:latin typeface="Calibri"/>
              <a:ea typeface="Calibri"/>
              <a:cs typeface="Calibri"/>
              <a:sym typeface="Calibri"/>
            </a:endParaRPr>
          </a:p>
        </p:txBody>
      </p:sp>
      <p:grpSp>
        <p:nvGrpSpPr>
          <p:cNvPr id="1340" name="Google Shape;1340;p97"/>
          <p:cNvGrpSpPr/>
          <p:nvPr/>
        </p:nvGrpSpPr>
        <p:grpSpPr>
          <a:xfrm>
            <a:off x="289294" y="464400"/>
            <a:ext cx="603303" cy="180000"/>
            <a:chOff x="3270651" y="550551"/>
            <a:chExt cx="603303" cy="180000"/>
          </a:xfrm>
        </p:grpSpPr>
        <p:pic>
          <p:nvPicPr>
            <p:cNvPr id="1341" name="Google Shape;1341;p97" descr="Forma&#10;&#10;Descrição gerada automaticamente"/>
            <p:cNvPicPr preferRelativeResize="0"/>
            <p:nvPr/>
          </p:nvPicPr>
          <p:blipFill rotWithShape="1">
            <a:blip r:embed="rId3">
              <a:alphaModFix/>
            </a:blip>
            <a:srcRect/>
            <a:stretch/>
          </p:blipFill>
          <p:spPr>
            <a:xfrm>
              <a:off x="3457687" y="550551"/>
              <a:ext cx="191027" cy="180000"/>
            </a:xfrm>
            <a:prstGeom prst="rect">
              <a:avLst/>
            </a:prstGeom>
            <a:noFill/>
            <a:ln>
              <a:noFill/>
            </a:ln>
          </p:spPr>
        </p:pic>
        <p:pic>
          <p:nvPicPr>
            <p:cNvPr id="1342" name="Google Shape;1342;p97" descr="Forma, Círculo&#10;&#10;Descrição gerada automaticamente"/>
            <p:cNvPicPr preferRelativeResize="0"/>
            <p:nvPr/>
          </p:nvPicPr>
          <p:blipFill rotWithShape="1">
            <a:blip r:embed="rId4">
              <a:alphaModFix/>
            </a:blip>
            <a:srcRect/>
            <a:stretch/>
          </p:blipFill>
          <p:spPr>
            <a:xfrm>
              <a:off x="3270651" y="567302"/>
              <a:ext cx="152823" cy="144000"/>
            </a:xfrm>
            <a:prstGeom prst="rect">
              <a:avLst/>
            </a:prstGeom>
            <a:noFill/>
            <a:ln>
              <a:noFill/>
            </a:ln>
          </p:spPr>
        </p:pic>
        <p:pic>
          <p:nvPicPr>
            <p:cNvPr id="1343" name="Google Shape;1343;p97" descr="Ícone&#10;&#10;Descrição gerada automaticamente"/>
            <p:cNvPicPr preferRelativeResize="0"/>
            <p:nvPr/>
          </p:nvPicPr>
          <p:blipFill rotWithShape="1">
            <a:blip r:embed="rId5">
              <a:alphaModFix/>
            </a:blip>
            <a:srcRect/>
            <a:stretch/>
          </p:blipFill>
          <p:spPr>
            <a:xfrm>
              <a:off x="3682927" y="550551"/>
              <a:ext cx="191027" cy="180000"/>
            </a:xfrm>
            <a:prstGeom prst="rect">
              <a:avLst/>
            </a:prstGeom>
            <a:noFill/>
            <a:ln>
              <a:noFill/>
            </a:ln>
          </p:spPr>
        </p:pic>
      </p:grpSp>
      <p:sp>
        <p:nvSpPr>
          <p:cNvPr id="1344" name="Google Shape;1344;p97"/>
          <p:cNvSpPr/>
          <p:nvPr/>
        </p:nvSpPr>
        <p:spPr>
          <a:xfrm>
            <a:off x="10629041" y="5080302"/>
            <a:ext cx="2312902" cy="2312901"/>
          </a:xfrm>
          <a:prstGeom prst="ellipse">
            <a:avLst/>
          </a:prstGeom>
          <a:solidFill>
            <a:srgbClr val="9632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98"/>
          <p:cNvSpPr/>
          <p:nvPr/>
        </p:nvSpPr>
        <p:spPr>
          <a:xfrm>
            <a:off x="0" y="0"/>
            <a:ext cx="12192000" cy="6858000"/>
          </a:xfrm>
          <a:prstGeom prst="rect">
            <a:avLst/>
          </a:prstGeom>
          <a:solidFill>
            <a:srgbClr val="146E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50" name="Google Shape;1350;p98"/>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51" name="Google Shape;1351;p98"/>
          <p:cNvSpPr txBox="1"/>
          <p:nvPr/>
        </p:nvSpPr>
        <p:spPr>
          <a:xfrm>
            <a:off x="1246295" y="1391192"/>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Canais de Atendimento</a:t>
            </a:r>
            <a:endParaRPr sz="1400" b="0" i="0" u="none" strike="noStrike" cap="none">
              <a:solidFill>
                <a:srgbClr val="000000"/>
              </a:solidFill>
              <a:latin typeface="Arial"/>
              <a:ea typeface="Arial"/>
              <a:cs typeface="Arial"/>
              <a:sym typeface="Arial"/>
            </a:endParaRPr>
          </a:p>
        </p:txBody>
      </p:sp>
      <p:pic>
        <p:nvPicPr>
          <p:cNvPr id="1352" name="Google Shape;1352;p98"/>
          <p:cNvPicPr preferRelativeResize="0"/>
          <p:nvPr/>
        </p:nvPicPr>
        <p:blipFill rotWithShape="1">
          <a:blip r:embed="rId3">
            <a:alphaModFix/>
          </a:blip>
          <a:srcRect/>
          <a:stretch/>
        </p:blipFill>
        <p:spPr>
          <a:xfrm>
            <a:off x="1352828" y="1178140"/>
            <a:ext cx="619125" cy="123825"/>
          </a:xfrm>
          <a:prstGeom prst="rect">
            <a:avLst/>
          </a:prstGeom>
          <a:noFill/>
          <a:ln>
            <a:noFill/>
          </a:ln>
        </p:spPr>
      </p:pic>
      <p:pic>
        <p:nvPicPr>
          <p:cNvPr id="1353" name="Google Shape;1353;p98" descr="Mulher sentada na janela&#10;&#10;Descrição gerada automaticamente"/>
          <p:cNvPicPr preferRelativeResize="0"/>
          <p:nvPr/>
        </p:nvPicPr>
        <p:blipFill rotWithShape="1">
          <a:blip r:embed="rId4">
            <a:alphaModFix/>
          </a:blip>
          <a:srcRect/>
          <a:stretch/>
        </p:blipFill>
        <p:spPr>
          <a:xfrm>
            <a:off x="6095998" y="749238"/>
            <a:ext cx="5554897" cy="5511600"/>
          </a:xfrm>
          <a:prstGeom prst="ellipse">
            <a:avLst/>
          </a:prstGeom>
          <a:noFill/>
          <a:ln>
            <a:noFill/>
          </a:ln>
        </p:spPr>
      </p:pic>
      <p:pic>
        <p:nvPicPr>
          <p:cNvPr id="1354" name="Google Shape;1354;p98" descr="Forma, Círculo&#10;&#10;Descrição gerada automaticamente"/>
          <p:cNvPicPr preferRelativeResize="0"/>
          <p:nvPr/>
        </p:nvPicPr>
        <p:blipFill rotWithShape="1">
          <a:blip r:embed="rId5">
            <a:alphaModFix/>
          </a:blip>
          <a:srcRect/>
          <a:stretch/>
        </p:blipFill>
        <p:spPr>
          <a:xfrm>
            <a:off x="10056988" y="4688781"/>
            <a:ext cx="1746284" cy="1645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99" descr="Ícone&#10;&#10;Descrição gerada automaticamente"/>
          <p:cNvPicPr preferRelativeResize="0"/>
          <p:nvPr/>
        </p:nvPicPr>
        <p:blipFill rotWithShape="1">
          <a:blip r:embed="rId3">
            <a:alphaModFix/>
          </a:blip>
          <a:srcRect/>
          <a:stretch/>
        </p:blipFill>
        <p:spPr>
          <a:xfrm>
            <a:off x="3853396" y="4585366"/>
            <a:ext cx="435600" cy="360000"/>
          </a:xfrm>
          <a:prstGeom prst="rect">
            <a:avLst/>
          </a:prstGeom>
          <a:noFill/>
          <a:ln>
            <a:noFill/>
          </a:ln>
        </p:spPr>
      </p:pic>
      <p:pic>
        <p:nvPicPr>
          <p:cNvPr id="1360" name="Google Shape;1360;p99" descr="Ícone&#10;&#10;Descrição gerada automaticamente"/>
          <p:cNvPicPr preferRelativeResize="0"/>
          <p:nvPr/>
        </p:nvPicPr>
        <p:blipFill rotWithShape="1">
          <a:blip r:embed="rId4">
            <a:alphaModFix/>
          </a:blip>
          <a:srcRect/>
          <a:stretch/>
        </p:blipFill>
        <p:spPr>
          <a:xfrm>
            <a:off x="3828530" y="3492647"/>
            <a:ext cx="435600" cy="360000"/>
          </a:xfrm>
          <a:prstGeom prst="rect">
            <a:avLst/>
          </a:prstGeom>
          <a:noFill/>
          <a:ln>
            <a:noFill/>
          </a:ln>
        </p:spPr>
      </p:pic>
      <p:pic>
        <p:nvPicPr>
          <p:cNvPr id="1361" name="Google Shape;1361;p99" descr="Ícone&#10;&#10;Descrição gerada automaticamente"/>
          <p:cNvPicPr preferRelativeResize="0"/>
          <p:nvPr/>
        </p:nvPicPr>
        <p:blipFill rotWithShape="1">
          <a:blip r:embed="rId5">
            <a:alphaModFix/>
          </a:blip>
          <a:srcRect/>
          <a:stretch/>
        </p:blipFill>
        <p:spPr>
          <a:xfrm>
            <a:off x="3862965" y="2413016"/>
            <a:ext cx="435600" cy="360000"/>
          </a:xfrm>
          <a:prstGeom prst="rect">
            <a:avLst/>
          </a:prstGeom>
          <a:noFill/>
          <a:ln>
            <a:noFill/>
          </a:ln>
        </p:spPr>
      </p:pic>
      <p:pic>
        <p:nvPicPr>
          <p:cNvPr id="1362" name="Google Shape;1362;p99" descr="Ícone&#10;&#10;Descrição gerada automaticamente"/>
          <p:cNvPicPr preferRelativeResize="0"/>
          <p:nvPr/>
        </p:nvPicPr>
        <p:blipFill rotWithShape="1">
          <a:blip r:embed="rId6">
            <a:alphaModFix/>
          </a:blip>
          <a:srcRect/>
          <a:stretch/>
        </p:blipFill>
        <p:spPr>
          <a:xfrm>
            <a:off x="3853396" y="1351113"/>
            <a:ext cx="435600" cy="360000"/>
          </a:xfrm>
          <a:prstGeom prst="rect">
            <a:avLst/>
          </a:prstGeom>
          <a:noFill/>
          <a:ln>
            <a:noFill/>
          </a:ln>
        </p:spPr>
      </p:pic>
      <p:sp>
        <p:nvSpPr>
          <p:cNvPr id="1363" name="Google Shape;1363;p99"/>
          <p:cNvSpPr/>
          <p:nvPr/>
        </p:nvSpPr>
        <p:spPr>
          <a:xfrm>
            <a:off x="0" y="0"/>
            <a:ext cx="3770616" cy="6858000"/>
          </a:xfrm>
          <a:prstGeom prst="rect">
            <a:avLst/>
          </a:prstGeom>
          <a:solidFill>
            <a:srgbClr val="FF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64" name="Google Shape;1364;p99"/>
          <p:cNvSpPr txBox="1"/>
          <p:nvPr/>
        </p:nvSpPr>
        <p:spPr>
          <a:xfrm>
            <a:off x="3783745" y="2794365"/>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Consulta a rede referenciada, pesquisa de cobertura, status de reembolso e autorizações de procedimentos, gerar livrete personalizado da rede referenciada.</a:t>
            </a:r>
            <a:endParaRPr sz="1400" b="0" i="0" u="none" strike="noStrike" cap="none">
              <a:solidFill>
                <a:srgbClr val="000000"/>
              </a:solidFill>
              <a:latin typeface="Calibri"/>
              <a:ea typeface="Calibri"/>
              <a:cs typeface="Calibri"/>
              <a:sym typeface="Calibri"/>
            </a:endParaRPr>
          </a:p>
        </p:txBody>
      </p:sp>
      <p:sp>
        <p:nvSpPr>
          <p:cNvPr id="1365" name="Google Shape;1365;p99"/>
          <p:cNvSpPr txBox="1"/>
          <p:nvPr/>
        </p:nvSpPr>
        <p:spPr>
          <a:xfrm>
            <a:off x="3790369" y="1721777"/>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Autorização prévia, rede referenciada, coberturas contratadas, reembolso e demais solicitações.</a:t>
            </a:r>
            <a:endParaRPr sz="1400" b="0" i="0" u="none" strike="noStrike" cap="none">
              <a:solidFill>
                <a:srgbClr val="000000"/>
              </a:solidFill>
              <a:latin typeface="Calibri"/>
              <a:ea typeface="Calibri"/>
              <a:cs typeface="Calibri"/>
              <a:sym typeface="Calibri"/>
            </a:endParaRPr>
          </a:p>
        </p:txBody>
      </p:sp>
      <p:sp>
        <p:nvSpPr>
          <p:cNvPr id="1366" name="Google Shape;1366;p99"/>
          <p:cNvSpPr txBox="1"/>
          <p:nvPr/>
        </p:nvSpPr>
        <p:spPr>
          <a:xfrm>
            <a:off x="4254291" y="1387268"/>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001E64"/>
                </a:solidFill>
                <a:latin typeface="Calibri"/>
                <a:ea typeface="Calibri"/>
                <a:cs typeface="Calibri"/>
                <a:sym typeface="Calibri"/>
              </a:rPr>
              <a:t>Central de Relacionamento - 24hs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1E64"/>
              </a:solidFill>
              <a:latin typeface="Calibri"/>
              <a:ea typeface="Calibri"/>
              <a:cs typeface="Calibri"/>
              <a:sym typeface="Calibri"/>
            </a:endParaRPr>
          </a:p>
        </p:txBody>
      </p:sp>
      <p:sp>
        <p:nvSpPr>
          <p:cNvPr id="1367" name="Google Shape;1367;p99"/>
          <p:cNvSpPr txBox="1"/>
          <p:nvPr/>
        </p:nvSpPr>
        <p:spPr>
          <a:xfrm>
            <a:off x="4247667" y="2459856"/>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001E64"/>
                </a:solidFill>
                <a:latin typeface="Calibri"/>
                <a:ea typeface="Calibri"/>
                <a:cs typeface="Calibri"/>
                <a:sym typeface="Calibri"/>
              </a:rPr>
              <a:t>Saúde Online</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1E64"/>
              </a:solidFill>
              <a:latin typeface="Calibri"/>
              <a:ea typeface="Calibri"/>
              <a:cs typeface="Calibri"/>
              <a:sym typeface="Calibri"/>
            </a:endParaRPr>
          </a:p>
        </p:txBody>
      </p:sp>
      <p:sp>
        <p:nvSpPr>
          <p:cNvPr id="1368" name="Google Shape;1368;p99"/>
          <p:cNvSpPr txBox="1"/>
          <p:nvPr/>
        </p:nvSpPr>
        <p:spPr>
          <a:xfrm>
            <a:off x="4254292" y="3537668"/>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001E64"/>
                </a:solidFill>
                <a:latin typeface="Calibri"/>
                <a:ea typeface="Calibri"/>
                <a:cs typeface="Calibri"/>
                <a:sym typeface="Calibri"/>
              </a:rPr>
              <a:t>Aplicativo SulAmérica</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1E64"/>
              </a:solidFill>
              <a:latin typeface="Calibri"/>
              <a:ea typeface="Calibri"/>
              <a:cs typeface="Calibri"/>
              <a:sym typeface="Calibri"/>
            </a:endParaRPr>
          </a:p>
        </p:txBody>
      </p:sp>
      <p:sp>
        <p:nvSpPr>
          <p:cNvPr id="1369" name="Google Shape;1369;p99"/>
          <p:cNvSpPr txBox="1"/>
          <p:nvPr/>
        </p:nvSpPr>
        <p:spPr>
          <a:xfrm>
            <a:off x="3790370" y="3872177"/>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Consulta a rede referenciada, pesquisa de cobertura, status de reembolso e autorizações de procedimentos, gerar livrete personalizado da rede referenciada.</a:t>
            </a:r>
            <a:endParaRPr sz="1400" b="0" i="0" u="none" strike="noStrike" cap="none">
              <a:solidFill>
                <a:srgbClr val="000000"/>
              </a:solidFill>
              <a:latin typeface="Calibri"/>
              <a:ea typeface="Calibri"/>
              <a:cs typeface="Calibri"/>
              <a:sym typeface="Calibri"/>
            </a:endParaRPr>
          </a:p>
        </p:txBody>
      </p:sp>
      <p:sp>
        <p:nvSpPr>
          <p:cNvPr id="1370" name="Google Shape;1370;p99"/>
          <p:cNvSpPr txBox="1"/>
          <p:nvPr/>
        </p:nvSpPr>
        <p:spPr>
          <a:xfrm>
            <a:off x="4247668" y="4615855"/>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001E64"/>
                </a:solidFill>
                <a:latin typeface="Calibri"/>
                <a:ea typeface="Calibri"/>
                <a:cs typeface="Calibri"/>
                <a:sym typeface="Calibri"/>
              </a:rPr>
              <a:t>WhatsApp</a:t>
            </a:r>
            <a:endParaRPr sz="1400" b="1" i="0" u="none" strike="noStrike" cap="none">
              <a:solidFill>
                <a:srgbClr val="001E64"/>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1E64"/>
              </a:solidFill>
              <a:latin typeface="Calibri"/>
              <a:ea typeface="Calibri"/>
              <a:cs typeface="Calibri"/>
              <a:sym typeface="Calibri"/>
            </a:endParaRPr>
          </a:p>
        </p:txBody>
      </p:sp>
      <p:sp>
        <p:nvSpPr>
          <p:cNvPr id="1371" name="Google Shape;1371;p99"/>
          <p:cNvSpPr txBox="1"/>
          <p:nvPr/>
        </p:nvSpPr>
        <p:spPr>
          <a:xfrm>
            <a:off x="3783746" y="4950364"/>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Rede Referenciada, Benefícios, Autorização Prévia, Preparo de Exames e outros.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(11) 3004-9723.</a:t>
            </a:r>
            <a:endParaRPr sz="1400" b="0" i="0" u="none" strike="noStrike" cap="none">
              <a:solidFill>
                <a:srgbClr val="000000"/>
              </a:solidFill>
              <a:latin typeface="Calibri"/>
              <a:ea typeface="Calibri"/>
              <a:cs typeface="Calibri"/>
              <a:sym typeface="Calibri"/>
            </a:endParaRPr>
          </a:p>
        </p:txBody>
      </p:sp>
      <p:sp>
        <p:nvSpPr>
          <p:cNvPr id="1372" name="Google Shape;1372;p99">
            <a:hlinkClick r:id="rId7"/>
          </p:cNvPr>
          <p:cNvSpPr/>
          <p:nvPr/>
        </p:nvSpPr>
        <p:spPr>
          <a:xfrm>
            <a:off x="6262123" y="2421974"/>
            <a:ext cx="2575367" cy="280928"/>
          </a:xfrm>
          <a:prstGeom prst="roundRect">
            <a:avLst>
              <a:gd name="adj" fmla="val 16667"/>
            </a:avLst>
          </a:prstGeom>
          <a:solidFill>
            <a:srgbClr val="146EFA"/>
          </a:solidFill>
          <a:ln w="1905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r>
              <a:rPr lang="pt-BR" sz="1050" b="0" i="0" u="none" strike="noStrike" cap="none">
                <a:solidFill>
                  <a:schemeClr val="lt1"/>
                </a:solidFill>
                <a:latin typeface="Calibri"/>
                <a:ea typeface="Calibri"/>
                <a:cs typeface="Calibri"/>
                <a:sym typeface="Calibri"/>
              </a:rPr>
              <a:t>🖰 www.sulamerica.com.br/saudeonline</a:t>
            </a:r>
            <a:endParaRPr sz="1400" b="0" i="0" u="none" strike="noStrike" cap="none">
              <a:solidFill>
                <a:srgbClr val="000000"/>
              </a:solidFill>
              <a:latin typeface="Calibri"/>
              <a:ea typeface="Calibri"/>
              <a:cs typeface="Calibri"/>
              <a:sym typeface="Calibri"/>
            </a:endParaRPr>
          </a:p>
        </p:txBody>
      </p:sp>
      <p:pic>
        <p:nvPicPr>
          <p:cNvPr id="1373" name="Google Shape;1373;p99"/>
          <p:cNvPicPr preferRelativeResize="0"/>
          <p:nvPr/>
        </p:nvPicPr>
        <p:blipFill rotWithShape="1">
          <a:blip r:embed="rId8">
            <a:alphaModFix/>
          </a:blip>
          <a:srcRect/>
          <a:stretch/>
        </p:blipFill>
        <p:spPr>
          <a:xfrm rot="5400000">
            <a:off x="5886319" y="2469792"/>
            <a:ext cx="348480" cy="288000"/>
          </a:xfrm>
          <a:prstGeom prst="rect">
            <a:avLst/>
          </a:prstGeom>
          <a:noFill/>
          <a:ln>
            <a:noFill/>
          </a:ln>
        </p:spPr>
      </p:pic>
      <p:sp>
        <p:nvSpPr>
          <p:cNvPr id="1374" name="Google Shape;1374;p99"/>
          <p:cNvSpPr/>
          <p:nvPr/>
        </p:nvSpPr>
        <p:spPr>
          <a:xfrm>
            <a:off x="10937385" y="-963679"/>
            <a:ext cx="2312902" cy="2312901"/>
          </a:xfrm>
          <a:prstGeom prst="ellipse">
            <a:avLst/>
          </a:prstGeom>
          <a:solidFill>
            <a:srgbClr val="5AB3A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75" name="Google Shape;1375;p99"/>
          <p:cNvSpPr txBox="1"/>
          <p:nvPr/>
        </p:nvSpPr>
        <p:spPr>
          <a:xfrm>
            <a:off x="518823" y="513193"/>
            <a:ext cx="3411092" cy="288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Para o Segurado</a:t>
            </a:r>
            <a:endParaRPr sz="1400" b="0" i="0" u="none" strike="noStrike" cap="none">
              <a:solidFill>
                <a:srgbClr val="000000"/>
              </a:solidFill>
              <a:latin typeface="Calibri"/>
              <a:ea typeface="Calibri"/>
              <a:cs typeface="Calibri"/>
              <a:sym typeface="Calibri"/>
            </a:endParaRPr>
          </a:p>
        </p:txBody>
      </p:sp>
      <p:pic>
        <p:nvPicPr>
          <p:cNvPr id="1376" name="Google Shape;1376;p99" descr="Ícone&#10;&#10;Descrição gerada automaticamente"/>
          <p:cNvPicPr preferRelativeResize="0"/>
          <p:nvPr/>
        </p:nvPicPr>
        <p:blipFill rotWithShape="1">
          <a:blip r:embed="rId9">
            <a:alphaModFix/>
          </a:blip>
          <a:srcRect/>
          <a:stretch/>
        </p:blipFill>
        <p:spPr>
          <a:xfrm>
            <a:off x="138228" y="136131"/>
            <a:ext cx="304920" cy="252000"/>
          </a:xfrm>
          <a:prstGeom prst="rect">
            <a:avLst/>
          </a:prstGeom>
          <a:noFill/>
          <a:ln>
            <a:noFill/>
          </a:ln>
        </p:spPr>
      </p:pic>
      <p:pic>
        <p:nvPicPr>
          <p:cNvPr id="1377" name="Google Shape;1377;p99" descr="Ícone&#10;&#10;Descrição gerada automaticamente"/>
          <p:cNvPicPr preferRelativeResize="0"/>
          <p:nvPr/>
        </p:nvPicPr>
        <p:blipFill rotWithShape="1">
          <a:blip r:embed="rId9">
            <a:alphaModFix/>
          </a:blip>
          <a:srcRect/>
          <a:stretch/>
        </p:blipFill>
        <p:spPr>
          <a:xfrm>
            <a:off x="138228" y="6511403"/>
            <a:ext cx="304920" cy="252000"/>
          </a:xfrm>
          <a:prstGeom prst="rect">
            <a:avLst/>
          </a:prstGeom>
          <a:noFill/>
          <a:ln>
            <a:noFill/>
          </a:ln>
        </p:spPr>
      </p:pic>
      <p:pic>
        <p:nvPicPr>
          <p:cNvPr id="1378" name="Google Shape;1378;p99" descr="Ícone&#10;&#10;Descrição gerada automaticamente"/>
          <p:cNvPicPr preferRelativeResize="0"/>
          <p:nvPr/>
        </p:nvPicPr>
        <p:blipFill rotWithShape="1">
          <a:blip r:embed="rId9">
            <a:alphaModFix/>
          </a:blip>
          <a:srcRect/>
          <a:stretch/>
        </p:blipFill>
        <p:spPr>
          <a:xfrm>
            <a:off x="138228" y="591508"/>
            <a:ext cx="304920" cy="252000"/>
          </a:xfrm>
          <a:prstGeom prst="rect">
            <a:avLst/>
          </a:prstGeom>
          <a:noFill/>
          <a:ln>
            <a:noFill/>
          </a:ln>
        </p:spPr>
      </p:pic>
      <p:pic>
        <p:nvPicPr>
          <p:cNvPr id="1379" name="Google Shape;1379;p99" descr="Ícone&#10;&#10;Descrição gerada automaticamente"/>
          <p:cNvPicPr preferRelativeResize="0"/>
          <p:nvPr/>
        </p:nvPicPr>
        <p:blipFill rotWithShape="1">
          <a:blip r:embed="rId9">
            <a:alphaModFix/>
          </a:blip>
          <a:srcRect/>
          <a:stretch/>
        </p:blipFill>
        <p:spPr>
          <a:xfrm>
            <a:off x="138228" y="1046885"/>
            <a:ext cx="304920" cy="252000"/>
          </a:xfrm>
          <a:prstGeom prst="rect">
            <a:avLst/>
          </a:prstGeom>
          <a:noFill/>
          <a:ln>
            <a:noFill/>
          </a:ln>
        </p:spPr>
      </p:pic>
      <p:pic>
        <p:nvPicPr>
          <p:cNvPr id="1380" name="Google Shape;1380;p99" descr="Ícone&#10;&#10;Descrição gerada automaticamente"/>
          <p:cNvPicPr preferRelativeResize="0"/>
          <p:nvPr/>
        </p:nvPicPr>
        <p:blipFill rotWithShape="1">
          <a:blip r:embed="rId9">
            <a:alphaModFix/>
          </a:blip>
          <a:srcRect/>
          <a:stretch/>
        </p:blipFill>
        <p:spPr>
          <a:xfrm>
            <a:off x="138228" y="1502262"/>
            <a:ext cx="304920" cy="252000"/>
          </a:xfrm>
          <a:prstGeom prst="rect">
            <a:avLst/>
          </a:prstGeom>
          <a:noFill/>
          <a:ln>
            <a:noFill/>
          </a:ln>
        </p:spPr>
      </p:pic>
      <p:pic>
        <p:nvPicPr>
          <p:cNvPr id="1381" name="Google Shape;1381;p99" descr="Ícone&#10;&#10;Descrição gerada automaticamente"/>
          <p:cNvPicPr preferRelativeResize="0"/>
          <p:nvPr/>
        </p:nvPicPr>
        <p:blipFill rotWithShape="1">
          <a:blip r:embed="rId9">
            <a:alphaModFix/>
          </a:blip>
          <a:srcRect/>
          <a:stretch/>
        </p:blipFill>
        <p:spPr>
          <a:xfrm>
            <a:off x="138228" y="1957639"/>
            <a:ext cx="304920" cy="252000"/>
          </a:xfrm>
          <a:prstGeom prst="rect">
            <a:avLst/>
          </a:prstGeom>
          <a:noFill/>
          <a:ln>
            <a:noFill/>
          </a:ln>
        </p:spPr>
      </p:pic>
      <p:pic>
        <p:nvPicPr>
          <p:cNvPr id="1382" name="Google Shape;1382;p99" descr="Ícone&#10;&#10;Descrição gerada automaticamente"/>
          <p:cNvPicPr preferRelativeResize="0"/>
          <p:nvPr/>
        </p:nvPicPr>
        <p:blipFill rotWithShape="1">
          <a:blip r:embed="rId9">
            <a:alphaModFix/>
          </a:blip>
          <a:srcRect/>
          <a:stretch/>
        </p:blipFill>
        <p:spPr>
          <a:xfrm>
            <a:off x="138228" y="2413016"/>
            <a:ext cx="304920" cy="252000"/>
          </a:xfrm>
          <a:prstGeom prst="rect">
            <a:avLst/>
          </a:prstGeom>
          <a:noFill/>
          <a:ln>
            <a:noFill/>
          </a:ln>
        </p:spPr>
      </p:pic>
      <p:pic>
        <p:nvPicPr>
          <p:cNvPr id="1383" name="Google Shape;1383;p99" descr="Ícone&#10;&#10;Descrição gerada automaticamente"/>
          <p:cNvPicPr preferRelativeResize="0"/>
          <p:nvPr/>
        </p:nvPicPr>
        <p:blipFill rotWithShape="1">
          <a:blip r:embed="rId9">
            <a:alphaModFix/>
          </a:blip>
          <a:srcRect/>
          <a:stretch/>
        </p:blipFill>
        <p:spPr>
          <a:xfrm>
            <a:off x="138228" y="2868393"/>
            <a:ext cx="304920" cy="252000"/>
          </a:xfrm>
          <a:prstGeom prst="rect">
            <a:avLst/>
          </a:prstGeom>
          <a:noFill/>
          <a:ln>
            <a:noFill/>
          </a:ln>
        </p:spPr>
      </p:pic>
      <p:pic>
        <p:nvPicPr>
          <p:cNvPr id="1384" name="Google Shape;1384;p99" descr="Ícone&#10;&#10;Descrição gerada automaticamente"/>
          <p:cNvPicPr preferRelativeResize="0"/>
          <p:nvPr/>
        </p:nvPicPr>
        <p:blipFill rotWithShape="1">
          <a:blip r:embed="rId9">
            <a:alphaModFix/>
          </a:blip>
          <a:srcRect/>
          <a:stretch/>
        </p:blipFill>
        <p:spPr>
          <a:xfrm>
            <a:off x="138228" y="3323770"/>
            <a:ext cx="304920" cy="252000"/>
          </a:xfrm>
          <a:prstGeom prst="rect">
            <a:avLst/>
          </a:prstGeom>
          <a:noFill/>
          <a:ln>
            <a:noFill/>
          </a:ln>
        </p:spPr>
      </p:pic>
      <p:pic>
        <p:nvPicPr>
          <p:cNvPr id="1385" name="Google Shape;1385;p99" descr="Ícone&#10;&#10;Descrição gerada automaticamente"/>
          <p:cNvPicPr preferRelativeResize="0"/>
          <p:nvPr/>
        </p:nvPicPr>
        <p:blipFill rotWithShape="1">
          <a:blip r:embed="rId9">
            <a:alphaModFix/>
          </a:blip>
          <a:srcRect/>
          <a:stretch/>
        </p:blipFill>
        <p:spPr>
          <a:xfrm>
            <a:off x="138228" y="3779147"/>
            <a:ext cx="304920" cy="252000"/>
          </a:xfrm>
          <a:prstGeom prst="rect">
            <a:avLst/>
          </a:prstGeom>
          <a:noFill/>
          <a:ln>
            <a:noFill/>
          </a:ln>
        </p:spPr>
      </p:pic>
      <p:pic>
        <p:nvPicPr>
          <p:cNvPr id="1386" name="Google Shape;1386;p99" descr="Ícone&#10;&#10;Descrição gerada automaticamente"/>
          <p:cNvPicPr preferRelativeResize="0"/>
          <p:nvPr/>
        </p:nvPicPr>
        <p:blipFill rotWithShape="1">
          <a:blip r:embed="rId9">
            <a:alphaModFix/>
          </a:blip>
          <a:srcRect/>
          <a:stretch/>
        </p:blipFill>
        <p:spPr>
          <a:xfrm>
            <a:off x="138228" y="4234524"/>
            <a:ext cx="304920" cy="252000"/>
          </a:xfrm>
          <a:prstGeom prst="rect">
            <a:avLst/>
          </a:prstGeom>
          <a:noFill/>
          <a:ln>
            <a:noFill/>
          </a:ln>
        </p:spPr>
      </p:pic>
      <p:pic>
        <p:nvPicPr>
          <p:cNvPr id="1387" name="Google Shape;1387;p99" descr="Ícone&#10;&#10;Descrição gerada automaticamente"/>
          <p:cNvPicPr preferRelativeResize="0"/>
          <p:nvPr/>
        </p:nvPicPr>
        <p:blipFill rotWithShape="1">
          <a:blip r:embed="rId9">
            <a:alphaModFix/>
          </a:blip>
          <a:srcRect/>
          <a:stretch/>
        </p:blipFill>
        <p:spPr>
          <a:xfrm>
            <a:off x="138228" y="4689901"/>
            <a:ext cx="304920" cy="252000"/>
          </a:xfrm>
          <a:prstGeom prst="rect">
            <a:avLst/>
          </a:prstGeom>
          <a:noFill/>
          <a:ln>
            <a:noFill/>
          </a:ln>
        </p:spPr>
      </p:pic>
      <p:pic>
        <p:nvPicPr>
          <p:cNvPr id="1388" name="Google Shape;1388;p99" descr="Ícone&#10;&#10;Descrição gerada automaticamente"/>
          <p:cNvPicPr preferRelativeResize="0"/>
          <p:nvPr/>
        </p:nvPicPr>
        <p:blipFill rotWithShape="1">
          <a:blip r:embed="rId9">
            <a:alphaModFix/>
          </a:blip>
          <a:srcRect/>
          <a:stretch/>
        </p:blipFill>
        <p:spPr>
          <a:xfrm>
            <a:off x="138228" y="5145278"/>
            <a:ext cx="304920" cy="252000"/>
          </a:xfrm>
          <a:prstGeom prst="rect">
            <a:avLst/>
          </a:prstGeom>
          <a:noFill/>
          <a:ln>
            <a:noFill/>
          </a:ln>
        </p:spPr>
      </p:pic>
      <p:pic>
        <p:nvPicPr>
          <p:cNvPr id="1389" name="Google Shape;1389;p99" descr="Ícone&#10;&#10;Descrição gerada automaticamente"/>
          <p:cNvPicPr preferRelativeResize="0"/>
          <p:nvPr/>
        </p:nvPicPr>
        <p:blipFill rotWithShape="1">
          <a:blip r:embed="rId9">
            <a:alphaModFix/>
          </a:blip>
          <a:srcRect/>
          <a:stretch/>
        </p:blipFill>
        <p:spPr>
          <a:xfrm>
            <a:off x="138228" y="5600655"/>
            <a:ext cx="304920" cy="252000"/>
          </a:xfrm>
          <a:prstGeom prst="rect">
            <a:avLst/>
          </a:prstGeom>
          <a:noFill/>
          <a:ln>
            <a:noFill/>
          </a:ln>
        </p:spPr>
      </p:pic>
      <p:pic>
        <p:nvPicPr>
          <p:cNvPr id="1390" name="Google Shape;1390;p99" descr="Ícone&#10;&#10;Descrição gerada automaticamente"/>
          <p:cNvPicPr preferRelativeResize="0"/>
          <p:nvPr/>
        </p:nvPicPr>
        <p:blipFill rotWithShape="1">
          <a:blip r:embed="rId9">
            <a:alphaModFix/>
          </a:blip>
          <a:srcRect/>
          <a:stretch/>
        </p:blipFill>
        <p:spPr>
          <a:xfrm>
            <a:off x="138228" y="6056032"/>
            <a:ext cx="304920" cy="25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100" descr="Ícone&#10;&#10;Descrição gerada automaticamente"/>
          <p:cNvPicPr preferRelativeResize="0"/>
          <p:nvPr/>
        </p:nvPicPr>
        <p:blipFill rotWithShape="1">
          <a:blip r:embed="rId3">
            <a:alphaModFix/>
          </a:blip>
          <a:srcRect/>
          <a:stretch/>
        </p:blipFill>
        <p:spPr>
          <a:xfrm>
            <a:off x="3862965" y="3965169"/>
            <a:ext cx="435600" cy="360000"/>
          </a:xfrm>
          <a:prstGeom prst="rect">
            <a:avLst/>
          </a:prstGeom>
          <a:noFill/>
          <a:ln>
            <a:noFill/>
          </a:ln>
        </p:spPr>
      </p:pic>
      <p:pic>
        <p:nvPicPr>
          <p:cNvPr id="1396" name="Google Shape;1396;p100" descr="Ícone&#10;&#10;Descrição gerada automaticamente"/>
          <p:cNvPicPr preferRelativeResize="0"/>
          <p:nvPr/>
        </p:nvPicPr>
        <p:blipFill rotWithShape="1">
          <a:blip r:embed="rId4">
            <a:alphaModFix/>
          </a:blip>
          <a:srcRect/>
          <a:stretch/>
        </p:blipFill>
        <p:spPr>
          <a:xfrm>
            <a:off x="3862965" y="3052377"/>
            <a:ext cx="435600" cy="360000"/>
          </a:xfrm>
          <a:prstGeom prst="rect">
            <a:avLst/>
          </a:prstGeom>
          <a:noFill/>
          <a:ln>
            <a:noFill/>
          </a:ln>
        </p:spPr>
      </p:pic>
      <p:pic>
        <p:nvPicPr>
          <p:cNvPr id="1397" name="Google Shape;1397;p100" descr="Ícone&#10;&#10;Descrição gerada automaticamente"/>
          <p:cNvPicPr preferRelativeResize="0"/>
          <p:nvPr/>
        </p:nvPicPr>
        <p:blipFill rotWithShape="1">
          <a:blip r:embed="rId5">
            <a:alphaModFix/>
          </a:blip>
          <a:srcRect/>
          <a:stretch/>
        </p:blipFill>
        <p:spPr>
          <a:xfrm>
            <a:off x="3841659" y="1758931"/>
            <a:ext cx="435600" cy="360000"/>
          </a:xfrm>
          <a:prstGeom prst="rect">
            <a:avLst/>
          </a:prstGeom>
          <a:noFill/>
          <a:ln>
            <a:noFill/>
          </a:ln>
        </p:spPr>
      </p:pic>
      <p:sp>
        <p:nvSpPr>
          <p:cNvPr id="1398" name="Google Shape;1398;p100"/>
          <p:cNvSpPr/>
          <p:nvPr/>
        </p:nvSpPr>
        <p:spPr>
          <a:xfrm>
            <a:off x="0" y="0"/>
            <a:ext cx="3770616" cy="6858000"/>
          </a:xfrm>
          <a:prstGeom prst="rect">
            <a:avLst/>
          </a:prstGeom>
          <a:solidFill>
            <a:srgbClr val="001E6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99" name="Google Shape;1399;p100"/>
          <p:cNvSpPr txBox="1"/>
          <p:nvPr/>
        </p:nvSpPr>
        <p:spPr>
          <a:xfrm>
            <a:off x="3783745" y="3412557"/>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Relatórios gerenciais e dados de faturamento.</a:t>
            </a:r>
            <a:endParaRPr sz="1400" b="0" i="0" u="none" strike="noStrike" cap="none">
              <a:solidFill>
                <a:srgbClr val="000000"/>
              </a:solidFill>
              <a:latin typeface="Calibri"/>
              <a:ea typeface="Calibri"/>
              <a:cs typeface="Calibri"/>
              <a:sym typeface="Calibri"/>
            </a:endParaRPr>
          </a:p>
        </p:txBody>
      </p:sp>
      <p:sp>
        <p:nvSpPr>
          <p:cNvPr id="1400" name="Google Shape;1400;p100"/>
          <p:cNvSpPr txBox="1"/>
          <p:nvPr/>
        </p:nvSpPr>
        <p:spPr>
          <a:xfrm>
            <a:off x="3790369" y="2146784"/>
            <a:ext cx="7169552"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Sistema online que permite movimentação cadastral dos funcionários.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Agilidade e comodidade: Transações concretizadas no mesmo dia, sem a necessidade de envio de documentos.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sp>
        <p:nvSpPr>
          <p:cNvPr id="1401" name="Google Shape;1401;p100"/>
          <p:cNvSpPr txBox="1"/>
          <p:nvPr/>
        </p:nvSpPr>
        <p:spPr>
          <a:xfrm>
            <a:off x="4254291" y="1812275"/>
            <a:ext cx="5765472"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FF5000"/>
                </a:solidFill>
                <a:latin typeface="Calibri"/>
                <a:ea typeface="Calibri"/>
                <a:cs typeface="Calibri"/>
                <a:sym typeface="Calibri"/>
              </a:rPr>
              <a:t>MECSAS - Meio Eletrônico de Cadastro SulAmérica Saúde</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FF5000"/>
              </a:solidFill>
              <a:latin typeface="Calibri"/>
              <a:ea typeface="Calibri"/>
              <a:cs typeface="Calibri"/>
              <a:sym typeface="Calibri"/>
            </a:endParaRPr>
          </a:p>
        </p:txBody>
      </p:sp>
      <p:sp>
        <p:nvSpPr>
          <p:cNvPr id="1402" name="Google Shape;1402;p100"/>
          <p:cNvSpPr txBox="1"/>
          <p:nvPr/>
        </p:nvSpPr>
        <p:spPr>
          <a:xfrm>
            <a:off x="4247667" y="3078048"/>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FF5000"/>
                </a:solidFill>
                <a:latin typeface="Calibri"/>
                <a:ea typeface="Calibri"/>
                <a:cs typeface="Calibri"/>
                <a:sym typeface="Calibri"/>
              </a:rPr>
              <a:t>Saúde Online</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FF5000"/>
              </a:solidFill>
              <a:latin typeface="Calibri"/>
              <a:ea typeface="Calibri"/>
              <a:cs typeface="Calibri"/>
              <a:sym typeface="Calibri"/>
            </a:endParaRPr>
          </a:p>
        </p:txBody>
      </p:sp>
      <p:sp>
        <p:nvSpPr>
          <p:cNvPr id="1403" name="Google Shape;1403;p100"/>
          <p:cNvSpPr txBox="1"/>
          <p:nvPr/>
        </p:nvSpPr>
        <p:spPr>
          <a:xfrm>
            <a:off x="4247668" y="3984796"/>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FF5000"/>
                </a:solidFill>
                <a:latin typeface="Calibri"/>
                <a:ea typeface="Calibri"/>
                <a:cs typeface="Calibri"/>
                <a:sym typeface="Calibri"/>
              </a:rPr>
              <a:t>Consultores Especializados</a:t>
            </a:r>
            <a:endParaRPr sz="1400" b="0" i="0" u="none" strike="noStrike" cap="none">
              <a:solidFill>
                <a:srgbClr val="FF5000"/>
              </a:solidFill>
              <a:latin typeface="Calibri"/>
              <a:ea typeface="Calibri"/>
              <a:cs typeface="Calibri"/>
              <a:sym typeface="Calibri"/>
            </a:endParaRPr>
          </a:p>
        </p:txBody>
      </p:sp>
      <p:sp>
        <p:nvSpPr>
          <p:cNvPr id="1404" name="Google Shape;1404;p100"/>
          <p:cNvSpPr txBox="1"/>
          <p:nvPr/>
        </p:nvSpPr>
        <p:spPr>
          <a:xfrm>
            <a:off x="3783746" y="4319305"/>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Consultores dedicados a apoiar o cliente no esclarecimento de dúvidas, tratativas de solicitações e muito mais.</a:t>
            </a:r>
            <a:endParaRPr sz="1400" b="0" i="0" u="none" strike="noStrike" cap="none">
              <a:solidFill>
                <a:srgbClr val="000000"/>
              </a:solidFill>
              <a:latin typeface="Calibri"/>
              <a:ea typeface="Calibri"/>
              <a:cs typeface="Calibri"/>
              <a:sym typeface="Calibri"/>
            </a:endParaRPr>
          </a:p>
        </p:txBody>
      </p:sp>
      <p:sp>
        <p:nvSpPr>
          <p:cNvPr id="1405" name="Google Shape;1405;p100">
            <a:hlinkClick r:id="rId6"/>
          </p:cNvPr>
          <p:cNvSpPr/>
          <p:nvPr/>
        </p:nvSpPr>
        <p:spPr>
          <a:xfrm>
            <a:off x="6122423" y="3078266"/>
            <a:ext cx="2575367" cy="280928"/>
          </a:xfrm>
          <a:prstGeom prst="roundRect">
            <a:avLst>
              <a:gd name="adj" fmla="val 16667"/>
            </a:avLst>
          </a:prstGeom>
          <a:solidFill>
            <a:srgbClr val="9632FA"/>
          </a:solidFill>
          <a:ln w="1905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r>
              <a:rPr lang="pt-BR" sz="1050" b="0" i="0" u="none" strike="noStrike" cap="none">
                <a:solidFill>
                  <a:schemeClr val="lt1"/>
                </a:solidFill>
                <a:latin typeface="Calibri"/>
                <a:ea typeface="Calibri"/>
                <a:cs typeface="Calibri"/>
                <a:sym typeface="Calibri"/>
              </a:rPr>
              <a:t>🖰 www.sulamerica.com.br/saudeonline</a:t>
            </a:r>
            <a:endParaRPr sz="1400" b="0" i="0" u="none" strike="noStrike" cap="none">
              <a:solidFill>
                <a:srgbClr val="000000"/>
              </a:solidFill>
              <a:latin typeface="Calibri"/>
              <a:ea typeface="Calibri"/>
              <a:cs typeface="Calibri"/>
              <a:sym typeface="Calibri"/>
            </a:endParaRPr>
          </a:p>
        </p:txBody>
      </p:sp>
      <p:pic>
        <p:nvPicPr>
          <p:cNvPr id="1406" name="Google Shape;1406;p100"/>
          <p:cNvPicPr preferRelativeResize="0"/>
          <p:nvPr/>
        </p:nvPicPr>
        <p:blipFill rotWithShape="1">
          <a:blip r:embed="rId7">
            <a:alphaModFix/>
          </a:blip>
          <a:srcRect/>
          <a:stretch/>
        </p:blipFill>
        <p:spPr>
          <a:xfrm rot="5400000">
            <a:off x="5784719" y="3087984"/>
            <a:ext cx="348480" cy="288000"/>
          </a:xfrm>
          <a:prstGeom prst="rect">
            <a:avLst/>
          </a:prstGeom>
          <a:noFill/>
          <a:ln>
            <a:noFill/>
          </a:ln>
        </p:spPr>
      </p:pic>
      <p:sp>
        <p:nvSpPr>
          <p:cNvPr id="1407" name="Google Shape;1407;p100"/>
          <p:cNvSpPr/>
          <p:nvPr/>
        </p:nvSpPr>
        <p:spPr>
          <a:xfrm>
            <a:off x="10937385" y="-963679"/>
            <a:ext cx="2312902" cy="2312901"/>
          </a:xfrm>
          <a:prstGeom prst="ellipse">
            <a:avLst/>
          </a:prstGeom>
          <a:solidFill>
            <a:srgbClr val="00E1B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08" name="Google Shape;1408;p100"/>
          <p:cNvSpPr txBox="1"/>
          <p:nvPr/>
        </p:nvSpPr>
        <p:spPr>
          <a:xfrm>
            <a:off x="518823" y="513193"/>
            <a:ext cx="3411092" cy="288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Para o Gestor de RH</a:t>
            </a:r>
            <a:endParaRPr sz="1400" b="0" i="0" u="none" strike="noStrike" cap="none">
              <a:solidFill>
                <a:srgbClr val="000000"/>
              </a:solidFill>
              <a:latin typeface="Calibri"/>
              <a:ea typeface="Calibri"/>
              <a:cs typeface="Calibri"/>
              <a:sym typeface="Calibri"/>
            </a:endParaRPr>
          </a:p>
        </p:txBody>
      </p:sp>
      <p:pic>
        <p:nvPicPr>
          <p:cNvPr id="1409" name="Google Shape;1409;p100" descr="Ícone&#10;&#10;Descrição gerada automaticamente"/>
          <p:cNvPicPr preferRelativeResize="0"/>
          <p:nvPr/>
        </p:nvPicPr>
        <p:blipFill rotWithShape="1">
          <a:blip r:embed="rId8">
            <a:alphaModFix/>
          </a:blip>
          <a:srcRect/>
          <a:stretch/>
        </p:blipFill>
        <p:spPr>
          <a:xfrm>
            <a:off x="138228" y="136131"/>
            <a:ext cx="304920" cy="252000"/>
          </a:xfrm>
          <a:prstGeom prst="rect">
            <a:avLst/>
          </a:prstGeom>
          <a:noFill/>
          <a:ln>
            <a:noFill/>
          </a:ln>
        </p:spPr>
      </p:pic>
      <p:pic>
        <p:nvPicPr>
          <p:cNvPr id="1410" name="Google Shape;1410;p100" descr="Ícone&#10;&#10;Descrição gerada automaticamente"/>
          <p:cNvPicPr preferRelativeResize="0"/>
          <p:nvPr/>
        </p:nvPicPr>
        <p:blipFill rotWithShape="1">
          <a:blip r:embed="rId8">
            <a:alphaModFix/>
          </a:blip>
          <a:srcRect/>
          <a:stretch/>
        </p:blipFill>
        <p:spPr>
          <a:xfrm>
            <a:off x="138228" y="6529087"/>
            <a:ext cx="304920" cy="252000"/>
          </a:xfrm>
          <a:prstGeom prst="rect">
            <a:avLst/>
          </a:prstGeom>
          <a:noFill/>
          <a:ln>
            <a:noFill/>
          </a:ln>
        </p:spPr>
      </p:pic>
      <p:pic>
        <p:nvPicPr>
          <p:cNvPr id="1411" name="Google Shape;1411;p100" descr="Ícone&#10;&#10;Descrição gerada automaticamente"/>
          <p:cNvPicPr preferRelativeResize="0"/>
          <p:nvPr/>
        </p:nvPicPr>
        <p:blipFill rotWithShape="1">
          <a:blip r:embed="rId8">
            <a:alphaModFix/>
          </a:blip>
          <a:srcRect/>
          <a:stretch/>
        </p:blipFill>
        <p:spPr>
          <a:xfrm>
            <a:off x="138228" y="592771"/>
            <a:ext cx="304920" cy="252000"/>
          </a:xfrm>
          <a:prstGeom prst="rect">
            <a:avLst/>
          </a:prstGeom>
          <a:noFill/>
          <a:ln>
            <a:noFill/>
          </a:ln>
        </p:spPr>
      </p:pic>
      <p:pic>
        <p:nvPicPr>
          <p:cNvPr id="1412" name="Google Shape;1412;p100" descr="Ícone&#10;&#10;Descrição gerada automaticamente"/>
          <p:cNvPicPr preferRelativeResize="0"/>
          <p:nvPr/>
        </p:nvPicPr>
        <p:blipFill rotWithShape="1">
          <a:blip r:embed="rId8">
            <a:alphaModFix/>
          </a:blip>
          <a:srcRect/>
          <a:stretch/>
        </p:blipFill>
        <p:spPr>
          <a:xfrm>
            <a:off x="138228" y="1049411"/>
            <a:ext cx="304920" cy="252000"/>
          </a:xfrm>
          <a:prstGeom prst="rect">
            <a:avLst/>
          </a:prstGeom>
          <a:noFill/>
          <a:ln>
            <a:noFill/>
          </a:ln>
        </p:spPr>
      </p:pic>
      <p:pic>
        <p:nvPicPr>
          <p:cNvPr id="1413" name="Google Shape;1413;p100" descr="Ícone&#10;&#10;Descrição gerada automaticamente"/>
          <p:cNvPicPr preferRelativeResize="0"/>
          <p:nvPr/>
        </p:nvPicPr>
        <p:blipFill rotWithShape="1">
          <a:blip r:embed="rId8">
            <a:alphaModFix/>
          </a:blip>
          <a:srcRect/>
          <a:stretch/>
        </p:blipFill>
        <p:spPr>
          <a:xfrm>
            <a:off x="138228" y="1506051"/>
            <a:ext cx="304920" cy="252000"/>
          </a:xfrm>
          <a:prstGeom prst="rect">
            <a:avLst/>
          </a:prstGeom>
          <a:noFill/>
          <a:ln>
            <a:noFill/>
          </a:ln>
        </p:spPr>
      </p:pic>
      <p:pic>
        <p:nvPicPr>
          <p:cNvPr id="1414" name="Google Shape;1414;p100" descr="Ícone&#10;&#10;Descrição gerada automaticamente"/>
          <p:cNvPicPr preferRelativeResize="0"/>
          <p:nvPr/>
        </p:nvPicPr>
        <p:blipFill rotWithShape="1">
          <a:blip r:embed="rId8">
            <a:alphaModFix/>
          </a:blip>
          <a:srcRect/>
          <a:stretch/>
        </p:blipFill>
        <p:spPr>
          <a:xfrm>
            <a:off x="138228" y="1962691"/>
            <a:ext cx="304920" cy="252000"/>
          </a:xfrm>
          <a:prstGeom prst="rect">
            <a:avLst/>
          </a:prstGeom>
          <a:noFill/>
          <a:ln>
            <a:noFill/>
          </a:ln>
        </p:spPr>
      </p:pic>
      <p:pic>
        <p:nvPicPr>
          <p:cNvPr id="1415" name="Google Shape;1415;p100" descr="Ícone&#10;&#10;Descrição gerada automaticamente"/>
          <p:cNvPicPr preferRelativeResize="0"/>
          <p:nvPr/>
        </p:nvPicPr>
        <p:blipFill rotWithShape="1">
          <a:blip r:embed="rId8">
            <a:alphaModFix/>
          </a:blip>
          <a:srcRect/>
          <a:stretch/>
        </p:blipFill>
        <p:spPr>
          <a:xfrm>
            <a:off x="138228" y="2419331"/>
            <a:ext cx="304920" cy="252000"/>
          </a:xfrm>
          <a:prstGeom prst="rect">
            <a:avLst/>
          </a:prstGeom>
          <a:noFill/>
          <a:ln>
            <a:noFill/>
          </a:ln>
        </p:spPr>
      </p:pic>
      <p:pic>
        <p:nvPicPr>
          <p:cNvPr id="1416" name="Google Shape;1416;p100" descr="Ícone&#10;&#10;Descrição gerada automaticamente"/>
          <p:cNvPicPr preferRelativeResize="0"/>
          <p:nvPr/>
        </p:nvPicPr>
        <p:blipFill rotWithShape="1">
          <a:blip r:embed="rId8">
            <a:alphaModFix/>
          </a:blip>
          <a:srcRect/>
          <a:stretch/>
        </p:blipFill>
        <p:spPr>
          <a:xfrm>
            <a:off x="138228" y="2875971"/>
            <a:ext cx="304920" cy="252000"/>
          </a:xfrm>
          <a:prstGeom prst="rect">
            <a:avLst/>
          </a:prstGeom>
          <a:noFill/>
          <a:ln>
            <a:noFill/>
          </a:ln>
        </p:spPr>
      </p:pic>
      <p:pic>
        <p:nvPicPr>
          <p:cNvPr id="1417" name="Google Shape;1417;p100" descr="Ícone&#10;&#10;Descrição gerada automaticamente"/>
          <p:cNvPicPr preferRelativeResize="0"/>
          <p:nvPr/>
        </p:nvPicPr>
        <p:blipFill rotWithShape="1">
          <a:blip r:embed="rId8">
            <a:alphaModFix/>
          </a:blip>
          <a:srcRect/>
          <a:stretch/>
        </p:blipFill>
        <p:spPr>
          <a:xfrm>
            <a:off x="138228" y="3332611"/>
            <a:ext cx="304920" cy="252000"/>
          </a:xfrm>
          <a:prstGeom prst="rect">
            <a:avLst/>
          </a:prstGeom>
          <a:noFill/>
          <a:ln>
            <a:noFill/>
          </a:ln>
        </p:spPr>
      </p:pic>
      <p:pic>
        <p:nvPicPr>
          <p:cNvPr id="1418" name="Google Shape;1418;p100" descr="Ícone&#10;&#10;Descrição gerada automaticamente"/>
          <p:cNvPicPr preferRelativeResize="0"/>
          <p:nvPr/>
        </p:nvPicPr>
        <p:blipFill rotWithShape="1">
          <a:blip r:embed="rId8">
            <a:alphaModFix/>
          </a:blip>
          <a:srcRect/>
          <a:stretch/>
        </p:blipFill>
        <p:spPr>
          <a:xfrm>
            <a:off x="138228" y="3789251"/>
            <a:ext cx="304920" cy="252000"/>
          </a:xfrm>
          <a:prstGeom prst="rect">
            <a:avLst/>
          </a:prstGeom>
          <a:noFill/>
          <a:ln>
            <a:noFill/>
          </a:ln>
        </p:spPr>
      </p:pic>
      <p:pic>
        <p:nvPicPr>
          <p:cNvPr id="1419" name="Google Shape;1419;p100" descr="Ícone&#10;&#10;Descrição gerada automaticamente"/>
          <p:cNvPicPr preferRelativeResize="0"/>
          <p:nvPr/>
        </p:nvPicPr>
        <p:blipFill rotWithShape="1">
          <a:blip r:embed="rId8">
            <a:alphaModFix/>
          </a:blip>
          <a:srcRect/>
          <a:stretch/>
        </p:blipFill>
        <p:spPr>
          <a:xfrm>
            <a:off x="138228" y="4245891"/>
            <a:ext cx="304920" cy="252000"/>
          </a:xfrm>
          <a:prstGeom prst="rect">
            <a:avLst/>
          </a:prstGeom>
          <a:noFill/>
          <a:ln>
            <a:noFill/>
          </a:ln>
        </p:spPr>
      </p:pic>
      <p:pic>
        <p:nvPicPr>
          <p:cNvPr id="1420" name="Google Shape;1420;p100" descr="Ícone&#10;&#10;Descrição gerada automaticamente"/>
          <p:cNvPicPr preferRelativeResize="0"/>
          <p:nvPr/>
        </p:nvPicPr>
        <p:blipFill rotWithShape="1">
          <a:blip r:embed="rId8">
            <a:alphaModFix/>
          </a:blip>
          <a:srcRect/>
          <a:stretch/>
        </p:blipFill>
        <p:spPr>
          <a:xfrm>
            <a:off x="138228" y="4702531"/>
            <a:ext cx="304920" cy="252000"/>
          </a:xfrm>
          <a:prstGeom prst="rect">
            <a:avLst/>
          </a:prstGeom>
          <a:noFill/>
          <a:ln>
            <a:noFill/>
          </a:ln>
        </p:spPr>
      </p:pic>
      <p:pic>
        <p:nvPicPr>
          <p:cNvPr id="1421" name="Google Shape;1421;p100" descr="Ícone&#10;&#10;Descrição gerada automaticamente"/>
          <p:cNvPicPr preferRelativeResize="0"/>
          <p:nvPr/>
        </p:nvPicPr>
        <p:blipFill rotWithShape="1">
          <a:blip r:embed="rId8">
            <a:alphaModFix/>
          </a:blip>
          <a:srcRect/>
          <a:stretch/>
        </p:blipFill>
        <p:spPr>
          <a:xfrm>
            <a:off x="138228" y="5159171"/>
            <a:ext cx="304920" cy="252000"/>
          </a:xfrm>
          <a:prstGeom prst="rect">
            <a:avLst/>
          </a:prstGeom>
          <a:noFill/>
          <a:ln>
            <a:noFill/>
          </a:ln>
        </p:spPr>
      </p:pic>
      <p:pic>
        <p:nvPicPr>
          <p:cNvPr id="1422" name="Google Shape;1422;p100" descr="Ícone&#10;&#10;Descrição gerada automaticamente"/>
          <p:cNvPicPr preferRelativeResize="0"/>
          <p:nvPr/>
        </p:nvPicPr>
        <p:blipFill rotWithShape="1">
          <a:blip r:embed="rId8">
            <a:alphaModFix/>
          </a:blip>
          <a:srcRect/>
          <a:stretch/>
        </p:blipFill>
        <p:spPr>
          <a:xfrm>
            <a:off x="138228" y="5615811"/>
            <a:ext cx="304920" cy="252000"/>
          </a:xfrm>
          <a:prstGeom prst="rect">
            <a:avLst/>
          </a:prstGeom>
          <a:noFill/>
          <a:ln>
            <a:noFill/>
          </a:ln>
        </p:spPr>
      </p:pic>
      <p:pic>
        <p:nvPicPr>
          <p:cNvPr id="1423" name="Google Shape;1423;p100" descr="Ícone&#10;&#10;Descrição gerada automaticamente"/>
          <p:cNvPicPr preferRelativeResize="0"/>
          <p:nvPr/>
        </p:nvPicPr>
        <p:blipFill rotWithShape="1">
          <a:blip r:embed="rId8">
            <a:alphaModFix/>
          </a:blip>
          <a:srcRect/>
          <a:stretch/>
        </p:blipFill>
        <p:spPr>
          <a:xfrm>
            <a:off x="138228" y="6072451"/>
            <a:ext cx="304920" cy="25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101" descr="Ícone&#10;&#10;Descrição gerada automaticamente"/>
          <p:cNvPicPr preferRelativeResize="0"/>
          <p:nvPr/>
        </p:nvPicPr>
        <p:blipFill rotWithShape="1">
          <a:blip r:embed="rId3">
            <a:alphaModFix/>
          </a:blip>
          <a:srcRect/>
          <a:stretch/>
        </p:blipFill>
        <p:spPr>
          <a:xfrm>
            <a:off x="3861412" y="3518078"/>
            <a:ext cx="435600" cy="360000"/>
          </a:xfrm>
          <a:prstGeom prst="rect">
            <a:avLst/>
          </a:prstGeom>
          <a:noFill/>
          <a:ln>
            <a:noFill/>
          </a:ln>
        </p:spPr>
      </p:pic>
      <p:pic>
        <p:nvPicPr>
          <p:cNvPr id="1429" name="Google Shape;1429;p101" descr="Ícone&#10;&#10;Descrição gerada automaticamente"/>
          <p:cNvPicPr preferRelativeResize="0"/>
          <p:nvPr/>
        </p:nvPicPr>
        <p:blipFill rotWithShape="1">
          <a:blip r:embed="rId4">
            <a:alphaModFix/>
          </a:blip>
          <a:srcRect/>
          <a:stretch/>
        </p:blipFill>
        <p:spPr>
          <a:xfrm>
            <a:off x="3861412" y="4599655"/>
            <a:ext cx="435600" cy="360000"/>
          </a:xfrm>
          <a:prstGeom prst="rect">
            <a:avLst/>
          </a:prstGeom>
          <a:noFill/>
          <a:ln>
            <a:noFill/>
          </a:ln>
        </p:spPr>
      </p:pic>
      <p:pic>
        <p:nvPicPr>
          <p:cNvPr id="1430" name="Google Shape;1430;p101" descr="Ícone&#10;&#10;Descrição gerada automaticamente"/>
          <p:cNvPicPr preferRelativeResize="0"/>
          <p:nvPr/>
        </p:nvPicPr>
        <p:blipFill rotWithShape="1">
          <a:blip r:embed="rId3">
            <a:alphaModFix/>
          </a:blip>
          <a:srcRect/>
          <a:stretch/>
        </p:blipFill>
        <p:spPr>
          <a:xfrm>
            <a:off x="3863135" y="2426198"/>
            <a:ext cx="435600" cy="360000"/>
          </a:xfrm>
          <a:prstGeom prst="rect">
            <a:avLst/>
          </a:prstGeom>
          <a:noFill/>
          <a:ln>
            <a:noFill/>
          </a:ln>
        </p:spPr>
      </p:pic>
      <p:pic>
        <p:nvPicPr>
          <p:cNvPr id="1431" name="Google Shape;1431;p101" descr="Ícone&#10;&#10;Descrição gerada automaticamente"/>
          <p:cNvPicPr preferRelativeResize="0"/>
          <p:nvPr/>
        </p:nvPicPr>
        <p:blipFill rotWithShape="1">
          <a:blip r:embed="rId5">
            <a:alphaModFix/>
          </a:blip>
          <a:srcRect/>
          <a:stretch/>
        </p:blipFill>
        <p:spPr>
          <a:xfrm>
            <a:off x="3861412" y="1199786"/>
            <a:ext cx="435600" cy="360000"/>
          </a:xfrm>
          <a:prstGeom prst="rect">
            <a:avLst/>
          </a:prstGeom>
          <a:noFill/>
          <a:ln>
            <a:noFill/>
          </a:ln>
        </p:spPr>
      </p:pic>
      <p:sp>
        <p:nvSpPr>
          <p:cNvPr id="1432" name="Google Shape;1432;p101"/>
          <p:cNvSpPr/>
          <p:nvPr/>
        </p:nvSpPr>
        <p:spPr>
          <a:xfrm>
            <a:off x="0" y="0"/>
            <a:ext cx="3770616" cy="6858000"/>
          </a:xfrm>
          <a:prstGeom prst="rect">
            <a:avLst/>
          </a:prstGeom>
          <a:solidFill>
            <a:srgbClr val="5AB3A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33" name="Google Shape;1433;p101"/>
          <p:cNvSpPr txBox="1"/>
          <p:nvPr/>
        </p:nvSpPr>
        <p:spPr>
          <a:xfrm>
            <a:off x="3783745" y="2807244"/>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Disponível para cotação de empresas de 03 a 99 Vidas.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Solicitar cotação, emitir e acompanhar status das propostas.</a:t>
            </a:r>
            <a:endParaRPr sz="1400" b="0" i="0" u="none" strike="noStrike" cap="none">
              <a:solidFill>
                <a:srgbClr val="000000"/>
              </a:solidFill>
              <a:latin typeface="Calibri"/>
              <a:ea typeface="Calibri"/>
              <a:cs typeface="Calibri"/>
              <a:sym typeface="Calibri"/>
            </a:endParaRPr>
          </a:p>
        </p:txBody>
      </p:sp>
      <p:sp>
        <p:nvSpPr>
          <p:cNvPr id="1434" name="Google Shape;1434;p101"/>
          <p:cNvSpPr txBox="1"/>
          <p:nvPr/>
        </p:nvSpPr>
        <p:spPr>
          <a:xfrm>
            <a:off x="3790369" y="1541471"/>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Central exclusiva, onde serão prestados os atendimentos referentes ao pós venda dos produtos Saúde e Odonto das carteiras PME (03 a 29 vidas) e PME Mais (30 a 99 vidas).</a:t>
            </a:r>
            <a:endParaRPr sz="1400" b="0" i="0" u="none" strike="noStrike" cap="none">
              <a:solidFill>
                <a:srgbClr val="000000"/>
              </a:solidFill>
              <a:latin typeface="Calibri"/>
              <a:ea typeface="Calibri"/>
              <a:cs typeface="Calibri"/>
              <a:sym typeface="Calibri"/>
            </a:endParaRPr>
          </a:p>
        </p:txBody>
      </p:sp>
      <p:sp>
        <p:nvSpPr>
          <p:cNvPr id="1435" name="Google Shape;1435;p101"/>
          <p:cNvSpPr txBox="1"/>
          <p:nvPr/>
        </p:nvSpPr>
        <p:spPr>
          <a:xfrm>
            <a:off x="4254291" y="1206962"/>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Central de Atendimento ao Corretor</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9632FA"/>
              </a:solidFill>
              <a:latin typeface="Calibri"/>
              <a:ea typeface="Calibri"/>
              <a:cs typeface="Calibri"/>
              <a:sym typeface="Calibri"/>
            </a:endParaRPr>
          </a:p>
        </p:txBody>
      </p:sp>
      <p:sp>
        <p:nvSpPr>
          <p:cNvPr id="1436" name="Google Shape;1436;p101"/>
          <p:cNvSpPr txBox="1"/>
          <p:nvPr/>
        </p:nvSpPr>
        <p:spPr>
          <a:xfrm>
            <a:off x="4247667" y="2472735"/>
            <a:ext cx="5983534"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Cotador PME e PME Mais (acessado pelo Portal do Corretor)</a:t>
            </a:r>
            <a:endParaRPr sz="1400" b="1" i="0" u="none" strike="noStrike" cap="none">
              <a:solidFill>
                <a:srgbClr val="9632FA"/>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9632FA"/>
              </a:solidFill>
              <a:latin typeface="Calibri"/>
              <a:ea typeface="Calibri"/>
              <a:cs typeface="Calibri"/>
              <a:sym typeface="Calibri"/>
            </a:endParaRPr>
          </a:p>
        </p:txBody>
      </p:sp>
      <p:sp>
        <p:nvSpPr>
          <p:cNvPr id="1437" name="Google Shape;1437;p101"/>
          <p:cNvSpPr txBox="1"/>
          <p:nvPr/>
        </p:nvSpPr>
        <p:spPr>
          <a:xfrm>
            <a:off x="4254292" y="3511910"/>
            <a:ext cx="697608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Sistema de Estudo e Cotador Empresarial (acessado pelo Portal do Corretor)</a:t>
            </a:r>
            <a:endParaRPr sz="1400" b="1" i="0" u="none" strike="noStrike" cap="none">
              <a:solidFill>
                <a:srgbClr val="9632FA"/>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1" i="0" u="none" strike="noStrike" cap="none">
              <a:solidFill>
                <a:srgbClr val="9632FA"/>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9632FA"/>
              </a:solidFill>
              <a:latin typeface="Calibri"/>
              <a:ea typeface="Calibri"/>
              <a:cs typeface="Calibri"/>
              <a:sym typeface="Calibri"/>
            </a:endParaRPr>
          </a:p>
        </p:txBody>
      </p:sp>
      <p:sp>
        <p:nvSpPr>
          <p:cNvPr id="1438" name="Google Shape;1438;p101"/>
          <p:cNvSpPr txBox="1"/>
          <p:nvPr/>
        </p:nvSpPr>
        <p:spPr>
          <a:xfrm>
            <a:off x="3790370" y="3885056"/>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Disponível para solicitação de estudo de empresas a partir de 100 vidas.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Solicitar e acompanhar a posição dos estudos.</a:t>
            </a:r>
            <a:endParaRPr sz="1400" b="0" i="0" u="none" strike="noStrike" cap="none">
              <a:solidFill>
                <a:srgbClr val="000000"/>
              </a:solidFill>
              <a:latin typeface="Calibri"/>
              <a:ea typeface="Calibri"/>
              <a:cs typeface="Calibri"/>
              <a:sym typeface="Calibri"/>
            </a:endParaRPr>
          </a:p>
        </p:txBody>
      </p:sp>
      <p:sp>
        <p:nvSpPr>
          <p:cNvPr id="1439" name="Google Shape;1439;p101"/>
          <p:cNvSpPr txBox="1"/>
          <p:nvPr/>
        </p:nvSpPr>
        <p:spPr>
          <a:xfrm>
            <a:off x="4247668" y="4628734"/>
            <a:ext cx="5178725"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Portal do Corretor</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9632FA"/>
              </a:solidFill>
              <a:latin typeface="Calibri"/>
              <a:ea typeface="Calibri"/>
              <a:cs typeface="Calibri"/>
              <a:sym typeface="Calibri"/>
            </a:endParaRPr>
          </a:p>
        </p:txBody>
      </p:sp>
      <p:sp>
        <p:nvSpPr>
          <p:cNvPr id="1440" name="Google Shape;1440;p101"/>
          <p:cNvSpPr txBox="1"/>
          <p:nvPr/>
        </p:nvSpPr>
        <p:spPr>
          <a:xfrm>
            <a:off x="3783746" y="4963243"/>
            <a:ext cx="6374860" cy="726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7F7F7F"/>
                </a:solidFill>
                <a:latin typeface="Calibri"/>
                <a:ea typeface="Calibri"/>
                <a:cs typeface="Calibri"/>
                <a:sym typeface="Calibri"/>
              </a:rPr>
              <a:t>Consulta à rede médica/odontológica, faturamento, propostas canceladas, pagamentos em atraso, materiais de apoio e muito mais.</a:t>
            </a:r>
            <a:endParaRPr sz="1400" b="0" i="0" u="none" strike="noStrike" cap="none">
              <a:solidFill>
                <a:srgbClr val="000000"/>
              </a:solidFill>
              <a:latin typeface="Calibri"/>
              <a:ea typeface="Calibri"/>
              <a:cs typeface="Calibri"/>
              <a:sym typeface="Calibri"/>
            </a:endParaRPr>
          </a:p>
        </p:txBody>
      </p:sp>
      <p:sp>
        <p:nvSpPr>
          <p:cNvPr id="1441" name="Google Shape;1441;p101"/>
          <p:cNvSpPr/>
          <p:nvPr/>
        </p:nvSpPr>
        <p:spPr>
          <a:xfrm>
            <a:off x="10937385" y="-963679"/>
            <a:ext cx="2312902" cy="2312901"/>
          </a:xfrm>
          <a:prstGeom prst="ellipse">
            <a:avLst/>
          </a:prstGeom>
          <a:solidFill>
            <a:srgbClr val="828282"/>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42" name="Google Shape;1442;p101"/>
          <p:cNvSpPr txBox="1"/>
          <p:nvPr/>
        </p:nvSpPr>
        <p:spPr>
          <a:xfrm>
            <a:off x="518823" y="513193"/>
            <a:ext cx="3411092" cy="288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Para o Corretor</a:t>
            </a:r>
            <a:endParaRPr sz="1400" b="0" i="0" u="none" strike="noStrike" cap="none">
              <a:solidFill>
                <a:srgbClr val="000000"/>
              </a:solidFill>
              <a:latin typeface="Calibri"/>
              <a:ea typeface="Calibri"/>
              <a:cs typeface="Calibri"/>
              <a:sym typeface="Calibri"/>
            </a:endParaRPr>
          </a:p>
        </p:txBody>
      </p:sp>
      <p:pic>
        <p:nvPicPr>
          <p:cNvPr id="1443" name="Google Shape;1443;p101" descr="Ícone&#10;&#10;Descrição gerada automaticamente"/>
          <p:cNvPicPr preferRelativeResize="0"/>
          <p:nvPr/>
        </p:nvPicPr>
        <p:blipFill rotWithShape="1">
          <a:blip r:embed="rId6">
            <a:alphaModFix/>
          </a:blip>
          <a:srcRect/>
          <a:stretch/>
        </p:blipFill>
        <p:spPr>
          <a:xfrm>
            <a:off x="138228" y="138365"/>
            <a:ext cx="304920" cy="252000"/>
          </a:xfrm>
          <a:prstGeom prst="rect">
            <a:avLst/>
          </a:prstGeom>
          <a:noFill/>
          <a:ln>
            <a:noFill/>
          </a:ln>
        </p:spPr>
      </p:pic>
      <p:pic>
        <p:nvPicPr>
          <p:cNvPr id="1444" name="Google Shape;1444;p101" descr="Ícone&#10;&#10;Descrição gerada automaticamente"/>
          <p:cNvPicPr preferRelativeResize="0"/>
          <p:nvPr/>
        </p:nvPicPr>
        <p:blipFill rotWithShape="1">
          <a:blip r:embed="rId6">
            <a:alphaModFix/>
          </a:blip>
          <a:srcRect/>
          <a:stretch/>
        </p:blipFill>
        <p:spPr>
          <a:xfrm>
            <a:off x="138228" y="6524743"/>
            <a:ext cx="304920" cy="252000"/>
          </a:xfrm>
          <a:prstGeom prst="rect">
            <a:avLst/>
          </a:prstGeom>
          <a:noFill/>
          <a:ln>
            <a:noFill/>
          </a:ln>
        </p:spPr>
      </p:pic>
      <p:pic>
        <p:nvPicPr>
          <p:cNvPr id="1445" name="Google Shape;1445;p101" descr="Ícone&#10;&#10;Descrição gerada automaticamente"/>
          <p:cNvPicPr preferRelativeResize="0"/>
          <p:nvPr/>
        </p:nvPicPr>
        <p:blipFill rotWithShape="1">
          <a:blip r:embed="rId6">
            <a:alphaModFix/>
          </a:blip>
          <a:srcRect/>
          <a:stretch/>
        </p:blipFill>
        <p:spPr>
          <a:xfrm>
            <a:off x="138228" y="594535"/>
            <a:ext cx="304920" cy="252000"/>
          </a:xfrm>
          <a:prstGeom prst="rect">
            <a:avLst/>
          </a:prstGeom>
          <a:noFill/>
          <a:ln>
            <a:noFill/>
          </a:ln>
        </p:spPr>
      </p:pic>
      <p:pic>
        <p:nvPicPr>
          <p:cNvPr id="1446" name="Google Shape;1446;p101" descr="Ícone&#10;&#10;Descrição gerada automaticamente"/>
          <p:cNvPicPr preferRelativeResize="0"/>
          <p:nvPr/>
        </p:nvPicPr>
        <p:blipFill rotWithShape="1">
          <a:blip r:embed="rId6">
            <a:alphaModFix/>
          </a:blip>
          <a:srcRect/>
          <a:stretch/>
        </p:blipFill>
        <p:spPr>
          <a:xfrm>
            <a:off x="138228" y="1050705"/>
            <a:ext cx="304920" cy="252000"/>
          </a:xfrm>
          <a:prstGeom prst="rect">
            <a:avLst/>
          </a:prstGeom>
          <a:noFill/>
          <a:ln>
            <a:noFill/>
          </a:ln>
        </p:spPr>
      </p:pic>
      <p:pic>
        <p:nvPicPr>
          <p:cNvPr id="1447" name="Google Shape;1447;p101" descr="Ícone&#10;&#10;Descrição gerada automaticamente"/>
          <p:cNvPicPr preferRelativeResize="0"/>
          <p:nvPr/>
        </p:nvPicPr>
        <p:blipFill rotWithShape="1">
          <a:blip r:embed="rId6">
            <a:alphaModFix/>
          </a:blip>
          <a:srcRect/>
          <a:stretch/>
        </p:blipFill>
        <p:spPr>
          <a:xfrm>
            <a:off x="138228" y="1506875"/>
            <a:ext cx="304920" cy="252000"/>
          </a:xfrm>
          <a:prstGeom prst="rect">
            <a:avLst/>
          </a:prstGeom>
          <a:noFill/>
          <a:ln>
            <a:noFill/>
          </a:ln>
        </p:spPr>
      </p:pic>
      <p:pic>
        <p:nvPicPr>
          <p:cNvPr id="1448" name="Google Shape;1448;p101" descr="Ícone&#10;&#10;Descrição gerada automaticamente"/>
          <p:cNvPicPr preferRelativeResize="0"/>
          <p:nvPr/>
        </p:nvPicPr>
        <p:blipFill rotWithShape="1">
          <a:blip r:embed="rId6">
            <a:alphaModFix/>
          </a:blip>
          <a:srcRect/>
          <a:stretch/>
        </p:blipFill>
        <p:spPr>
          <a:xfrm>
            <a:off x="138228" y="1963045"/>
            <a:ext cx="304920" cy="252000"/>
          </a:xfrm>
          <a:prstGeom prst="rect">
            <a:avLst/>
          </a:prstGeom>
          <a:noFill/>
          <a:ln>
            <a:noFill/>
          </a:ln>
        </p:spPr>
      </p:pic>
      <p:pic>
        <p:nvPicPr>
          <p:cNvPr id="1449" name="Google Shape;1449;p101" descr="Ícone&#10;&#10;Descrição gerada automaticamente"/>
          <p:cNvPicPr preferRelativeResize="0"/>
          <p:nvPr/>
        </p:nvPicPr>
        <p:blipFill rotWithShape="1">
          <a:blip r:embed="rId6">
            <a:alphaModFix/>
          </a:blip>
          <a:srcRect/>
          <a:stretch/>
        </p:blipFill>
        <p:spPr>
          <a:xfrm>
            <a:off x="138228" y="2419215"/>
            <a:ext cx="304920" cy="252000"/>
          </a:xfrm>
          <a:prstGeom prst="rect">
            <a:avLst/>
          </a:prstGeom>
          <a:noFill/>
          <a:ln>
            <a:noFill/>
          </a:ln>
        </p:spPr>
      </p:pic>
      <p:pic>
        <p:nvPicPr>
          <p:cNvPr id="1450" name="Google Shape;1450;p101" descr="Ícone&#10;&#10;Descrição gerada automaticamente"/>
          <p:cNvPicPr preferRelativeResize="0"/>
          <p:nvPr/>
        </p:nvPicPr>
        <p:blipFill rotWithShape="1">
          <a:blip r:embed="rId6">
            <a:alphaModFix/>
          </a:blip>
          <a:srcRect/>
          <a:stretch/>
        </p:blipFill>
        <p:spPr>
          <a:xfrm>
            <a:off x="138228" y="2875385"/>
            <a:ext cx="304920" cy="252000"/>
          </a:xfrm>
          <a:prstGeom prst="rect">
            <a:avLst/>
          </a:prstGeom>
          <a:noFill/>
          <a:ln>
            <a:noFill/>
          </a:ln>
        </p:spPr>
      </p:pic>
      <p:pic>
        <p:nvPicPr>
          <p:cNvPr id="1451" name="Google Shape;1451;p101" descr="Ícone&#10;&#10;Descrição gerada automaticamente"/>
          <p:cNvPicPr preferRelativeResize="0"/>
          <p:nvPr/>
        </p:nvPicPr>
        <p:blipFill rotWithShape="1">
          <a:blip r:embed="rId6">
            <a:alphaModFix/>
          </a:blip>
          <a:srcRect/>
          <a:stretch/>
        </p:blipFill>
        <p:spPr>
          <a:xfrm>
            <a:off x="138228" y="3331555"/>
            <a:ext cx="304920" cy="252000"/>
          </a:xfrm>
          <a:prstGeom prst="rect">
            <a:avLst/>
          </a:prstGeom>
          <a:noFill/>
          <a:ln>
            <a:noFill/>
          </a:ln>
        </p:spPr>
      </p:pic>
      <p:pic>
        <p:nvPicPr>
          <p:cNvPr id="1452" name="Google Shape;1452;p101" descr="Ícone&#10;&#10;Descrição gerada automaticamente"/>
          <p:cNvPicPr preferRelativeResize="0"/>
          <p:nvPr/>
        </p:nvPicPr>
        <p:blipFill rotWithShape="1">
          <a:blip r:embed="rId6">
            <a:alphaModFix/>
          </a:blip>
          <a:srcRect/>
          <a:stretch/>
        </p:blipFill>
        <p:spPr>
          <a:xfrm>
            <a:off x="138228" y="3787725"/>
            <a:ext cx="304920" cy="252000"/>
          </a:xfrm>
          <a:prstGeom prst="rect">
            <a:avLst/>
          </a:prstGeom>
          <a:noFill/>
          <a:ln>
            <a:noFill/>
          </a:ln>
        </p:spPr>
      </p:pic>
      <p:pic>
        <p:nvPicPr>
          <p:cNvPr id="1453" name="Google Shape;1453;p101" descr="Ícone&#10;&#10;Descrição gerada automaticamente"/>
          <p:cNvPicPr preferRelativeResize="0"/>
          <p:nvPr/>
        </p:nvPicPr>
        <p:blipFill rotWithShape="1">
          <a:blip r:embed="rId6">
            <a:alphaModFix/>
          </a:blip>
          <a:srcRect/>
          <a:stretch/>
        </p:blipFill>
        <p:spPr>
          <a:xfrm>
            <a:off x="138228" y="4243895"/>
            <a:ext cx="304920" cy="252000"/>
          </a:xfrm>
          <a:prstGeom prst="rect">
            <a:avLst/>
          </a:prstGeom>
          <a:noFill/>
          <a:ln>
            <a:noFill/>
          </a:ln>
        </p:spPr>
      </p:pic>
      <p:pic>
        <p:nvPicPr>
          <p:cNvPr id="1454" name="Google Shape;1454;p101" descr="Ícone&#10;&#10;Descrição gerada automaticamente"/>
          <p:cNvPicPr preferRelativeResize="0"/>
          <p:nvPr/>
        </p:nvPicPr>
        <p:blipFill rotWithShape="1">
          <a:blip r:embed="rId6">
            <a:alphaModFix/>
          </a:blip>
          <a:srcRect/>
          <a:stretch/>
        </p:blipFill>
        <p:spPr>
          <a:xfrm>
            <a:off x="138228" y="4700065"/>
            <a:ext cx="304920" cy="252000"/>
          </a:xfrm>
          <a:prstGeom prst="rect">
            <a:avLst/>
          </a:prstGeom>
          <a:noFill/>
          <a:ln>
            <a:noFill/>
          </a:ln>
        </p:spPr>
      </p:pic>
      <p:pic>
        <p:nvPicPr>
          <p:cNvPr id="1455" name="Google Shape;1455;p101" descr="Ícone&#10;&#10;Descrição gerada automaticamente"/>
          <p:cNvPicPr preferRelativeResize="0"/>
          <p:nvPr/>
        </p:nvPicPr>
        <p:blipFill rotWithShape="1">
          <a:blip r:embed="rId6">
            <a:alphaModFix/>
          </a:blip>
          <a:srcRect/>
          <a:stretch/>
        </p:blipFill>
        <p:spPr>
          <a:xfrm>
            <a:off x="138228" y="5156235"/>
            <a:ext cx="304920" cy="252000"/>
          </a:xfrm>
          <a:prstGeom prst="rect">
            <a:avLst/>
          </a:prstGeom>
          <a:noFill/>
          <a:ln>
            <a:noFill/>
          </a:ln>
        </p:spPr>
      </p:pic>
      <p:pic>
        <p:nvPicPr>
          <p:cNvPr id="1456" name="Google Shape;1456;p101" descr="Ícone&#10;&#10;Descrição gerada automaticamente"/>
          <p:cNvPicPr preferRelativeResize="0"/>
          <p:nvPr/>
        </p:nvPicPr>
        <p:blipFill rotWithShape="1">
          <a:blip r:embed="rId6">
            <a:alphaModFix/>
          </a:blip>
          <a:srcRect/>
          <a:stretch/>
        </p:blipFill>
        <p:spPr>
          <a:xfrm>
            <a:off x="138228" y="5612405"/>
            <a:ext cx="304920" cy="252000"/>
          </a:xfrm>
          <a:prstGeom prst="rect">
            <a:avLst/>
          </a:prstGeom>
          <a:noFill/>
          <a:ln>
            <a:noFill/>
          </a:ln>
        </p:spPr>
      </p:pic>
      <p:pic>
        <p:nvPicPr>
          <p:cNvPr id="1457" name="Google Shape;1457;p101" descr="Ícone&#10;&#10;Descrição gerada automaticamente"/>
          <p:cNvPicPr preferRelativeResize="0"/>
          <p:nvPr/>
        </p:nvPicPr>
        <p:blipFill rotWithShape="1">
          <a:blip r:embed="rId6">
            <a:alphaModFix/>
          </a:blip>
          <a:srcRect/>
          <a:stretch/>
        </p:blipFill>
        <p:spPr>
          <a:xfrm>
            <a:off x="138228" y="6068575"/>
            <a:ext cx="304920" cy="25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8"/>
          <p:cNvSpPr/>
          <p:nvPr/>
        </p:nvSpPr>
        <p:spPr>
          <a:xfrm>
            <a:off x="4644274" y="0"/>
            <a:ext cx="7570752" cy="1507716"/>
          </a:xfrm>
          <a:prstGeom prst="rect">
            <a:avLst/>
          </a:prstGeom>
          <a:solidFill>
            <a:srgbClr val="146E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68"/>
          <p:cNvSpPr/>
          <p:nvPr/>
        </p:nvSpPr>
        <p:spPr>
          <a:xfrm>
            <a:off x="-9075" y="0"/>
            <a:ext cx="6018768" cy="6858000"/>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68"/>
          <p:cNvSpPr txBox="1"/>
          <p:nvPr/>
        </p:nvSpPr>
        <p:spPr>
          <a:xfrm>
            <a:off x="3815645" y="753969"/>
            <a:ext cx="4320000" cy="4829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22D59"/>
              </a:buClr>
              <a:buSzPts val="2000"/>
              <a:buFont typeface="Arial"/>
              <a:buNone/>
            </a:pPr>
            <a:r>
              <a:rPr lang="pt-BR" sz="2800" b="1" i="0" u="none" strike="noStrike" cap="none">
                <a:solidFill>
                  <a:schemeClr val="lt1"/>
                </a:solidFill>
                <a:latin typeface="Calibri"/>
                <a:ea typeface="Calibri"/>
                <a:cs typeface="Calibri"/>
                <a:sym typeface="Calibri"/>
              </a:rPr>
              <a:t>SulAmérica Saúde e Odonto</a:t>
            </a:r>
            <a:endParaRPr sz="2800" b="0" i="0" u="none" strike="noStrike" cap="none">
              <a:solidFill>
                <a:schemeClr val="lt1"/>
              </a:solidFill>
              <a:latin typeface="Calibri"/>
              <a:ea typeface="Calibri"/>
              <a:cs typeface="Calibri"/>
              <a:sym typeface="Calibri"/>
            </a:endParaRPr>
          </a:p>
        </p:txBody>
      </p:sp>
      <p:sp>
        <p:nvSpPr>
          <p:cNvPr id="143" name="Google Shape;143;p68"/>
          <p:cNvSpPr txBox="1"/>
          <p:nvPr/>
        </p:nvSpPr>
        <p:spPr>
          <a:xfrm>
            <a:off x="6428941" y="1739741"/>
            <a:ext cx="5010731" cy="4565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828282"/>
                </a:solidFill>
                <a:latin typeface="Calibri"/>
                <a:ea typeface="Calibri"/>
                <a:cs typeface="Calibri"/>
                <a:sym typeface="Calibri"/>
              </a:rPr>
              <a:t>Diferenciais </a:t>
            </a:r>
            <a:r>
              <a:rPr lang="pt-BR" sz="1800" b="0" i="0" u="none" strike="noStrike" cap="none">
                <a:solidFill>
                  <a:srgbClr val="828282"/>
                </a:solidFill>
                <a:latin typeface="Calibri"/>
                <a:ea typeface="Calibri"/>
                <a:cs typeface="Calibri"/>
                <a:sym typeface="Calibri"/>
              </a:rPr>
              <a:t>dos planos SulAmérica</a:t>
            </a:r>
            <a:endParaRPr sz="1800" b="0" i="0" u="none" strike="noStrike" cap="none">
              <a:solidFill>
                <a:srgbClr val="828282"/>
              </a:solidFill>
              <a:latin typeface="Calibri"/>
              <a:ea typeface="Calibri"/>
              <a:cs typeface="Calibri"/>
              <a:sym typeface="Calibri"/>
            </a:endParaRPr>
          </a:p>
          <a:p>
            <a:pPr marL="285750" marR="0" lvl="0" indent="-177800" algn="l" rtl="0">
              <a:lnSpc>
                <a:spcPct val="100000"/>
              </a:lnSpc>
              <a:spcBef>
                <a:spcPts val="0"/>
              </a:spcBef>
              <a:spcAft>
                <a:spcPts val="0"/>
              </a:spcAft>
              <a:buClr>
                <a:srgbClr val="001E64"/>
              </a:buClr>
              <a:buSzPts val="1700"/>
              <a:buFont typeface="Arial"/>
              <a:buNone/>
            </a:pPr>
            <a:endParaRPr sz="1600" b="1" i="0" u="none" strike="noStrike" cap="none">
              <a:solidFill>
                <a:srgbClr val="828282"/>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700"/>
              <a:buFont typeface="Arial"/>
              <a:buChar char="•"/>
            </a:pPr>
            <a:r>
              <a:rPr lang="pt-BR" sz="1600" b="1" i="0" u="none" strike="noStrike" cap="none">
                <a:solidFill>
                  <a:srgbClr val="828282"/>
                </a:solidFill>
                <a:latin typeface="Calibri"/>
                <a:ea typeface="Calibri"/>
                <a:cs typeface="Calibri"/>
                <a:sym typeface="Calibri"/>
              </a:rPr>
              <a:t>Cobertura nacional </a:t>
            </a:r>
            <a:r>
              <a:rPr lang="pt-BR" sz="1600" b="0" i="0" u="none" strike="noStrike" cap="none">
                <a:solidFill>
                  <a:srgbClr val="828282"/>
                </a:solidFill>
                <a:latin typeface="Calibri"/>
                <a:ea typeface="Calibri"/>
                <a:cs typeface="Calibri"/>
                <a:sym typeface="Calibri"/>
              </a:rPr>
              <a:t>com ampla oferta de produtos para todos os tipos de empresas</a:t>
            </a:r>
            <a:endParaRPr sz="1600" b="0"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0" i="0" u="none" strike="noStrike" cap="none">
                <a:solidFill>
                  <a:srgbClr val="828282"/>
                </a:solidFill>
                <a:latin typeface="Calibri"/>
                <a:ea typeface="Calibri"/>
                <a:cs typeface="Calibri"/>
                <a:sym typeface="Calibri"/>
              </a:rPr>
              <a:t>Ampla rede referenciada e de </a:t>
            </a:r>
            <a:r>
              <a:rPr lang="pt-BR" sz="1600" b="1" i="0" u="none" strike="noStrike" cap="none">
                <a:solidFill>
                  <a:srgbClr val="828282"/>
                </a:solidFill>
                <a:latin typeface="Calibri"/>
                <a:ea typeface="Calibri"/>
                <a:cs typeface="Calibri"/>
                <a:sym typeface="Calibri"/>
              </a:rPr>
              <a:t>alta qualidade</a:t>
            </a:r>
            <a:endParaRPr sz="1600" b="0"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0" i="0" u="none" strike="noStrike" cap="none">
                <a:solidFill>
                  <a:srgbClr val="828282"/>
                </a:solidFill>
                <a:latin typeface="Calibri"/>
                <a:ea typeface="Calibri"/>
                <a:cs typeface="Calibri"/>
                <a:sym typeface="Calibri"/>
              </a:rPr>
              <a:t>Portfólio </a:t>
            </a:r>
            <a:r>
              <a:rPr lang="pt-BR" sz="1600" b="1" i="0" u="none" strike="noStrike" cap="none">
                <a:solidFill>
                  <a:srgbClr val="828282"/>
                </a:solidFill>
                <a:latin typeface="Calibri"/>
                <a:ea typeface="Calibri"/>
                <a:cs typeface="Calibri"/>
                <a:sym typeface="Calibri"/>
              </a:rPr>
              <a:t>completo</a:t>
            </a:r>
            <a:endParaRPr sz="1600" b="0"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1" i="0" u="none" strike="noStrike" cap="none">
                <a:solidFill>
                  <a:srgbClr val="828282"/>
                </a:solidFill>
                <a:latin typeface="Calibri"/>
                <a:ea typeface="Calibri"/>
                <a:cs typeface="Calibri"/>
                <a:sym typeface="Calibri"/>
              </a:rPr>
              <a:t>Produtos regionais </a:t>
            </a:r>
            <a:r>
              <a:rPr lang="pt-BR" sz="1600" b="0" i="0" u="none" strike="noStrike" cap="none">
                <a:solidFill>
                  <a:srgbClr val="828282"/>
                </a:solidFill>
                <a:latin typeface="Calibri"/>
                <a:ea typeface="Calibri"/>
                <a:cs typeface="Calibri"/>
                <a:sym typeface="Calibri"/>
              </a:rPr>
              <a:t>mais acessíveis com a Linha </a:t>
            </a:r>
            <a:r>
              <a:rPr lang="pt-BR" sz="1600" b="1" i="0" u="none" strike="noStrike" cap="none">
                <a:solidFill>
                  <a:srgbClr val="828282"/>
                </a:solidFill>
                <a:latin typeface="Calibri"/>
                <a:ea typeface="Calibri"/>
                <a:cs typeface="Calibri"/>
                <a:sym typeface="Calibri"/>
              </a:rPr>
              <a:t>Direto</a:t>
            </a:r>
            <a:endParaRPr sz="1600" b="1"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0" i="0" u="none" strike="noStrike" cap="none">
                <a:solidFill>
                  <a:srgbClr val="828282"/>
                </a:solidFill>
                <a:latin typeface="Calibri"/>
                <a:ea typeface="Calibri"/>
                <a:cs typeface="Calibri"/>
                <a:sym typeface="Calibri"/>
              </a:rPr>
              <a:t>Produtos baseados no </a:t>
            </a:r>
            <a:r>
              <a:rPr lang="pt-BR" sz="1600" b="1" i="0" u="none" strike="noStrike" cap="none">
                <a:solidFill>
                  <a:srgbClr val="828282"/>
                </a:solidFill>
                <a:latin typeface="Calibri"/>
                <a:ea typeface="Calibri"/>
                <a:cs typeface="Calibri"/>
                <a:sym typeface="Calibri"/>
              </a:rPr>
              <a:t>cuidado</a:t>
            </a:r>
            <a:r>
              <a:rPr lang="pt-BR" sz="1600" b="0" i="0" u="none" strike="noStrike" cap="none">
                <a:solidFill>
                  <a:srgbClr val="828282"/>
                </a:solidFill>
                <a:latin typeface="Calibri"/>
                <a:ea typeface="Calibri"/>
                <a:cs typeface="Calibri"/>
                <a:sym typeface="Calibri"/>
              </a:rPr>
              <a:t> de alta qualidade</a:t>
            </a:r>
            <a:endParaRPr sz="1600" b="0"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0" i="0" u="none" strike="noStrike" cap="none">
                <a:solidFill>
                  <a:srgbClr val="828282"/>
                </a:solidFill>
                <a:latin typeface="Calibri"/>
                <a:ea typeface="Calibri"/>
                <a:cs typeface="Calibri"/>
                <a:sym typeface="Calibri"/>
              </a:rPr>
              <a:t>Programas de bem-estar e estratégia de </a:t>
            </a:r>
            <a:r>
              <a:rPr lang="pt-BR" sz="1600" b="1" i="0" u="none" strike="noStrike" cap="none">
                <a:solidFill>
                  <a:srgbClr val="828282"/>
                </a:solidFill>
                <a:latin typeface="Calibri"/>
                <a:ea typeface="Calibri"/>
                <a:cs typeface="Calibri"/>
                <a:sym typeface="Calibri"/>
              </a:rPr>
              <a:t>Cuidado Coordenado</a:t>
            </a:r>
            <a:endParaRPr sz="1600" b="0"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0" i="0" u="none" strike="noStrike" cap="none">
                <a:solidFill>
                  <a:srgbClr val="828282"/>
                </a:solidFill>
                <a:latin typeface="Calibri"/>
                <a:ea typeface="Calibri"/>
                <a:cs typeface="Calibri"/>
                <a:sym typeface="Calibri"/>
              </a:rPr>
              <a:t>Intenso uso de </a:t>
            </a:r>
            <a:r>
              <a:rPr lang="pt-BR" sz="1600" b="1" i="0" u="none" strike="noStrike" cap="none">
                <a:solidFill>
                  <a:srgbClr val="828282"/>
                </a:solidFill>
                <a:latin typeface="Calibri"/>
                <a:ea typeface="Calibri"/>
                <a:cs typeface="Calibri"/>
                <a:sym typeface="Calibri"/>
              </a:rPr>
              <a:t>tecnologia</a:t>
            </a:r>
            <a:r>
              <a:rPr lang="pt-BR" sz="1600" b="0" i="0" u="none" strike="noStrike" cap="none">
                <a:solidFill>
                  <a:srgbClr val="828282"/>
                </a:solidFill>
                <a:latin typeface="Calibri"/>
                <a:ea typeface="Calibri"/>
                <a:cs typeface="Calibri"/>
                <a:sym typeface="Calibri"/>
              </a:rPr>
              <a:t> e ferramentas digitais</a:t>
            </a:r>
            <a:endParaRPr sz="1600" b="0" i="0" u="none" strike="noStrike" cap="none">
              <a:solidFill>
                <a:srgbClr val="828282"/>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ts val="1700"/>
              <a:buFont typeface="Arial"/>
              <a:buChar char="•"/>
            </a:pPr>
            <a:r>
              <a:rPr lang="pt-BR" sz="1600" b="0" i="0" u="none" strike="noStrike" cap="none">
                <a:solidFill>
                  <a:srgbClr val="828282"/>
                </a:solidFill>
                <a:latin typeface="Calibri"/>
                <a:ea typeface="Calibri"/>
                <a:cs typeface="Calibri"/>
                <a:sym typeface="Calibri"/>
              </a:rPr>
              <a:t>Coparticipação ganhando relevância </a:t>
            </a:r>
            <a:br>
              <a:rPr lang="pt-BR" sz="1600" b="0" i="0" u="none" strike="noStrike" cap="none">
                <a:solidFill>
                  <a:srgbClr val="828282"/>
                </a:solidFill>
                <a:latin typeface="Calibri"/>
                <a:ea typeface="Calibri"/>
                <a:cs typeface="Calibri"/>
                <a:sym typeface="Calibri"/>
              </a:rPr>
            </a:br>
            <a:r>
              <a:rPr lang="pt-BR" sz="1600" b="0" i="0" u="none" strike="noStrike" cap="none">
                <a:solidFill>
                  <a:srgbClr val="828282"/>
                </a:solidFill>
                <a:latin typeface="Calibri"/>
                <a:ea typeface="Calibri"/>
                <a:cs typeface="Calibri"/>
                <a:sym typeface="Calibri"/>
              </a:rPr>
              <a:t>no portfólio</a:t>
            </a:r>
            <a:endParaRPr sz="1600" b="0" i="0" u="none" strike="noStrike" cap="none">
              <a:solidFill>
                <a:srgbClr val="828282"/>
              </a:solidFill>
              <a:latin typeface="Calibri"/>
              <a:ea typeface="Calibri"/>
              <a:cs typeface="Calibri"/>
              <a:sym typeface="Calibri"/>
            </a:endParaRPr>
          </a:p>
          <a:p>
            <a:pPr marL="285750" marR="0" lvl="0" indent="-177800" algn="l" rtl="0">
              <a:lnSpc>
                <a:spcPct val="100000"/>
              </a:lnSpc>
              <a:spcBef>
                <a:spcPts val="1000"/>
              </a:spcBef>
              <a:spcAft>
                <a:spcPts val="0"/>
              </a:spcAft>
              <a:buClr>
                <a:schemeClr val="dk1"/>
              </a:buClr>
              <a:buSzPts val="1700"/>
              <a:buFont typeface="Arial"/>
              <a:buNone/>
            </a:pPr>
            <a:endParaRPr sz="1600" b="0" i="0" u="none" strike="noStrike" cap="none">
              <a:solidFill>
                <a:srgbClr val="828282"/>
              </a:solidFill>
              <a:latin typeface="Calibri"/>
              <a:ea typeface="Calibri"/>
              <a:cs typeface="Calibri"/>
              <a:sym typeface="Calibri"/>
            </a:endParaRPr>
          </a:p>
        </p:txBody>
      </p:sp>
      <p:sp>
        <p:nvSpPr>
          <p:cNvPr id="144" name="Google Shape;144;p68"/>
          <p:cNvSpPr txBox="1"/>
          <p:nvPr/>
        </p:nvSpPr>
        <p:spPr>
          <a:xfrm>
            <a:off x="1450161" y="3435155"/>
            <a:ext cx="1601952" cy="2963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+1.300</a:t>
            </a:r>
            <a:endParaRPr sz="1600" b="0" i="0" u="none" strike="noStrike" cap="none">
              <a:solidFill>
                <a:schemeClr val="lt1"/>
              </a:solidFill>
              <a:latin typeface="Calibri"/>
              <a:ea typeface="Calibri"/>
              <a:cs typeface="Calibri"/>
              <a:sym typeface="Calibri"/>
            </a:endParaRPr>
          </a:p>
        </p:txBody>
      </p:sp>
      <p:sp>
        <p:nvSpPr>
          <p:cNvPr id="145" name="Google Shape;145;p68"/>
          <p:cNvSpPr txBox="1"/>
          <p:nvPr/>
        </p:nvSpPr>
        <p:spPr>
          <a:xfrm>
            <a:off x="1450161" y="3699613"/>
            <a:ext cx="1014002" cy="3695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Hospitais</a:t>
            </a:r>
            <a:endParaRPr sz="1800" b="0" i="0" u="none" strike="noStrike" cap="none">
              <a:solidFill>
                <a:schemeClr val="lt1"/>
              </a:solidFill>
              <a:latin typeface="Calibri"/>
              <a:ea typeface="Calibri"/>
              <a:cs typeface="Calibri"/>
              <a:sym typeface="Calibri"/>
            </a:endParaRPr>
          </a:p>
        </p:txBody>
      </p:sp>
      <p:sp>
        <p:nvSpPr>
          <p:cNvPr id="146" name="Google Shape;146;p68"/>
          <p:cNvSpPr txBox="1"/>
          <p:nvPr/>
        </p:nvSpPr>
        <p:spPr>
          <a:xfrm>
            <a:off x="4032020" y="3435155"/>
            <a:ext cx="1491208" cy="3870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+2.600</a:t>
            </a:r>
            <a:endParaRPr sz="1600" b="0" i="0" u="none" strike="noStrike" cap="none">
              <a:solidFill>
                <a:schemeClr val="lt1"/>
              </a:solidFill>
              <a:latin typeface="Calibri"/>
              <a:ea typeface="Calibri"/>
              <a:cs typeface="Calibri"/>
              <a:sym typeface="Calibri"/>
            </a:endParaRPr>
          </a:p>
        </p:txBody>
      </p:sp>
      <p:sp>
        <p:nvSpPr>
          <p:cNvPr id="147" name="Google Shape;147;p68"/>
          <p:cNvSpPr txBox="1"/>
          <p:nvPr/>
        </p:nvSpPr>
        <p:spPr>
          <a:xfrm>
            <a:off x="4032020" y="3699613"/>
            <a:ext cx="1260000" cy="3870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Laboratórios</a:t>
            </a:r>
            <a:endParaRPr sz="1800" b="0" i="0" u="none" strike="noStrike" cap="none">
              <a:solidFill>
                <a:schemeClr val="lt1"/>
              </a:solidFill>
              <a:latin typeface="Calibri"/>
              <a:ea typeface="Calibri"/>
              <a:cs typeface="Calibri"/>
              <a:sym typeface="Calibri"/>
            </a:endParaRPr>
          </a:p>
        </p:txBody>
      </p:sp>
      <p:sp>
        <p:nvSpPr>
          <p:cNvPr id="148" name="Google Shape;148;p68"/>
          <p:cNvSpPr txBox="1"/>
          <p:nvPr/>
        </p:nvSpPr>
        <p:spPr>
          <a:xfrm>
            <a:off x="1450161" y="4677965"/>
            <a:ext cx="1891144" cy="3041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+18.200</a:t>
            </a:r>
            <a:endParaRPr sz="1600" b="0" i="0" u="none" strike="noStrike" cap="none">
              <a:solidFill>
                <a:schemeClr val="lt1"/>
              </a:solidFill>
              <a:latin typeface="Calibri"/>
              <a:ea typeface="Calibri"/>
              <a:cs typeface="Calibri"/>
              <a:sym typeface="Calibri"/>
            </a:endParaRPr>
          </a:p>
        </p:txBody>
      </p:sp>
      <p:sp>
        <p:nvSpPr>
          <p:cNvPr id="149" name="Google Shape;149;p68"/>
          <p:cNvSpPr txBox="1"/>
          <p:nvPr/>
        </p:nvSpPr>
        <p:spPr>
          <a:xfrm>
            <a:off x="1450161" y="4931076"/>
            <a:ext cx="1728019" cy="5043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Prestadores Saúde</a:t>
            </a:r>
            <a:endParaRPr sz="1800" b="0" i="0" u="none" strike="noStrike" cap="none">
              <a:solidFill>
                <a:schemeClr val="lt1"/>
              </a:solidFill>
              <a:latin typeface="Calibri"/>
              <a:ea typeface="Calibri"/>
              <a:cs typeface="Calibri"/>
              <a:sym typeface="Calibri"/>
            </a:endParaRPr>
          </a:p>
        </p:txBody>
      </p:sp>
      <p:sp>
        <p:nvSpPr>
          <p:cNvPr id="150" name="Google Shape;150;p68"/>
          <p:cNvSpPr txBox="1"/>
          <p:nvPr/>
        </p:nvSpPr>
        <p:spPr>
          <a:xfrm>
            <a:off x="4032020" y="4677965"/>
            <a:ext cx="1891144" cy="3198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+9.600</a:t>
            </a:r>
            <a:endParaRPr sz="1600" b="0" i="0" u="none" strike="noStrike" cap="none">
              <a:solidFill>
                <a:schemeClr val="lt1"/>
              </a:solidFill>
              <a:latin typeface="Calibri"/>
              <a:ea typeface="Calibri"/>
              <a:cs typeface="Calibri"/>
              <a:sym typeface="Calibri"/>
            </a:endParaRPr>
          </a:p>
        </p:txBody>
      </p:sp>
      <p:sp>
        <p:nvSpPr>
          <p:cNvPr id="151" name="Google Shape;151;p68"/>
          <p:cNvSpPr txBox="1"/>
          <p:nvPr/>
        </p:nvSpPr>
        <p:spPr>
          <a:xfrm>
            <a:off x="4032020" y="4955666"/>
            <a:ext cx="1891144" cy="5043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Prestadores Odonto</a:t>
            </a:r>
            <a:endParaRPr sz="1800" b="0" i="0" u="none" strike="noStrike" cap="none">
              <a:solidFill>
                <a:schemeClr val="lt1"/>
              </a:solidFill>
              <a:latin typeface="Calibri"/>
              <a:ea typeface="Calibri"/>
              <a:cs typeface="Calibri"/>
              <a:sym typeface="Calibri"/>
            </a:endParaRPr>
          </a:p>
        </p:txBody>
      </p:sp>
      <p:sp>
        <p:nvSpPr>
          <p:cNvPr id="152" name="Google Shape;152;p68"/>
          <p:cNvSpPr txBox="1"/>
          <p:nvPr/>
        </p:nvSpPr>
        <p:spPr>
          <a:xfrm>
            <a:off x="1450161" y="2213393"/>
            <a:ext cx="1452527" cy="750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2,6 milhões de beneficiários</a:t>
            </a:r>
            <a:endParaRPr sz="1800" b="0" i="0" u="none" strike="noStrike" cap="none">
              <a:solidFill>
                <a:schemeClr val="lt1"/>
              </a:solidFill>
              <a:latin typeface="Calibri"/>
              <a:ea typeface="Calibri"/>
              <a:cs typeface="Calibri"/>
              <a:sym typeface="Calibri"/>
            </a:endParaRPr>
          </a:p>
        </p:txBody>
      </p:sp>
      <p:sp>
        <p:nvSpPr>
          <p:cNvPr id="153" name="Google Shape;153;p68"/>
          <p:cNvSpPr txBox="1"/>
          <p:nvPr/>
        </p:nvSpPr>
        <p:spPr>
          <a:xfrm>
            <a:off x="4089425" y="2213393"/>
            <a:ext cx="2316327" cy="750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600" b="0" i="0" u="none" strike="noStrike" cap="none">
                <a:solidFill>
                  <a:schemeClr val="lt1"/>
                </a:solidFill>
                <a:latin typeface="Calibri"/>
                <a:ea typeface="Calibri"/>
                <a:cs typeface="Calibri"/>
                <a:sym typeface="Calibri"/>
              </a:rPr>
              <a:t>2,2 milhões de beneficiários</a:t>
            </a:r>
            <a:endParaRPr sz="1800" b="0" i="0" u="none" strike="noStrike" cap="none">
              <a:solidFill>
                <a:schemeClr val="lt1"/>
              </a:solidFill>
              <a:latin typeface="Calibri"/>
              <a:ea typeface="Calibri"/>
              <a:cs typeface="Calibri"/>
              <a:sym typeface="Calibri"/>
            </a:endParaRPr>
          </a:p>
        </p:txBody>
      </p:sp>
      <p:sp>
        <p:nvSpPr>
          <p:cNvPr id="154" name="Google Shape;154;p68"/>
          <p:cNvSpPr txBox="1"/>
          <p:nvPr/>
        </p:nvSpPr>
        <p:spPr>
          <a:xfrm>
            <a:off x="535059" y="6392597"/>
            <a:ext cx="516123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900"/>
              <a:buFont typeface="Calibri"/>
              <a:buNone/>
            </a:pPr>
            <a:r>
              <a:rPr lang="pt-BR" sz="900" b="1" i="0" u="none" strike="noStrike" cap="none">
                <a:solidFill>
                  <a:schemeClr val="lt1"/>
                </a:solidFill>
                <a:latin typeface="Calibri"/>
                <a:ea typeface="Calibri"/>
                <a:cs typeface="Calibri"/>
                <a:sym typeface="Calibri"/>
              </a:rPr>
              <a:t>Fonte: </a:t>
            </a:r>
            <a:r>
              <a:rPr lang="pt-BR" sz="900" b="0" i="0" u="none" strike="noStrike" cap="none">
                <a:solidFill>
                  <a:schemeClr val="lt1"/>
                </a:solidFill>
                <a:latin typeface="Calibri"/>
                <a:ea typeface="Calibri"/>
                <a:cs typeface="Calibri"/>
                <a:sym typeface="Calibri"/>
              </a:rPr>
              <a:t>Site de Relação com Investidores (https://ri.rededorsaoluiz.com.br/) – Resultados Trimestrais 3T23</a:t>
            </a:r>
            <a:endParaRPr sz="900" b="0" i="0" u="none" strike="noStrike" cap="none">
              <a:solidFill>
                <a:schemeClr val="lt1"/>
              </a:solidFill>
              <a:latin typeface="Calibri"/>
              <a:ea typeface="Calibri"/>
              <a:cs typeface="Calibri"/>
              <a:sym typeface="Calibri"/>
            </a:endParaRPr>
          </a:p>
        </p:txBody>
      </p:sp>
      <p:pic>
        <p:nvPicPr>
          <p:cNvPr id="155" name="Google Shape;155;p68" descr="Ícone&#10;&#10;Descrição gerada automaticamente"/>
          <p:cNvPicPr preferRelativeResize="0"/>
          <p:nvPr/>
        </p:nvPicPr>
        <p:blipFill rotWithShape="1">
          <a:blip r:embed="rId3">
            <a:alphaModFix/>
          </a:blip>
          <a:srcRect/>
          <a:stretch/>
        </p:blipFill>
        <p:spPr>
          <a:xfrm>
            <a:off x="712565" y="2207268"/>
            <a:ext cx="653400" cy="540000"/>
          </a:xfrm>
          <a:prstGeom prst="rect">
            <a:avLst/>
          </a:prstGeom>
          <a:noFill/>
          <a:ln>
            <a:noFill/>
          </a:ln>
        </p:spPr>
      </p:pic>
      <p:pic>
        <p:nvPicPr>
          <p:cNvPr id="156" name="Google Shape;156;p68" descr="Ícone&#10;&#10;Descrição gerada automaticamente"/>
          <p:cNvPicPr preferRelativeResize="0"/>
          <p:nvPr/>
        </p:nvPicPr>
        <p:blipFill rotWithShape="1">
          <a:blip r:embed="rId4">
            <a:alphaModFix/>
          </a:blip>
          <a:srcRect/>
          <a:stretch/>
        </p:blipFill>
        <p:spPr>
          <a:xfrm>
            <a:off x="726159" y="3421066"/>
            <a:ext cx="653400" cy="540000"/>
          </a:xfrm>
          <a:prstGeom prst="rect">
            <a:avLst/>
          </a:prstGeom>
          <a:noFill/>
          <a:ln>
            <a:noFill/>
          </a:ln>
        </p:spPr>
      </p:pic>
      <p:pic>
        <p:nvPicPr>
          <p:cNvPr id="157" name="Google Shape;157;p68" descr="Ícone&#10;&#10;Descrição gerada automaticamente"/>
          <p:cNvPicPr preferRelativeResize="0"/>
          <p:nvPr/>
        </p:nvPicPr>
        <p:blipFill rotWithShape="1">
          <a:blip r:embed="rId5">
            <a:alphaModFix/>
          </a:blip>
          <a:srcRect/>
          <a:stretch/>
        </p:blipFill>
        <p:spPr>
          <a:xfrm>
            <a:off x="712565" y="4658984"/>
            <a:ext cx="653400" cy="540000"/>
          </a:xfrm>
          <a:prstGeom prst="rect">
            <a:avLst/>
          </a:prstGeom>
          <a:noFill/>
          <a:ln>
            <a:noFill/>
          </a:ln>
        </p:spPr>
      </p:pic>
      <p:pic>
        <p:nvPicPr>
          <p:cNvPr id="158" name="Google Shape;158;p68" descr="Ícone&#10;&#10;Descrição gerada automaticamente"/>
          <p:cNvPicPr preferRelativeResize="0"/>
          <p:nvPr/>
        </p:nvPicPr>
        <p:blipFill rotWithShape="1">
          <a:blip r:embed="rId6">
            <a:alphaModFix/>
          </a:blip>
          <a:srcRect/>
          <a:stretch/>
        </p:blipFill>
        <p:spPr>
          <a:xfrm>
            <a:off x="3382796" y="2207268"/>
            <a:ext cx="653400" cy="540000"/>
          </a:xfrm>
          <a:prstGeom prst="rect">
            <a:avLst/>
          </a:prstGeom>
          <a:noFill/>
          <a:ln>
            <a:noFill/>
          </a:ln>
        </p:spPr>
      </p:pic>
      <p:pic>
        <p:nvPicPr>
          <p:cNvPr id="159" name="Google Shape;159;p68"/>
          <p:cNvPicPr preferRelativeResize="0"/>
          <p:nvPr/>
        </p:nvPicPr>
        <p:blipFill rotWithShape="1">
          <a:blip r:embed="rId7">
            <a:alphaModFix/>
          </a:blip>
          <a:srcRect/>
          <a:stretch/>
        </p:blipFill>
        <p:spPr>
          <a:xfrm>
            <a:off x="3382796" y="3421066"/>
            <a:ext cx="653400" cy="540000"/>
          </a:xfrm>
          <a:prstGeom prst="rect">
            <a:avLst/>
          </a:prstGeom>
          <a:noFill/>
          <a:ln>
            <a:noFill/>
          </a:ln>
        </p:spPr>
      </p:pic>
      <p:pic>
        <p:nvPicPr>
          <p:cNvPr id="160" name="Google Shape;160;p68" descr="Ícone&#10;&#10;Descrição gerada automaticamente"/>
          <p:cNvPicPr preferRelativeResize="0"/>
          <p:nvPr/>
        </p:nvPicPr>
        <p:blipFill rotWithShape="1">
          <a:blip r:embed="rId8">
            <a:alphaModFix/>
          </a:blip>
          <a:srcRect/>
          <a:stretch/>
        </p:blipFill>
        <p:spPr>
          <a:xfrm>
            <a:off x="3382796" y="4658984"/>
            <a:ext cx="653400" cy="540000"/>
          </a:xfrm>
          <a:prstGeom prst="rect">
            <a:avLst/>
          </a:prstGeom>
          <a:noFill/>
          <a:ln>
            <a:noFill/>
          </a:ln>
        </p:spPr>
      </p:pic>
      <p:pic>
        <p:nvPicPr>
          <p:cNvPr id="161" name="Google Shape;161;p68" descr="Ícone&#10;&#10;Descrição gerada automaticamente"/>
          <p:cNvPicPr preferRelativeResize="0"/>
          <p:nvPr/>
        </p:nvPicPr>
        <p:blipFill rotWithShape="1">
          <a:blip r:embed="rId9">
            <a:alphaModFix/>
          </a:blip>
          <a:srcRect/>
          <a:stretch/>
        </p:blipFill>
        <p:spPr>
          <a:xfrm>
            <a:off x="3871132" y="5059341"/>
            <a:ext cx="217800" cy="180000"/>
          </a:xfrm>
          <a:prstGeom prst="rect">
            <a:avLst/>
          </a:prstGeom>
          <a:noFill/>
          <a:ln>
            <a:noFill/>
          </a:ln>
        </p:spPr>
      </p:pic>
      <p:grpSp>
        <p:nvGrpSpPr>
          <p:cNvPr id="162" name="Google Shape;162;p68"/>
          <p:cNvGrpSpPr/>
          <p:nvPr/>
        </p:nvGrpSpPr>
        <p:grpSpPr>
          <a:xfrm>
            <a:off x="5696293" y="536291"/>
            <a:ext cx="603303" cy="180000"/>
            <a:chOff x="3270651" y="550551"/>
            <a:chExt cx="603303" cy="180000"/>
          </a:xfrm>
        </p:grpSpPr>
        <p:pic>
          <p:nvPicPr>
            <p:cNvPr id="163" name="Google Shape;163;p68" descr="Forma&#10;&#10;Descrição gerada automaticamente"/>
            <p:cNvPicPr preferRelativeResize="0"/>
            <p:nvPr/>
          </p:nvPicPr>
          <p:blipFill rotWithShape="1">
            <a:blip r:embed="rId10">
              <a:alphaModFix/>
            </a:blip>
            <a:srcRect/>
            <a:stretch/>
          </p:blipFill>
          <p:spPr>
            <a:xfrm>
              <a:off x="3457687" y="550551"/>
              <a:ext cx="191027" cy="180000"/>
            </a:xfrm>
            <a:prstGeom prst="rect">
              <a:avLst/>
            </a:prstGeom>
            <a:noFill/>
            <a:ln>
              <a:noFill/>
            </a:ln>
          </p:spPr>
        </p:pic>
        <p:pic>
          <p:nvPicPr>
            <p:cNvPr id="164" name="Google Shape;164;p68" descr="Forma, Círculo&#10;&#10;Descrição gerada automaticamente"/>
            <p:cNvPicPr preferRelativeResize="0"/>
            <p:nvPr/>
          </p:nvPicPr>
          <p:blipFill rotWithShape="1">
            <a:blip r:embed="rId11">
              <a:alphaModFix/>
            </a:blip>
            <a:srcRect/>
            <a:stretch/>
          </p:blipFill>
          <p:spPr>
            <a:xfrm>
              <a:off x="3270651" y="567302"/>
              <a:ext cx="152823" cy="144000"/>
            </a:xfrm>
            <a:prstGeom prst="rect">
              <a:avLst/>
            </a:prstGeom>
            <a:noFill/>
            <a:ln>
              <a:noFill/>
            </a:ln>
          </p:spPr>
        </p:pic>
        <p:pic>
          <p:nvPicPr>
            <p:cNvPr id="165" name="Google Shape;165;p68" descr="Ícone&#10;&#10;Descrição gerada automaticamente"/>
            <p:cNvPicPr preferRelativeResize="0"/>
            <p:nvPr/>
          </p:nvPicPr>
          <p:blipFill rotWithShape="1">
            <a:blip r:embed="rId12">
              <a:alphaModFix/>
            </a:blip>
            <a:srcRect/>
            <a:stretch/>
          </p:blipFill>
          <p:spPr>
            <a:xfrm>
              <a:off x="3682927" y="550551"/>
              <a:ext cx="191027" cy="1800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02"/>
          <p:cNvSpPr/>
          <p:nvPr/>
        </p:nvSpPr>
        <p:spPr>
          <a:xfrm>
            <a:off x="0" y="0"/>
            <a:ext cx="12192000" cy="6858000"/>
          </a:xfrm>
          <a:prstGeom prst="rect">
            <a:avLst/>
          </a:prstGeom>
          <a:solidFill>
            <a:srgbClr val="828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463" name="Google Shape;1463;p102"/>
          <p:cNvPicPr preferRelativeResize="0"/>
          <p:nvPr/>
        </p:nvPicPr>
        <p:blipFill rotWithShape="1">
          <a:blip r:embed="rId3">
            <a:alphaModFix/>
          </a:blip>
          <a:srcRect/>
          <a:stretch/>
        </p:blipFill>
        <p:spPr>
          <a:xfrm flipH="1">
            <a:off x="6095995" y="749238"/>
            <a:ext cx="5554897" cy="5511600"/>
          </a:xfrm>
          <a:prstGeom prst="ellipse">
            <a:avLst/>
          </a:prstGeom>
          <a:noFill/>
          <a:ln>
            <a:noFill/>
          </a:ln>
        </p:spPr>
      </p:pic>
      <p:pic>
        <p:nvPicPr>
          <p:cNvPr id="1464" name="Google Shape;1464;p102" descr="Ícone&#10;&#10;Descrição gerada automaticamente"/>
          <p:cNvPicPr preferRelativeResize="0"/>
          <p:nvPr/>
        </p:nvPicPr>
        <p:blipFill rotWithShape="1">
          <a:blip r:embed="rId4">
            <a:alphaModFix/>
          </a:blip>
          <a:srcRect/>
          <a:stretch/>
        </p:blipFill>
        <p:spPr>
          <a:xfrm>
            <a:off x="5770055" y="152076"/>
            <a:ext cx="2277042" cy="2145600"/>
          </a:xfrm>
          <a:prstGeom prst="rect">
            <a:avLst/>
          </a:prstGeom>
          <a:noFill/>
          <a:ln>
            <a:noFill/>
          </a:ln>
        </p:spPr>
      </p:pic>
      <p:sp>
        <p:nvSpPr>
          <p:cNvPr id="1465" name="Google Shape;1465;p102"/>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66" name="Google Shape;1466;p102"/>
          <p:cNvSpPr txBox="1"/>
          <p:nvPr/>
        </p:nvSpPr>
        <p:spPr>
          <a:xfrm>
            <a:off x="1246295" y="1391192"/>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Materiais de Apoio</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000"/>
              <a:buFont typeface="Arial"/>
              <a:buNone/>
            </a:pPr>
            <a:r>
              <a:rPr lang="pt-BR" sz="2000" b="1" i="0" u="none" strike="noStrike" cap="none">
                <a:solidFill>
                  <a:srgbClr val="E9531E"/>
                </a:solidFill>
                <a:latin typeface="Calibri"/>
                <a:ea typeface="Calibri"/>
                <a:cs typeface="Calibri"/>
                <a:sym typeface="Calibri"/>
              </a:rPr>
              <a:t>para Corretor</a:t>
            </a:r>
            <a:endParaRPr sz="1400" b="0" i="0" u="none" strike="noStrike" cap="none">
              <a:solidFill>
                <a:srgbClr val="000000"/>
              </a:solidFill>
              <a:latin typeface="Calibri"/>
              <a:ea typeface="Calibri"/>
              <a:cs typeface="Calibri"/>
              <a:sym typeface="Calibri"/>
            </a:endParaRPr>
          </a:p>
        </p:txBody>
      </p:sp>
      <p:pic>
        <p:nvPicPr>
          <p:cNvPr id="1467" name="Google Shape;1467;p102"/>
          <p:cNvPicPr preferRelativeResize="0"/>
          <p:nvPr/>
        </p:nvPicPr>
        <p:blipFill rotWithShape="1">
          <a:blip r:embed="rId5">
            <a:alphaModFix/>
          </a:blip>
          <a:srcRect/>
          <a:stretch/>
        </p:blipFill>
        <p:spPr>
          <a:xfrm>
            <a:off x="1352828" y="1178140"/>
            <a:ext cx="619125" cy="123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03"/>
          <p:cNvSpPr/>
          <p:nvPr/>
        </p:nvSpPr>
        <p:spPr>
          <a:xfrm>
            <a:off x="0" y="0"/>
            <a:ext cx="12192000" cy="6858000"/>
          </a:xfrm>
          <a:prstGeom prst="rect">
            <a:avLst/>
          </a:prstGeom>
          <a:solidFill>
            <a:srgbClr val="001F6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Calibri"/>
              <a:ea typeface="Calibri"/>
              <a:cs typeface="Calibri"/>
              <a:sym typeface="Calibri"/>
            </a:endParaRPr>
          </a:p>
        </p:txBody>
      </p:sp>
      <p:sp>
        <p:nvSpPr>
          <p:cNvPr id="1473" name="Google Shape;1473;p103"/>
          <p:cNvSpPr/>
          <p:nvPr/>
        </p:nvSpPr>
        <p:spPr>
          <a:xfrm>
            <a:off x="6946900" y="215901"/>
            <a:ext cx="6769100" cy="6438900"/>
          </a:xfrm>
          <a:prstGeom prst="ellipse">
            <a:avLst/>
          </a:prstGeom>
          <a:solidFill>
            <a:srgbClr val="006D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Calibri"/>
              <a:ea typeface="Calibri"/>
              <a:cs typeface="Calibri"/>
              <a:sym typeface="Calibri"/>
            </a:endParaRPr>
          </a:p>
        </p:txBody>
      </p:sp>
      <p:sp>
        <p:nvSpPr>
          <p:cNvPr id="1474" name="Google Shape;1474;p103"/>
          <p:cNvSpPr txBox="1"/>
          <p:nvPr/>
        </p:nvSpPr>
        <p:spPr>
          <a:xfrm>
            <a:off x="965926" y="355151"/>
            <a:ext cx="4104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Materiais Pré e Pós Venda</a:t>
            </a:r>
            <a:endParaRPr sz="1400" b="0" i="0" u="none" strike="noStrike" cap="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
        <p:nvSpPr>
          <p:cNvPr id="1475" name="Google Shape;1475;p103"/>
          <p:cNvSpPr txBox="1"/>
          <p:nvPr/>
        </p:nvSpPr>
        <p:spPr>
          <a:xfrm>
            <a:off x="8020278" y="2887833"/>
            <a:ext cx="253361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Como acessá-los?</a:t>
            </a:r>
            <a:endParaRPr sz="1400" b="0" i="0" u="none" strike="noStrike" cap="none">
              <a:solidFill>
                <a:srgbClr val="000000"/>
              </a:solidFill>
              <a:latin typeface="Calibri"/>
              <a:ea typeface="Calibri"/>
              <a:cs typeface="Calibri"/>
              <a:sym typeface="Calibri"/>
            </a:endParaRPr>
          </a:p>
        </p:txBody>
      </p:sp>
      <p:sp>
        <p:nvSpPr>
          <p:cNvPr id="1476" name="Google Shape;1476;p103"/>
          <p:cNvSpPr/>
          <p:nvPr/>
        </p:nvSpPr>
        <p:spPr>
          <a:xfrm>
            <a:off x="718066" y="1912857"/>
            <a:ext cx="4806434" cy="6480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77" name="Google Shape;1477;p103"/>
          <p:cNvSpPr txBox="1"/>
          <p:nvPr/>
        </p:nvSpPr>
        <p:spPr>
          <a:xfrm>
            <a:off x="1181926" y="1906479"/>
            <a:ext cx="4005362" cy="4744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pt-BR" sz="2000" b="1" i="0" u="none" strike="noStrike" cap="none">
                <a:solidFill>
                  <a:srgbClr val="001E64"/>
                </a:solidFill>
                <a:latin typeface="Calibri"/>
                <a:ea typeface="Calibri"/>
                <a:cs typeface="Calibri"/>
                <a:sym typeface="Calibri"/>
              </a:rPr>
              <a:t>Folheto de Apoio às Vendas</a:t>
            </a:r>
            <a:endParaRPr sz="20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0" i="0" u="none" strike="noStrike" cap="none">
                <a:solidFill>
                  <a:srgbClr val="7F7F7F"/>
                </a:solidFill>
                <a:latin typeface="Calibri"/>
                <a:ea typeface="Calibri"/>
                <a:cs typeface="Calibri"/>
                <a:sym typeface="Calibri"/>
              </a:rPr>
              <a:t>*Para o corretor</a:t>
            </a:r>
            <a:endParaRPr sz="1100" b="0" i="0" u="none" strike="noStrike" cap="none">
              <a:solidFill>
                <a:srgbClr val="595959"/>
              </a:solidFill>
              <a:latin typeface="Calibri"/>
              <a:ea typeface="Calibri"/>
              <a:cs typeface="Calibri"/>
              <a:sym typeface="Calibri"/>
            </a:endParaRPr>
          </a:p>
        </p:txBody>
      </p:sp>
      <p:sp>
        <p:nvSpPr>
          <p:cNvPr id="1478" name="Google Shape;1478;p103"/>
          <p:cNvSpPr/>
          <p:nvPr/>
        </p:nvSpPr>
        <p:spPr>
          <a:xfrm>
            <a:off x="718066" y="3112732"/>
            <a:ext cx="4806434" cy="6480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79" name="Google Shape;1479;p103"/>
          <p:cNvSpPr/>
          <p:nvPr/>
        </p:nvSpPr>
        <p:spPr>
          <a:xfrm>
            <a:off x="718066" y="4275056"/>
            <a:ext cx="4806434" cy="6480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80" name="Google Shape;1480;p103"/>
          <p:cNvSpPr txBox="1"/>
          <p:nvPr/>
        </p:nvSpPr>
        <p:spPr>
          <a:xfrm>
            <a:off x="1181926" y="3093896"/>
            <a:ext cx="4005362" cy="4744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pt-BR" sz="2000" b="1" i="0" u="none" strike="noStrike" cap="none">
                <a:solidFill>
                  <a:srgbClr val="001E64"/>
                </a:solidFill>
                <a:latin typeface="Calibri"/>
                <a:ea typeface="Calibri"/>
                <a:cs typeface="Calibri"/>
                <a:sym typeface="Calibri"/>
              </a:rPr>
              <a:t>Folheto Pré Venda</a:t>
            </a:r>
            <a:endParaRPr sz="20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0" i="0" u="none" strike="noStrike" cap="none">
                <a:solidFill>
                  <a:srgbClr val="7F7F7F"/>
                </a:solidFill>
                <a:latin typeface="Calibri"/>
                <a:ea typeface="Calibri"/>
                <a:cs typeface="Calibri"/>
                <a:sym typeface="Calibri"/>
              </a:rPr>
              <a:t>*Para o cliente</a:t>
            </a:r>
            <a:endParaRPr sz="1100" b="0" i="0" u="none" strike="noStrike" cap="none">
              <a:solidFill>
                <a:srgbClr val="595959"/>
              </a:solidFill>
              <a:latin typeface="Calibri"/>
              <a:ea typeface="Calibri"/>
              <a:cs typeface="Calibri"/>
              <a:sym typeface="Calibri"/>
            </a:endParaRPr>
          </a:p>
        </p:txBody>
      </p:sp>
      <p:sp>
        <p:nvSpPr>
          <p:cNvPr id="1481" name="Google Shape;1481;p103"/>
          <p:cNvSpPr txBox="1"/>
          <p:nvPr/>
        </p:nvSpPr>
        <p:spPr>
          <a:xfrm>
            <a:off x="1181926" y="4268987"/>
            <a:ext cx="4005362" cy="4744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pt-BR" sz="2000" b="1" i="0" u="none" strike="noStrike" cap="none">
                <a:solidFill>
                  <a:srgbClr val="001E64"/>
                </a:solidFill>
                <a:latin typeface="Calibri"/>
                <a:ea typeface="Calibri"/>
                <a:cs typeface="Calibri"/>
                <a:sym typeface="Calibri"/>
              </a:rPr>
              <a:t>Condições Gerais e Formulários</a:t>
            </a:r>
            <a:endParaRPr sz="2000" b="0" i="0" u="none" strike="noStrike" cap="none">
              <a:solidFill>
                <a:srgbClr val="001E6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0" i="0" u="none" strike="noStrike" cap="none">
                <a:solidFill>
                  <a:srgbClr val="7F7F7F"/>
                </a:solidFill>
                <a:latin typeface="Calibri"/>
                <a:ea typeface="Calibri"/>
                <a:cs typeface="Calibri"/>
                <a:sym typeface="Calibri"/>
              </a:rPr>
              <a:t>*Disponível somente na versão eletrônica</a:t>
            </a:r>
            <a:endParaRPr sz="1400" b="0" i="0" u="none" strike="noStrike" cap="none">
              <a:solidFill>
                <a:srgbClr val="000000"/>
              </a:solidFill>
              <a:latin typeface="Calibri"/>
              <a:ea typeface="Calibri"/>
              <a:cs typeface="Calibri"/>
              <a:sym typeface="Calibri"/>
            </a:endParaRPr>
          </a:p>
        </p:txBody>
      </p:sp>
      <p:pic>
        <p:nvPicPr>
          <p:cNvPr id="1482" name="Google Shape;1482;p103"/>
          <p:cNvPicPr preferRelativeResize="0"/>
          <p:nvPr/>
        </p:nvPicPr>
        <p:blipFill rotWithShape="1">
          <a:blip r:embed="rId3">
            <a:alphaModFix/>
          </a:blip>
          <a:srcRect/>
          <a:stretch/>
        </p:blipFill>
        <p:spPr>
          <a:xfrm>
            <a:off x="757821" y="4352902"/>
            <a:ext cx="484649" cy="360000"/>
          </a:xfrm>
          <a:prstGeom prst="rect">
            <a:avLst/>
          </a:prstGeom>
          <a:noFill/>
          <a:ln>
            <a:noFill/>
          </a:ln>
        </p:spPr>
      </p:pic>
      <p:pic>
        <p:nvPicPr>
          <p:cNvPr id="1483" name="Google Shape;1483;p103"/>
          <p:cNvPicPr preferRelativeResize="0"/>
          <p:nvPr/>
        </p:nvPicPr>
        <p:blipFill rotWithShape="1">
          <a:blip r:embed="rId4">
            <a:alphaModFix/>
          </a:blip>
          <a:srcRect/>
          <a:stretch/>
        </p:blipFill>
        <p:spPr>
          <a:xfrm>
            <a:off x="718065" y="3208383"/>
            <a:ext cx="484649" cy="360000"/>
          </a:xfrm>
          <a:prstGeom prst="rect">
            <a:avLst/>
          </a:prstGeom>
          <a:noFill/>
          <a:ln>
            <a:noFill/>
          </a:ln>
        </p:spPr>
      </p:pic>
      <p:pic>
        <p:nvPicPr>
          <p:cNvPr id="1484" name="Google Shape;1484;p103"/>
          <p:cNvPicPr preferRelativeResize="0"/>
          <p:nvPr/>
        </p:nvPicPr>
        <p:blipFill rotWithShape="1">
          <a:blip r:embed="rId4">
            <a:alphaModFix/>
          </a:blip>
          <a:srcRect/>
          <a:stretch/>
        </p:blipFill>
        <p:spPr>
          <a:xfrm>
            <a:off x="718065" y="1994267"/>
            <a:ext cx="484649" cy="360000"/>
          </a:xfrm>
          <a:prstGeom prst="rect">
            <a:avLst/>
          </a:prstGeom>
          <a:noFill/>
          <a:ln>
            <a:noFill/>
          </a:ln>
        </p:spPr>
      </p:pic>
      <p:pic>
        <p:nvPicPr>
          <p:cNvPr id="1485" name="Google Shape;1485;p103"/>
          <p:cNvPicPr preferRelativeResize="0"/>
          <p:nvPr/>
        </p:nvPicPr>
        <p:blipFill rotWithShape="1">
          <a:blip r:embed="rId5">
            <a:alphaModFix/>
          </a:blip>
          <a:srcRect/>
          <a:stretch/>
        </p:blipFill>
        <p:spPr>
          <a:xfrm>
            <a:off x="10156689" y="2834591"/>
            <a:ext cx="479160" cy="396000"/>
          </a:xfrm>
          <a:prstGeom prst="rect">
            <a:avLst/>
          </a:prstGeom>
          <a:noFill/>
          <a:ln>
            <a:noFill/>
          </a:ln>
        </p:spPr>
      </p:pic>
      <p:pic>
        <p:nvPicPr>
          <p:cNvPr id="1486" name="Google Shape;1486;p103"/>
          <p:cNvPicPr preferRelativeResize="0"/>
          <p:nvPr/>
        </p:nvPicPr>
        <p:blipFill rotWithShape="1">
          <a:blip r:embed="rId6">
            <a:alphaModFix/>
          </a:blip>
          <a:srcRect/>
          <a:stretch/>
        </p:blipFill>
        <p:spPr>
          <a:xfrm>
            <a:off x="10830819" y="2836051"/>
            <a:ext cx="479160" cy="396000"/>
          </a:xfrm>
          <a:prstGeom prst="rect">
            <a:avLst/>
          </a:prstGeom>
          <a:noFill/>
          <a:ln>
            <a:noFill/>
          </a:ln>
        </p:spPr>
      </p:pic>
      <p:sp>
        <p:nvSpPr>
          <p:cNvPr id="1487" name="Google Shape;1487;p103"/>
          <p:cNvSpPr txBox="1"/>
          <p:nvPr/>
        </p:nvSpPr>
        <p:spPr>
          <a:xfrm>
            <a:off x="8020278" y="3449683"/>
            <a:ext cx="3853145" cy="76940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440"/>
              <a:buFont typeface="Noto Sans Symbols"/>
              <a:buChar char="⮚"/>
            </a:pPr>
            <a:r>
              <a:rPr lang="pt-BR" sz="1600" b="1" i="0" u="none" strike="noStrike" cap="none">
                <a:solidFill>
                  <a:schemeClr val="lt1"/>
                </a:solidFill>
                <a:latin typeface="Calibri"/>
                <a:ea typeface="Calibri"/>
                <a:cs typeface="Calibri"/>
                <a:sym typeface="Calibri"/>
              </a:rPr>
              <a:t>Canal Externo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Portal do Corretor</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DivulgaSula</a:t>
            </a:r>
            <a:endParaRPr sz="1400" b="0" i="0" u="none" strike="noStrike" cap="none">
              <a:solidFill>
                <a:schemeClr val="lt1"/>
              </a:solidFill>
              <a:latin typeface="Calibri"/>
              <a:ea typeface="Calibri"/>
              <a:cs typeface="Calibri"/>
              <a:sym typeface="Calibri"/>
            </a:endParaRPr>
          </a:p>
        </p:txBody>
      </p:sp>
      <p:grpSp>
        <p:nvGrpSpPr>
          <p:cNvPr id="1488" name="Google Shape;1488;p103"/>
          <p:cNvGrpSpPr/>
          <p:nvPr/>
        </p:nvGrpSpPr>
        <p:grpSpPr>
          <a:xfrm>
            <a:off x="289294" y="464400"/>
            <a:ext cx="603303" cy="180000"/>
            <a:chOff x="3270651" y="550551"/>
            <a:chExt cx="603303" cy="180000"/>
          </a:xfrm>
        </p:grpSpPr>
        <p:pic>
          <p:nvPicPr>
            <p:cNvPr id="1489" name="Google Shape;1489;p103" descr="Forma&#10;&#10;Descrição gerada automaticamente"/>
            <p:cNvPicPr preferRelativeResize="0"/>
            <p:nvPr/>
          </p:nvPicPr>
          <p:blipFill rotWithShape="1">
            <a:blip r:embed="rId7">
              <a:alphaModFix/>
            </a:blip>
            <a:srcRect/>
            <a:stretch/>
          </p:blipFill>
          <p:spPr>
            <a:xfrm>
              <a:off x="3457687" y="550551"/>
              <a:ext cx="191027" cy="180000"/>
            </a:xfrm>
            <a:prstGeom prst="rect">
              <a:avLst/>
            </a:prstGeom>
            <a:noFill/>
            <a:ln>
              <a:noFill/>
            </a:ln>
          </p:spPr>
        </p:pic>
        <p:pic>
          <p:nvPicPr>
            <p:cNvPr id="1490" name="Google Shape;1490;p103" descr="Forma, Círculo&#10;&#10;Descrição gerada automaticamente"/>
            <p:cNvPicPr preferRelativeResize="0"/>
            <p:nvPr/>
          </p:nvPicPr>
          <p:blipFill rotWithShape="1">
            <a:blip r:embed="rId8">
              <a:alphaModFix/>
            </a:blip>
            <a:srcRect/>
            <a:stretch/>
          </p:blipFill>
          <p:spPr>
            <a:xfrm>
              <a:off x="3270651" y="567302"/>
              <a:ext cx="152823" cy="144000"/>
            </a:xfrm>
            <a:prstGeom prst="rect">
              <a:avLst/>
            </a:prstGeom>
            <a:noFill/>
            <a:ln>
              <a:noFill/>
            </a:ln>
          </p:spPr>
        </p:pic>
        <p:pic>
          <p:nvPicPr>
            <p:cNvPr id="1491" name="Google Shape;1491;p103" descr="Ícone&#10;&#10;Descrição gerada automaticamente"/>
            <p:cNvPicPr preferRelativeResize="0"/>
            <p:nvPr/>
          </p:nvPicPr>
          <p:blipFill rotWithShape="1">
            <a:blip r:embed="rId9">
              <a:alphaModFix/>
            </a:blip>
            <a:srcRect/>
            <a:stretch/>
          </p:blipFill>
          <p:spPr>
            <a:xfrm>
              <a:off x="3682927" y="550551"/>
              <a:ext cx="191027" cy="1800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04"/>
          <p:cNvSpPr/>
          <p:nvPr/>
        </p:nvSpPr>
        <p:spPr>
          <a:xfrm>
            <a:off x="0" y="0"/>
            <a:ext cx="121920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497" name="Google Shape;1497;p104"/>
          <p:cNvPicPr preferRelativeResize="0"/>
          <p:nvPr/>
        </p:nvPicPr>
        <p:blipFill rotWithShape="1">
          <a:blip r:embed="rId3">
            <a:alphaModFix/>
          </a:blip>
          <a:srcRect l="16196"/>
          <a:stretch/>
        </p:blipFill>
        <p:spPr>
          <a:xfrm flipH="1">
            <a:off x="6095994" y="749238"/>
            <a:ext cx="5554898" cy="5511600"/>
          </a:xfrm>
          <a:prstGeom prst="ellipse">
            <a:avLst/>
          </a:prstGeom>
          <a:noFill/>
          <a:ln>
            <a:noFill/>
          </a:ln>
        </p:spPr>
      </p:pic>
      <p:pic>
        <p:nvPicPr>
          <p:cNvPr id="1498" name="Google Shape;1498;p104" descr="Forma, Ícone&#10;&#10;Descrição gerada automaticamente"/>
          <p:cNvPicPr preferRelativeResize="0"/>
          <p:nvPr/>
        </p:nvPicPr>
        <p:blipFill rotWithShape="1">
          <a:blip r:embed="rId4">
            <a:alphaModFix/>
          </a:blip>
          <a:srcRect/>
          <a:stretch/>
        </p:blipFill>
        <p:spPr>
          <a:xfrm>
            <a:off x="9783994" y="4712400"/>
            <a:ext cx="2277042" cy="2145600"/>
          </a:xfrm>
          <a:prstGeom prst="rect">
            <a:avLst/>
          </a:prstGeom>
          <a:noFill/>
          <a:ln>
            <a:noFill/>
          </a:ln>
        </p:spPr>
      </p:pic>
      <p:sp>
        <p:nvSpPr>
          <p:cNvPr id="1499" name="Google Shape;1499;p104"/>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00" name="Google Shape;1500;p104"/>
          <p:cNvSpPr txBox="1"/>
          <p:nvPr/>
        </p:nvSpPr>
        <p:spPr>
          <a:xfrm>
            <a:off x="1246295" y="1401466"/>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Boas Vindas</a:t>
            </a:r>
            <a:endParaRPr sz="1400" b="0" i="0" u="none" strike="noStrike" cap="none">
              <a:solidFill>
                <a:srgbClr val="000000"/>
              </a:solidFill>
              <a:latin typeface="Arial"/>
              <a:ea typeface="Arial"/>
              <a:cs typeface="Arial"/>
              <a:sym typeface="Arial"/>
            </a:endParaRPr>
          </a:p>
        </p:txBody>
      </p:sp>
      <p:pic>
        <p:nvPicPr>
          <p:cNvPr id="1501" name="Google Shape;1501;p104"/>
          <p:cNvPicPr preferRelativeResize="0"/>
          <p:nvPr/>
        </p:nvPicPr>
        <p:blipFill rotWithShape="1">
          <a:blip r:embed="rId5">
            <a:alphaModFix/>
          </a:blip>
          <a:srcRect/>
          <a:stretch/>
        </p:blipFill>
        <p:spPr>
          <a:xfrm>
            <a:off x="1352828" y="1188414"/>
            <a:ext cx="619125" cy="123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05"/>
          <p:cNvSpPr/>
          <p:nvPr/>
        </p:nvSpPr>
        <p:spPr>
          <a:xfrm>
            <a:off x="0" y="988714"/>
            <a:ext cx="7336259" cy="5869285"/>
          </a:xfrm>
          <a:prstGeom prst="rect">
            <a:avLst/>
          </a:prstGeom>
          <a:solidFill>
            <a:srgbClr val="963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507" name="Google Shape;1507;p105" descr="C:\Users\LP110873\Desktop\APOIO\Modelos\Interface Mobile\Celular_branco.png"/>
          <p:cNvPicPr preferRelativeResize="0"/>
          <p:nvPr/>
        </p:nvPicPr>
        <p:blipFill rotWithShape="1">
          <a:blip r:embed="rId3">
            <a:alphaModFix/>
          </a:blip>
          <a:srcRect/>
          <a:stretch/>
        </p:blipFill>
        <p:spPr>
          <a:xfrm>
            <a:off x="454491" y="3689097"/>
            <a:ext cx="1386925" cy="2568164"/>
          </a:xfrm>
          <a:prstGeom prst="rect">
            <a:avLst/>
          </a:prstGeom>
          <a:noFill/>
          <a:ln>
            <a:noFill/>
          </a:ln>
        </p:spPr>
      </p:pic>
      <p:pic>
        <p:nvPicPr>
          <p:cNvPr id="1508" name="Google Shape;1508;p105" descr="Uma imagem contendo Linha do tempo&#10;&#10;Descrição gerada automaticamente"/>
          <p:cNvPicPr preferRelativeResize="0"/>
          <p:nvPr/>
        </p:nvPicPr>
        <p:blipFill rotWithShape="1">
          <a:blip r:embed="rId4">
            <a:alphaModFix/>
          </a:blip>
          <a:srcRect b="2407"/>
          <a:stretch/>
        </p:blipFill>
        <p:spPr>
          <a:xfrm>
            <a:off x="777344" y="4244663"/>
            <a:ext cx="792595" cy="1397060"/>
          </a:xfrm>
          <a:prstGeom prst="rect">
            <a:avLst/>
          </a:prstGeom>
          <a:noFill/>
          <a:ln>
            <a:noFill/>
          </a:ln>
        </p:spPr>
      </p:pic>
      <p:sp>
        <p:nvSpPr>
          <p:cNvPr id="1509" name="Google Shape;1509;p105"/>
          <p:cNvSpPr txBox="1"/>
          <p:nvPr/>
        </p:nvSpPr>
        <p:spPr>
          <a:xfrm>
            <a:off x="107354" y="1247150"/>
            <a:ext cx="5075582"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Aplicativo SulAmérica Saúde</a:t>
            </a:r>
            <a:endParaRPr sz="1100" b="0" i="0" u="none" strike="noStrike" cap="none">
              <a:solidFill>
                <a:schemeClr val="lt1"/>
              </a:solidFill>
              <a:latin typeface="Calibri"/>
              <a:ea typeface="Calibri"/>
              <a:cs typeface="Calibri"/>
              <a:sym typeface="Calibri"/>
            </a:endParaRPr>
          </a:p>
        </p:txBody>
      </p:sp>
      <p:grpSp>
        <p:nvGrpSpPr>
          <p:cNvPr id="1510" name="Google Shape;1510;p105"/>
          <p:cNvGrpSpPr/>
          <p:nvPr/>
        </p:nvGrpSpPr>
        <p:grpSpPr>
          <a:xfrm>
            <a:off x="7844060" y="2695474"/>
            <a:ext cx="3240000" cy="612001"/>
            <a:chOff x="7844060" y="2695474"/>
            <a:chExt cx="3240000" cy="612001"/>
          </a:xfrm>
        </p:grpSpPr>
        <p:sp>
          <p:nvSpPr>
            <p:cNvPr id="1511" name="Google Shape;1511;p105"/>
            <p:cNvSpPr/>
            <p:nvPr/>
          </p:nvSpPr>
          <p:spPr>
            <a:xfrm>
              <a:off x="7844060" y="2695475"/>
              <a:ext cx="3240000" cy="612000"/>
            </a:xfrm>
            <a:prstGeom prst="roundRect">
              <a:avLst>
                <a:gd name="adj" fmla="val 16667"/>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12" name="Google Shape;1512;p105"/>
            <p:cNvSpPr txBox="1"/>
            <p:nvPr/>
          </p:nvSpPr>
          <p:spPr>
            <a:xfrm>
              <a:off x="8019173" y="2695474"/>
              <a:ext cx="2052000" cy="61199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Corretor</a:t>
              </a:r>
              <a:endParaRPr sz="2000" b="0" i="0" u="none" strike="noStrike" cap="none">
                <a:solidFill>
                  <a:schemeClr val="lt1"/>
                </a:solidFill>
                <a:latin typeface="Calibri"/>
                <a:ea typeface="Calibri"/>
                <a:cs typeface="Calibri"/>
                <a:sym typeface="Calibri"/>
              </a:endParaRPr>
            </a:p>
          </p:txBody>
        </p:sp>
      </p:grpSp>
      <p:grpSp>
        <p:nvGrpSpPr>
          <p:cNvPr id="1513" name="Google Shape;1513;p105"/>
          <p:cNvGrpSpPr/>
          <p:nvPr/>
        </p:nvGrpSpPr>
        <p:grpSpPr>
          <a:xfrm>
            <a:off x="7844060" y="3603250"/>
            <a:ext cx="3240000" cy="612000"/>
            <a:chOff x="7844060" y="3603250"/>
            <a:chExt cx="3240000" cy="612000"/>
          </a:xfrm>
        </p:grpSpPr>
        <p:sp>
          <p:nvSpPr>
            <p:cNvPr id="1514" name="Google Shape;1514;p105"/>
            <p:cNvSpPr/>
            <p:nvPr/>
          </p:nvSpPr>
          <p:spPr>
            <a:xfrm>
              <a:off x="7844060" y="3603250"/>
              <a:ext cx="3240000" cy="612000"/>
            </a:xfrm>
            <a:prstGeom prst="roundRect">
              <a:avLst>
                <a:gd name="adj" fmla="val 16667"/>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15" name="Google Shape;1515;p105"/>
            <p:cNvSpPr txBox="1"/>
            <p:nvPr/>
          </p:nvSpPr>
          <p:spPr>
            <a:xfrm>
              <a:off x="8019173" y="3603250"/>
              <a:ext cx="2052000" cy="6120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Gestor RH</a:t>
              </a:r>
              <a:endParaRPr sz="1100" b="0" i="0" u="none" strike="noStrike" cap="none">
                <a:solidFill>
                  <a:schemeClr val="lt1"/>
                </a:solidFill>
                <a:latin typeface="Calibri"/>
                <a:ea typeface="Calibri"/>
                <a:cs typeface="Calibri"/>
                <a:sym typeface="Calibri"/>
              </a:endParaRPr>
            </a:p>
          </p:txBody>
        </p:sp>
      </p:grpSp>
      <p:grpSp>
        <p:nvGrpSpPr>
          <p:cNvPr id="1516" name="Google Shape;1516;p105"/>
          <p:cNvGrpSpPr/>
          <p:nvPr/>
        </p:nvGrpSpPr>
        <p:grpSpPr>
          <a:xfrm>
            <a:off x="7844060" y="4524274"/>
            <a:ext cx="3240000" cy="612000"/>
            <a:chOff x="7844060" y="4524274"/>
            <a:chExt cx="3240000" cy="612000"/>
          </a:xfrm>
        </p:grpSpPr>
        <p:sp>
          <p:nvSpPr>
            <p:cNvPr id="1517" name="Google Shape;1517;p105"/>
            <p:cNvSpPr/>
            <p:nvPr/>
          </p:nvSpPr>
          <p:spPr>
            <a:xfrm>
              <a:off x="7844060" y="4524274"/>
              <a:ext cx="3240000" cy="612000"/>
            </a:xfrm>
            <a:prstGeom prst="roundRect">
              <a:avLst>
                <a:gd name="adj" fmla="val 16667"/>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18" name="Google Shape;1518;p105"/>
            <p:cNvSpPr txBox="1"/>
            <p:nvPr/>
          </p:nvSpPr>
          <p:spPr>
            <a:xfrm>
              <a:off x="8019173" y="4524274"/>
              <a:ext cx="2052000" cy="60397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Beneficiário</a:t>
              </a:r>
              <a:endParaRPr sz="1600" b="0" i="0" u="none" strike="noStrike" cap="none">
                <a:solidFill>
                  <a:schemeClr val="lt1"/>
                </a:solidFill>
                <a:latin typeface="Calibri"/>
                <a:ea typeface="Calibri"/>
                <a:cs typeface="Calibri"/>
                <a:sym typeface="Calibri"/>
              </a:endParaRPr>
            </a:p>
          </p:txBody>
        </p:sp>
      </p:grpSp>
      <p:sp>
        <p:nvSpPr>
          <p:cNvPr id="1519" name="Google Shape;1519;p105"/>
          <p:cNvSpPr txBox="1"/>
          <p:nvPr/>
        </p:nvSpPr>
        <p:spPr>
          <a:xfrm>
            <a:off x="7844060" y="1247150"/>
            <a:ext cx="2187542"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pt-BR" sz="2000" b="1" i="0" u="none" strike="noStrike" cap="none">
                <a:solidFill>
                  <a:srgbClr val="001E64"/>
                </a:solidFill>
                <a:latin typeface="Calibri"/>
                <a:ea typeface="Calibri"/>
                <a:cs typeface="Calibri"/>
                <a:sym typeface="Calibri"/>
              </a:rPr>
              <a:t>Kit Boas-Vindas</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001E64"/>
                </a:solidFill>
                <a:latin typeface="Calibri"/>
                <a:ea typeface="Calibri"/>
                <a:cs typeface="Calibri"/>
                <a:sym typeface="Calibri"/>
              </a:rPr>
              <a:t>100% digital</a:t>
            </a:r>
            <a:endParaRPr sz="1100" b="0" i="0" u="none" strike="noStrike" cap="none">
              <a:solidFill>
                <a:srgbClr val="001E64"/>
              </a:solidFill>
              <a:latin typeface="Calibri"/>
              <a:ea typeface="Calibri"/>
              <a:cs typeface="Calibri"/>
              <a:sym typeface="Calibri"/>
            </a:endParaRPr>
          </a:p>
        </p:txBody>
      </p:sp>
      <p:pic>
        <p:nvPicPr>
          <p:cNvPr id="1520" name="Google Shape;1520;p105"/>
          <p:cNvPicPr preferRelativeResize="0"/>
          <p:nvPr/>
        </p:nvPicPr>
        <p:blipFill rotWithShape="1">
          <a:blip r:embed="rId5">
            <a:alphaModFix/>
          </a:blip>
          <a:srcRect/>
          <a:stretch/>
        </p:blipFill>
        <p:spPr>
          <a:xfrm>
            <a:off x="10321603" y="1376638"/>
            <a:ext cx="435600" cy="360000"/>
          </a:xfrm>
          <a:prstGeom prst="rect">
            <a:avLst/>
          </a:prstGeom>
          <a:noFill/>
          <a:ln>
            <a:noFill/>
          </a:ln>
        </p:spPr>
      </p:pic>
      <p:pic>
        <p:nvPicPr>
          <p:cNvPr id="1521" name="Google Shape;1521;p105"/>
          <p:cNvPicPr preferRelativeResize="0"/>
          <p:nvPr/>
        </p:nvPicPr>
        <p:blipFill rotWithShape="1">
          <a:blip r:embed="rId6">
            <a:alphaModFix/>
          </a:blip>
          <a:srcRect/>
          <a:stretch/>
        </p:blipFill>
        <p:spPr>
          <a:xfrm>
            <a:off x="10776223" y="1376638"/>
            <a:ext cx="435600" cy="360000"/>
          </a:xfrm>
          <a:prstGeom prst="rect">
            <a:avLst/>
          </a:prstGeom>
          <a:noFill/>
          <a:ln>
            <a:noFill/>
          </a:ln>
        </p:spPr>
      </p:pic>
      <p:sp>
        <p:nvSpPr>
          <p:cNvPr id="1522" name="Google Shape;1522;p105"/>
          <p:cNvSpPr txBox="1"/>
          <p:nvPr/>
        </p:nvSpPr>
        <p:spPr>
          <a:xfrm>
            <a:off x="176008" y="1867040"/>
            <a:ext cx="6131500" cy="1354176"/>
          </a:xfrm>
          <a:prstGeom prst="rect">
            <a:avLst/>
          </a:prstGeom>
          <a:noFill/>
          <a:ln>
            <a:noFill/>
          </a:ln>
        </p:spPr>
        <p:txBody>
          <a:bodyPr spcFirstLastPara="1" wrap="square" lIns="90000" tIns="45700" rIns="91425" bIns="45700" anchor="t" anchorCtr="0">
            <a:spAutoFit/>
          </a:bodyPr>
          <a:lstStyle/>
          <a:p>
            <a:pPr marL="285750" marR="0" lvl="0" indent="-285750" algn="l" rtl="0">
              <a:lnSpc>
                <a:spcPct val="10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alibri"/>
                <a:ea typeface="Calibri"/>
                <a:cs typeface="Calibri"/>
                <a:sym typeface="Calibri"/>
              </a:rPr>
              <a:t>A SulAmérica levou todas as </a:t>
            </a:r>
            <a:r>
              <a:rPr lang="pt-BR" sz="1400" b="1" i="0" u="none" strike="noStrike" cap="none">
                <a:solidFill>
                  <a:schemeClr val="lt1"/>
                </a:solidFill>
                <a:latin typeface="Calibri"/>
                <a:ea typeface="Calibri"/>
                <a:cs typeface="Calibri"/>
                <a:sym typeface="Calibri"/>
              </a:rPr>
              <a:t>informações</a:t>
            </a:r>
            <a:r>
              <a:rPr lang="pt-BR" sz="2000" b="0" i="0" u="none" strike="noStrike" cap="none">
                <a:solidFill>
                  <a:schemeClr val="lt1"/>
                </a:solidFill>
                <a:latin typeface="Calibri"/>
                <a:ea typeface="Calibri"/>
                <a:cs typeface="Calibri"/>
                <a:sym typeface="Calibri"/>
              </a:rPr>
              <a:t> </a:t>
            </a:r>
            <a:r>
              <a:rPr lang="pt-BR" sz="1600" b="0" i="0" u="none" strike="noStrike" cap="none">
                <a:solidFill>
                  <a:schemeClr val="lt1"/>
                </a:solidFill>
                <a:latin typeface="Calibri"/>
                <a:ea typeface="Calibri"/>
                <a:cs typeface="Calibri"/>
                <a:sym typeface="Calibri"/>
              </a:rPr>
              <a:t>do seguro saúde para a </a:t>
            </a:r>
            <a:r>
              <a:rPr lang="pt-BR" sz="1400" b="1" i="0" u="none" strike="noStrike" cap="none">
                <a:solidFill>
                  <a:schemeClr val="lt1"/>
                </a:solidFill>
                <a:latin typeface="Calibri"/>
                <a:ea typeface="Calibri"/>
                <a:cs typeface="Calibri"/>
                <a:sym typeface="Calibri"/>
              </a:rPr>
              <a:t>tela do celular</a:t>
            </a:r>
            <a:r>
              <a:rPr lang="pt-BR" sz="14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Calibri"/>
              <a:ea typeface="Calibri"/>
              <a:cs typeface="Calibri"/>
              <a:sym typeface="Calibri"/>
            </a:endParaRPr>
          </a:p>
          <a:p>
            <a:pPr marL="285750" marR="0" lvl="0" indent="-196850" algn="l" rtl="0">
              <a:lnSpc>
                <a:spcPct val="100000"/>
              </a:lnSpc>
              <a:spcBef>
                <a:spcPts val="0"/>
              </a:spcBef>
              <a:spcAft>
                <a:spcPts val="0"/>
              </a:spcAft>
              <a:buClr>
                <a:schemeClr val="lt1"/>
              </a:buClr>
              <a:buSzPts val="1400"/>
              <a:buFont typeface="Noto Sans Symbols"/>
              <a:buNone/>
            </a:pP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400"/>
              <a:buFont typeface="Noto Sans Symbols"/>
              <a:buChar char="⮚"/>
            </a:pPr>
            <a:r>
              <a:rPr lang="pt-BR" sz="1400" b="1" i="0" u="none" strike="noStrike" cap="none">
                <a:solidFill>
                  <a:schemeClr val="lt1"/>
                </a:solidFill>
                <a:latin typeface="Calibri"/>
                <a:ea typeface="Calibri"/>
                <a:cs typeface="Calibri"/>
                <a:sym typeface="Calibri"/>
              </a:rPr>
              <a:t>Facilidade</a:t>
            </a:r>
            <a:r>
              <a:rPr lang="pt-BR" sz="1800" b="1" i="0" u="none" strike="noStrike" cap="none">
                <a:solidFill>
                  <a:schemeClr val="lt1"/>
                </a:solidFill>
                <a:latin typeface="Calibri"/>
                <a:ea typeface="Calibri"/>
                <a:cs typeface="Calibri"/>
                <a:sym typeface="Calibri"/>
              </a:rPr>
              <a:t> </a:t>
            </a:r>
            <a:r>
              <a:rPr lang="pt-BR" sz="1600" b="0" i="0" u="none" strike="noStrike" cap="none">
                <a:solidFill>
                  <a:schemeClr val="lt1"/>
                </a:solidFill>
                <a:latin typeface="Calibri"/>
                <a:ea typeface="Calibri"/>
                <a:cs typeface="Calibri"/>
                <a:sym typeface="Calibri"/>
              </a:rPr>
              <a:t>no dia a dia do cliente, para</a:t>
            </a:r>
            <a:r>
              <a:rPr lang="pt-BR" sz="1800" b="0" i="0" u="none" strike="noStrike" cap="none">
                <a:solidFill>
                  <a:schemeClr val="lt1"/>
                </a:solidFill>
                <a:latin typeface="Calibri"/>
                <a:ea typeface="Calibri"/>
                <a:cs typeface="Calibri"/>
                <a:sym typeface="Calibri"/>
              </a:rPr>
              <a:t> </a:t>
            </a:r>
            <a:r>
              <a:rPr lang="pt-BR" sz="1400" b="1" i="0" u="none" strike="noStrike" cap="none">
                <a:solidFill>
                  <a:schemeClr val="lt1"/>
                </a:solidFill>
                <a:latin typeface="Calibri"/>
                <a:ea typeface="Calibri"/>
                <a:cs typeface="Calibri"/>
                <a:sym typeface="Calibri"/>
              </a:rPr>
              <a:t>acessar todos os serviços e benefícios </a:t>
            </a:r>
            <a:r>
              <a:rPr lang="pt-BR" sz="1600" b="0" i="0" u="none" strike="noStrike" cap="none">
                <a:solidFill>
                  <a:schemeClr val="lt1"/>
                </a:solidFill>
                <a:latin typeface="Calibri"/>
                <a:ea typeface="Calibri"/>
                <a:cs typeface="Calibri"/>
                <a:sym typeface="Calibri"/>
              </a:rPr>
              <a:t>SulAmérica Saúde.</a:t>
            </a:r>
            <a:endParaRPr sz="1600" b="0" i="0" u="none" strike="noStrike" cap="none">
              <a:solidFill>
                <a:schemeClr val="lt1"/>
              </a:solidFill>
              <a:latin typeface="Calibri"/>
              <a:ea typeface="Calibri"/>
              <a:cs typeface="Calibri"/>
              <a:sym typeface="Calibri"/>
            </a:endParaRPr>
          </a:p>
        </p:txBody>
      </p:sp>
      <p:sp>
        <p:nvSpPr>
          <p:cNvPr id="1523" name="Google Shape;1523;p105"/>
          <p:cNvSpPr txBox="1"/>
          <p:nvPr/>
        </p:nvSpPr>
        <p:spPr>
          <a:xfrm>
            <a:off x="828476" y="265790"/>
            <a:ext cx="1980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222D59"/>
                </a:solidFill>
                <a:latin typeface="Calibri"/>
                <a:ea typeface="Calibri"/>
                <a:cs typeface="Calibri"/>
                <a:sym typeface="Calibri"/>
              </a:rPr>
              <a:t>Boas Vindas</a:t>
            </a:r>
            <a:endParaRPr sz="1400" b="0" i="0" u="none" strike="noStrike" cap="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rgbClr val="222D59"/>
              </a:solidFill>
              <a:latin typeface="Calibri"/>
              <a:ea typeface="Calibri"/>
              <a:cs typeface="Calibri"/>
              <a:sym typeface="Calibri"/>
            </a:endParaRPr>
          </a:p>
        </p:txBody>
      </p:sp>
      <p:pic>
        <p:nvPicPr>
          <p:cNvPr id="1524" name="Google Shape;1524;p105"/>
          <p:cNvPicPr preferRelativeResize="0"/>
          <p:nvPr/>
        </p:nvPicPr>
        <p:blipFill rotWithShape="1">
          <a:blip r:embed="rId7">
            <a:alphaModFix/>
          </a:blip>
          <a:srcRect/>
          <a:stretch/>
        </p:blipFill>
        <p:spPr>
          <a:xfrm>
            <a:off x="176008" y="432443"/>
            <a:ext cx="619125" cy="123825"/>
          </a:xfrm>
          <a:prstGeom prst="rect">
            <a:avLst/>
          </a:prstGeom>
          <a:noFill/>
          <a:ln>
            <a:noFill/>
          </a:ln>
        </p:spPr>
      </p:pic>
      <p:sp>
        <p:nvSpPr>
          <p:cNvPr id="1525" name="Google Shape;1525;p105"/>
          <p:cNvSpPr txBox="1"/>
          <p:nvPr/>
        </p:nvSpPr>
        <p:spPr>
          <a:xfrm>
            <a:off x="1928973" y="4118543"/>
            <a:ext cx="4275437" cy="1297751"/>
          </a:xfrm>
          <a:prstGeom prst="rect">
            <a:avLst/>
          </a:prstGeom>
          <a:noFill/>
          <a:ln>
            <a:noFill/>
          </a:ln>
        </p:spPr>
        <p:txBody>
          <a:bodyPr spcFirstLastPara="1" wrap="square" lIns="90000" tIns="45700" rIns="91425" bIns="45700" anchor="t" anchorCtr="0">
            <a:spAutoFit/>
          </a:bodyPr>
          <a:lstStyle/>
          <a:p>
            <a:pPr marL="285750" marR="0" lvl="0" indent="-285750" algn="l" rtl="0">
              <a:lnSpc>
                <a:spcPct val="100000"/>
              </a:lnSpc>
              <a:spcBef>
                <a:spcPts val="200"/>
              </a:spcBef>
              <a:spcAft>
                <a:spcPts val="0"/>
              </a:spcAft>
              <a:buClr>
                <a:schemeClr val="lt1"/>
              </a:buClr>
              <a:buSzPts val="1400"/>
              <a:buFont typeface="Calibri"/>
              <a:buChar char="•"/>
            </a:pPr>
            <a:r>
              <a:rPr lang="pt-BR" sz="1400" b="0" i="0" u="none" strike="noStrike" cap="none">
                <a:solidFill>
                  <a:schemeClr val="lt1"/>
                </a:solidFill>
                <a:latin typeface="Calibri"/>
                <a:ea typeface="Calibri"/>
                <a:cs typeface="Calibri"/>
                <a:sym typeface="Calibri"/>
              </a:rPr>
              <a:t>Carteirinha Digital;</a:t>
            </a: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200"/>
              </a:spcBef>
              <a:spcAft>
                <a:spcPts val="0"/>
              </a:spcAft>
              <a:buClr>
                <a:schemeClr val="lt1"/>
              </a:buClr>
              <a:buSzPts val="1400"/>
              <a:buFont typeface="Calibri"/>
              <a:buChar char="•"/>
            </a:pPr>
            <a:r>
              <a:rPr lang="pt-BR" sz="1400" b="0" i="0" u="none" strike="noStrike" cap="none">
                <a:solidFill>
                  <a:schemeClr val="lt1"/>
                </a:solidFill>
                <a:latin typeface="Calibri"/>
                <a:ea typeface="Calibri"/>
                <a:cs typeface="Calibri"/>
                <a:sym typeface="Calibri"/>
              </a:rPr>
              <a:t>Consulta a rede referenciada;</a:t>
            </a: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200"/>
              </a:spcBef>
              <a:spcAft>
                <a:spcPts val="0"/>
              </a:spcAft>
              <a:buClr>
                <a:schemeClr val="lt1"/>
              </a:buClr>
              <a:buSzPts val="1400"/>
              <a:buFont typeface="Calibri"/>
              <a:buChar char="•"/>
            </a:pPr>
            <a:r>
              <a:rPr lang="pt-BR" sz="1400" b="0" i="0" u="none" strike="noStrike" cap="none">
                <a:solidFill>
                  <a:schemeClr val="lt1"/>
                </a:solidFill>
                <a:latin typeface="Calibri"/>
                <a:ea typeface="Calibri"/>
                <a:cs typeface="Calibri"/>
                <a:sym typeface="Calibri"/>
              </a:rPr>
              <a:t>Consulta farmácias com desconto;</a:t>
            </a: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200"/>
              </a:spcBef>
              <a:spcAft>
                <a:spcPts val="0"/>
              </a:spcAft>
              <a:buClr>
                <a:schemeClr val="lt1"/>
              </a:buClr>
              <a:buSzPts val="1400"/>
              <a:buFont typeface="Calibri"/>
              <a:buChar char="•"/>
            </a:pPr>
            <a:r>
              <a:rPr lang="pt-BR" sz="1400" b="0" i="0" u="none" strike="noStrike" cap="none">
                <a:solidFill>
                  <a:schemeClr val="lt1"/>
                </a:solidFill>
                <a:latin typeface="Calibri"/>
                <a:ea typeface="Calibri"/>
                <a:cs typeface="Calibri"/>
                <a:sym typeface="Calibri"/>
              </a:rPr>
              <a:t>Solicitação e acompanhamento de reembolso;</a:t>
            </a: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200"/>
              </a:spcBef>
              <a:spcAft>
                <a:spcPts val="0"/>
              </a:spcAft>
              <a:buClr>
                <a:schemeClr val="lt1"/>
              </a:buClr>
              <a:buSzPts val="1400"/>
              <a:buFont typeface="Calibri"/>
              <a:buChar char="•"/>
            </a:pPr>
            <a:r>
              <a:rPr lang="pt-BR" sz="1400" b="0" i="0" u="none" strike="noStrike" cap="none">
                <a:solidFill>
                  <a:schemeClr val="lt1"/>
                </a:solidFill>
                <a:latin typeface="Calibri"/>
                <a:ea typeface="Calibri"/>
                <a:cs typeface="Calibri"/>
                <a:sym typeface="Calibri"/>
              </a:rPr>
              <a:t>e muito mais.</a:t>
            </a:r>
            <a:endParaRPr sz="1400" b="0" i="0" u="none" strike="noStrike" cap="none">
              <a:solidFill>
                <a:schemeClr val="lt1"/>
              </a:solidFill>
              <a:latin typeface="Calibri"/>
              <a:ea typeface="Calibri"/>
              <a:cs typeface="Calibri"/>
              <a:sym typeface="Calibri"/>
            </a:endParaRPr>
          </a:p>
        </p:txBody>
      </p:sp>
      <p:grpSp>
        <p:nvGrpSpPr>
          <p:cNvPr id="1526" name="Google Shape;1526;p105"/>
          <p:cNvGrpSpPr/>
          <p:nvPr/>
        </p:nvGrpSpPr>
        <p:grpSpPr>
          <a:xfrm>
            <a:off x="2846434" y="5743050"/>
            <a:ext cx="821695" cy="514211"/>
            <a:chOff x="5215657" y="4930721"/>
            <a:chExt cx="821695" cy="514211"/>
          </a:xfrm>
        </p:grpSpPr>
        <p:pic>
          <p:nvPicPr>
            <p:cNvPr id="1527" name="Google Shape;1527;p105" descr="Selos do Google Play – Google"/>
            <p:cNvPicPr preferRelativeResize="0"/>
            <p:nvPr/>
          </p:nvPicPr>
          <p:blipFill rotWithShape="1">
            <a:blip r:embed="rId8">
              <a:alphaModFix/>
            </a:blip>
            <a:srcRect/>
            <a:stretch/>
          </p:blipFill>
          <p:spPr>
            <a:xfrm>
              <a:off x="5240252" y="4930721"/>
              <a:ext cx="746996" cy="289086"/>
            </a:xfrm>
            <a:prstGeom prst="rect">
              <a:avLst/>
            </a:prstGeom>
            <a:noFill/>
            <a:ln>
              <a:noFill/>
            </a:ln>
          </p:spPr>
        </p:pic>
        <p:pic>
          <p:nvPicPr>
            <p:cNvPr id="1528" name="Google Shape;1528;p105"/>
            <p:cNvPicPr preferRelativeResize="0"/>
            <p:nvPr/>
          </p:nvPicPr>
          <p:blipFill rotWithShape="1">
            <a:blip r:embed="rId9">
              <a:alphaModFix/>
            </a:blip>
            <a:srcRect/>
            <a:stretch/>
          </p:blipFill>
          <p:spPr>
            <a:xfrm>
              <a:off x="5215657" y="5192110"/>
              <a:ext cx="821695" cy="252822"/>
            </a:xfrm>
            <a:prstGeom prst="rect">
              <a:avLst/>
            </a:prstGeom>
            <a:noFill/>
            <a:ln>
              <a:noFill/>
            </a:ln>
          </p:spPr>
        </p:pic>
      </p:grpSp>
      <p:sp>
        <p:nvSpPr>
          <p:cNvPr id="1529" name="Google Shape;1529;p105"/>
          <p:cNvSpPr/>
          <p:nvPr/>
        </p:nvSpPr>
        <p:spPr>
          <a:xfrm>
            <a:off x="7336259" y="0"/>
            <a:ext cx="4855741" cy="988712"/>
          </a:xfrm>
          <a:prstGeom prst="rect">
            <a:avLst/>
          </a:prstGeom>
          <a:solidFill>
            <a:srgbClr val="963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530" name="Google Shape;1530;p105" descr="Aplicativos | SulAmerica"/>
          <p:cNvPicPr preferRelativeResize="0"/>
          <p:nvPr/>
        </p:nvPicPr>
        <p:blipFill rotWithShape="1">
          <a:blip r:embed="rId10">
            <a:alphaModFix/>
          </a:blip>
          <a:srcRect/>
          <a:stretch/>
        </p:blipFill>
        <p:spPr>
          <a:xfrm>
            <a:off x="2319583" y="5768270"/>
            <a:ext cx="482292" cy="4794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06"/>
          <p:cNvSpPr/>
          <p:nvPr/>
        </p:nvSpPr>
        <p:spPr>
          <a:xfrm>
            <a:off x="0" y="0"/>
            <a:ext cx="12192000" cy="6858000"/>
          </a:xfrm>
          <a:prstGeom prst="rect">
            <a:avLst/>
          </a:prstGeom>
          <a:solidFill>
            <a:srgbClr val="00E1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536" name="Google Shape;1536;p106"/>
          <p:cNvPicPr preferRelativeResize="0"/>
          <p:nvPr/>
        </p:nvPicPr>
        <p:blipFill rotWithShape="1">
          <a:blip r:embed="rId3">
            <a:alphaModFix/>
          </a:blip>
          <a:srcRect/>
          <a:stretch/>
        </p:blipFill>
        <p:spPr>
          <a:xfrm>
            <a:off x="6095998" y="749238"/>
            <a:ext cx="5554897" cy="5511600"/>
          </a:xfrm>
          <a:prstGeom prst="ellipse">
            <a:avLst/>
          </a:prstGeom>
          <a:noFill/>
          <a:ln>
            <a:noFill/>
          </a:ln>
        </p:spPr>
      </p:pic>
      <p:sp>
        <p:nvSpPr>
          <p:cNvPr id="1537" name="Google Shape;1537;p106"/>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38" name="Google Shape;1538;p106"/>
          <p:cNvSpPr txBox="1"/>
          <p:nvPr/>
        </p:nvSpPr>
        <p:spPr>
          <a:xfrm>
            <a:off x="1246295" y="1391192"/>
            <a:ext cx="4011506" cy="5900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Regras de Comercialização</a:t>
            </a:r>
            <a:endParaRPr sz="1400" b="0" i="0" u="none" strike="noStrike" cap="none">
              <a:solidFill>
                <a:srgbClr val="000000"/>
              </a:solidFill>
              <a:latin typeface="Arial"/>
              <a:ea typeface="Arial"/>
              <a:cs typeface="Arial"/>
              <a:sym typeface="Arial"/>
            </a:endParaRPr>
          </a:p>
        </p:txBody>
      </p:sp>
      <p:pic>
        <p:nvPicPr>
          <p:cNvPr id="1539" name="Google Shape;1539;p106"/>
          <p:cNvPicPr preferRelativeResize="0"/>
          <p:nvPr/>
        </p:nvPicPr>
        <p:blipFill rotWithShape="1">
          <a:blip r:embed="rId4">
            <a:alphaModFix/>
          </a:blip>
          <a:srcRect/>
          <a:stretch/>
        </p:blipFill>
        <p:spPr>
          <a:xfrm>
            <a:off x="1352828" y="1178140"/>
            <a:ext cx="619125" cy="123825"/>
          </a:xfrm>
          <a:prstGeom prst="rect">
            <a:avLst/>
          </a:prstGeom>
          <a:noFill/>
          <a:ln>
            <a:noFill/>
          </a:ln>
        </p:spPr>
      </p:pic>
      <p:pic>
        <p:nvPicPr>
          <p:cNvPr id="1540" name="Google Shape;1540;p106" descr="Forma, Círculo&#10;&#10;Descrição gerada automaticamente"/>
          <p:cNvPicPr preferRelativeResize="0"/>
          <p:nvPr/>
        </p:nvPicPr>
        <p:blipFill rotWithShape="1">
          <a:blip r:embed="rId5">
            <a:alphaModFix/>
          </a:blip>
          <a:srcRect/>
          <a:stretch/>
        </p:blipFill>
        <p:spPr>
          <a:xfrm>
            <a:off x="10072711" y="524019"/>
            <a:ext cx="1745987" cy="1645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1545" name="Google Shape;1545;p10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46" name="Google Shape;1546;p107"/>
          <p:cNvSpPr/>
          <p:nvPr/>
        </p:nvSpPr>
        <p:spPr>
          <a:xfrm>
            <a:off x="-1946176" y="2457247"/>
            <a:ext cx="5098105" cy="4837877"/>
          </a:xfrm>
          <a:prstGeom prst="ellipse">
            <a:avLst/>
          </a:prstGeom>
          <a:solidFill>
            <a:srgbClr val="232D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47" name="Google Shape;1547;p107"/>
          <p:cNvPicPr preferRelativeResize="0"/>
          <p:nvPr/>
        </p:nvPicPr>
        <p:blipFill rotWithShape="1">
          <a:blip r:embed="rId4">
            <a:alphaModFix/>
          </a:blip>
          <a:srcRect/>
          <a:stretch/>
        </p:blipFill>
        <p:spPr>
          <a:xfrm rot="5400000">
            <a:off x="2016947" y="4993294"/>
            <a:ext cx="1421443" cy="2254960"/>
          </a:xfrm>
          <a:prstGeom prst="rect">
            <a:avLst/>
          </a:prstGeom>
          <a:noFill/>
          <a:ln>
            <a:noFill/>
          </a:ln>
        </p:spPr>
      </p:pic>
      <p:pic>
        <p:nvPicPr>
          <p:cNvPr id="1548" name="Google Shape;1548;p107"/>
          <p:cNvPicPr preferRelativeResize="0"/>
          <p:nvPr/>
        </p:nvPicPr>
        <p:blipFill rotWithShape="1">
          <a:blip r:embed="rId5">
            <a:alphaModFix/>
          </a:blip>
          <a:srcRect/>
          <a:stretch/>
        </p:blipFill>
        <p:spPr>
          <a:xfrm>
            <a:off x="2491037" y="5133548"/>
            <a:ext cx="473261" cy="163012"/>
          </a:xfrm>
          <a:prstGeom prst="rect">
            <a:avLst/>
          </a:prstGeom>
          <a:noFill/>
          <a:ln>
            <a:noFill/>
          </a:ln>
        </p:spPr>
      </p:pic>
      <p:sp>
        <p:nvSpPr>
          <p:cNvPr id="1549" name="Google Shape;1549;p107"/>
          <p:cNvSpPr txBox="1"/>
          <p:nvPr/>
        </p:nvSpPr>
        <p:spPr>
          <a:xfrm>
            <a:off x="2051799" y="5832253"/>
            <a:ext cx="4116908" cy="4800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500"/>
              <a:buFont typeface="Arial"/>
              <a:buNone/>
            </a:pPr>
            <a:r>
              <a:rPr lang="pt-BR" sz="2800" b="1" i="0" u="none" strike="noStrike" cap="none">
                <a:solidFill>
                  <a:schemeClr val="lt1"/>
                </a:solidFill>
                <a:latin typeface="Calibri"/>
                <a:ea typeface="Calibri"/>
                <a:cs typeface="Calibri"/>
                <a:sym typeface="Calibri"/>
              </a:rPr>
              <a:t>PME</a:t>
            </a:r>
            <a:endParaRPr sz="11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08"/>
          <p:cNvSpPr/>
          <p:nvPr/>
        </p:nvSpPr>
        <p:spPr>
          <a:xfrm>
            <a:off x="4686300" y="0"/>
            <a:ext cx="75057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55" name="Google Shape;1555;p108"/>
          <p:cNvSpPr txBox="1"/>
          <p:nvPr/>
        </p:nvSpPr>
        <p:spPr>
          <a:xfrm>
            <a:off x="171031" y="832679"/>
            <a:ext cx="5075582" cy="7584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Condições de Contratação</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9632FA"/>
                </a:solidFill>
                <a:latin typeface="Calibri"/>
                <a:ea typeface="Calibri"/>
                <a:cs typeface="Calibri"/>
                <a:sym typeface="Calibri"/>
              </a:rPr>
              <a:t>Tamanho do grupo:</a:t>
            </a:r>
            <a:r>
              <a:rPr lang="pt-BR" sz="1400" b="0" i="0" u="none" strike="noStrike" cap="none">
                <a:solidFill>
                  <a:srgbClr val="9632FA"/>
                </a:solidFill>
                <a:latin typeface="Calibri"/>
                <a:ea typeface="Calibri"/>
                <a:cs typeface="Calibri"/>
                <a:sym typeface="Calibri"/>
              </a:rPr>
              <a:t> </a:t>
            </a:r>
            <a:r>
              <a:rPr lang="pt-BR" sz="1200" b="0" i="0" u="none" strike="noStrike" cap="none">
                <a:solidFill>
                  <a:srgbClr val="9632FA"/>
                </a:solidFill>
                <a:latin typeface="Calibri"/>
                <a:ea typeface="Calibri"/>
                <a:cs typeface="Calibri"/>
                <a:sym typeface="Calibri"/>
              </a:rPr>
              <a:t>Empresas de 03 a 29 vidas, mínimo de 1 titular</a:t>
            </a:r>
            <a:endParaRPr sz="1200" b="0" i="0" u="none" strike="noStrike" cap="none">
              <a:solidFill>
                <a:srgbClr val="9632FA"/>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endParaRPr sz="2800" b="1" i="0" u="none" strike="noStrike" cap="none">
              <a:solidFill>
                <a:srgbClr val="001E64"/>
              </a:solidFill>
              <a:latin typeface="Calibri"/>
              <a:ea typeface="Calibri"/>
              <a:cs typeface="Calibri"/>
              <a:sym typeface="Calibri"/>
            </a:endParaRPr>
          </a:p>
        </p:txBody>
      </p:sp>
      <p:sp>
        <p:nvSpPr>
          <p:cNvPr id="1556" name="Google Shape;1556;p108"/>
          <p:cNvSpPr txBox="1"/>
          <p:nvPr/>
        </p:nvSpPr>
        <p:spPr>
          <a:xfrm>
            <a:off x="4924800" y="832679"/>
            <a:ext cx="7020000" cy="36214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400"/>
              </a:spcBef>
              <a:spcAft>
                <a:spcPts val="0"/>
              </a:spcAft>
              <a:buClr>
                <a:schemeClr val="lt1"/>
              </a:buClr>
              <a:buSzPts val="1200"/>
              <a:buFont typeface="Noto Sans Symbols"/>
              <a:buChar char="▪"/>
            </a:pPr>
            <a:r>
              <a:rPr lang="pt-BR" sz="1600" b="1" i="0" u="none" strike="noStrike" cap="none">
                <a:solidFill>
                  <a:schemeClr val="lt1"/>
                </a:solidFill>
                <a:latin typeface="Calibri"/>
                <a:ea typeface="Calibri"/>
                <a:cs typeface="Calibri"/>
                <a:sym typeface="Calibri"/>
              </a:rPr>
              <a:t>Contratação:</a:t>
            </a:r>
            <a:endParaRPr sz="1600" b="0" i="0" u="none" strike="noStrike" cap="none">
              <a:solidFill>
                <a:schemeClr val="lt1"/>
              </a:solidFill>
              <a:latin typeface="Calibri"/>
              <a:ea typeface="Calibri"/>
              <a:cs typeface="Calibri"/>
              <a:sym typeface="Calibri"/>
            </a:endParaRPr>
          </a:p>
          <a:p>
            <a:pPr marL="476250" marR="0" lvl="1" indent="-285750" algn="l" rtl="0">
              <a:lnSpc>
                <a:spcPct val="100000"/>
              </a:lnSpc>
              <a:spcBef>
                <a:spcPts val="400"/>
              </a:spcBef>
              <a:spcAft>
                <a:spcPts val="0"/>
              </a:spcAft>
              <a:buClr>
                <a:schemeClr val="lt1"/>
              </a:buClr>
              <a:buSzPts val="1200"/>
              <a:buFont typeface="Noto Sans Symbols"/>
              <a:buChar char="▪"/>
            </a:pPr>
            <a:r>
              <a:rPr lang="pt-BR" sz="1400" b="1" i="0" u="none" strike="noStrike" cap="none">
                <a:solidFill>
                  <a:schemeClr val="lt1"/>
                </a:solidFill>
                <a:latin typeface="Calibri"/>
                <a:ea typeface="Calibri"/>
                <a:cs typeface="Calibri"/>
                <a:sym typeface="Calibri"/>
              </a:rPr>
              <a:t>Regra Compulsória:</a:t>
            </a:r>
            <a:r>
              <a:rPr lang="pt-BR" sz="1400" b="0" i="0" u="none" strike="noStrike" cap="none">
                <a:solidFill>
                  <a:schemeClr val="lt1"/>
                </a:solidFill>
                <a:latin typeface="Calibri"/>
                <a:ea typeface="Calibri"/>
                <a:cs typeface="Calibri"/>
                <a:sym typeface="Calibri"/>
              </a:rPr>
              <a:t> Adesão para 100% de uma ou mais categorias abaixo:</a:t>
            </a:r>
            <a:endParaRPr sz="1400" b="0" i="0" u="none" strike="noStrike" cap="none">
              <a:solidFill>
                <a:schemeClr val="lt1"/>
              </a:solidFill>
              <a:latin typeface="Calibri"/>
              <a:ea typeface="Calibri"/>
              <a:cs typeface="Calibri"/>
              <a:sym typeface="Calibri"/>
            </a:endParaRPr>
          </a:p>
          <a:p>
            <a:pPr marL="539750" marR="0" lvl="2" indent="-171450" algn="l" rtl="0">
              <a:lnSpc>
                <a:spcPct val="100000"/>
              </a:lnSpc>
              <a:spcBef>
                <a:spcPts val="400"/>
              </a:spcBef>
              <a:spcAft>
                <a:spcPts val="0"/>
              </a:spcAft>
              <a:buClr>
                <a:schemeClr val="lt1"/>
              </a:buClr>
              <a:buSzPts val="1200"/>
              <a:buFont typeface="Noto Sans Symbols"/>
              <a:buChar char="✔"/>
            </a:pPr>
            <a:r>
              <a:rPr lang="pt-BR" sz="1400" b="1" i="0" u="none" strike="noStrike" cap="none">
                <a:solidFill>
                  <a:schemeClr val="lt1"/>
                </a:solidFill>
                <a:latin typeface="Calibri"/>
                <a:ea typeface="Calibri"/>
                <a:cs typeface="Calibri"/>
                <a:sym typeface="Calibri"/>
              </a:rPr>
              <a:t>Contrato social   </a:t>
            </a:r>
            <a:r>
              <a:rPr lang="pt-BR" sz="1400" b="0" i="0" u="none" strike="noStrike" cap="none">
                <a:solidFill>
                  <a:schemeClr val="lt1"/>
                </a:solidFill>
                <a:latin typeface="Calibri"/>
                <a:ea typeface="Calibri"/>
                <a:cs typeface="Calibri"/>
                <a:sym typeface="Calibri"/>
              </a:rPr>
              <a:t>-  Sócios, Administradores e Diretores.</a:t>
            </a:r>
            <a:endParaRPr sz="1400" b="0" i="0" u="none" strike="noStrike" cap="none">
              <a:solidFill>
                <a:schemeClr val="lt1"/>
              </a:solidFill>
              <a:latin typeface="Calibri"/>
              <a:ea typeface="Calibri"/>
              <a:cs typeface="Calibri"/>
              <a:sym typeface="Calibri"/>
            </a:endParaRPr>
          </a:p>
          <a:p>
            <a:pPr marL="539750" marR="0" lvl="2" indent="-171450" algn="l" rtl="0">
              <a:lnSpc>
                <a:spcPct val="100000"/>
              </a:lnSpc>
              <a:spcBef>
                <a:spcPts val="400"/>
              </a:spcBef>
              <a:spcAft>
                <a:spcPts val="0"/>
              </a:spcAft>
              <a:buClr>
                <a:schemeClr val="lt1"/>
              </a:buClr>
              <a:buSzPts val="1200"/>
              <a:buFont typeface="Noto Sans Symbols"/>
              <a:buChar char="✔"/>
            </a:pPr>
            <a:r>
              <a:rPr lang="pt-BR" sz="1400" b="1" i="0" u="none" strike="noStrike" cap="none">
                <a:solidFill>
                  <a:schemeClr val="lt1"/>
                </a:solidFill>
                <a:latin typeface="Calibri"/>
                <a:ea typeface="Calibri"/>
                <a:cs typeface="Calibri"/>
                <a:sym typeface="Calibri"/>
              </a:rPr>
              <a:t>FGTS</a:t>
            </a:r>
            <a:r>
              <a:rPr lang="pt-BR" sz="1400" b="0" i="0" u="none" strike="noStrike" cap="none">
                <a:solidFill>
                  <a:schemeClr val="lt1"/>
                </a:solidFill>
                <a:latin typeface="Calibri"/>
                <a:ea typeface="Calibri"/>
                <a:cs typeface="Calibri"/>
                <a:sym typeface="Calibri"/>
              </a:rPr>
              <a:t> - Empregados em regime CLT.</a:t>
            </a:r>
            <a:endParaRPr sz="1400" b="0" i="0" u="none" strike="noStrike" cap="none">
              <a:solidFill>
                <a:schemeClr val="lt1"/>
              </a:solidFill>
              <a:latin typeface="Calibri"/>
              <a:ea typeface="Calibri"/>
              <a:cs typeface="Calibri"/>
              <a:sym typeface="Calibri"/>
            </a:endParaRPr>
          </a:p>
          <a:p>
            <a:pPr marL="360363" marR="0" lvl="1" indent="0" algn="l" rtl="0">
              <a:lnSpc>
                <a:spcPct val="100000"/>
              </a:lnSpc>
              <a:spcBef>
                <a:spcPts val="40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Carta de não-adesão:</a:t>
            </a:r>
            <a:r>
              <a:rPr lang="pt-BR" sz="1400" b="0" i="0" u="none" strike="noStrike" cap="none">
                <a:solidFill>
                  <a:schemeClr val="lt1"/>
                </a:solidFill>
                <a:latin typeface="Calibri"/>
                <a:ea typeface="Calibri"/>
                <a:cs typeface="Calibri"/>
                <a:sym typeface="Calibri"/>
              </a:rPr>
              <a:t> Caso algum sócio ou funcionário não tenha interesse em ser incluído no seguro, deverá encaminhar carta declarando a não adesão e comprovante do plano de saúde vigente, </a:t>
            </a:r>
            <a:r>
              <a:rPr lang="pt-BR" sz="1400" b="1" i="0" u="none" strike="noStrike" cap="none">
                <a:solidFill>
                  <a:schemeClr val="lt1"/>
                </a:solidFill>
                <a:latin typeface="Calibri"/>
                <a:ea typeface="Calibri"/>
                <a:cs typeface="Calibri"/>
                <a:sym typeface="Calibri"/>
              </a:rPr>
              <a:t>exceto para MEI.</a:t>
            </a:r>
            <a:endParaRPr sz="1400" b="1" i="0" u="none" strike="noStrike" cap="none">
              <a:solidFill>
                <a:schemeClr val="lt1"/>
              </a:solidFill>
              <a:latin typeface="Calibri"/>
              <a:ea typeface="Calibri"/>
              <a:cs typeface="Calibri"/>
              <a:sym typeface="Calibri"/>
            </a:endParaRPr>
          </a:p>
          <a:p>
            <a:pPr marL="190500" marR="0" lvl="1" indent="0" algn="l" rtl="0">
              <a:lnSpc>
                <a:spcPct val="100000"/>
              </a:lnSpc>
              <a:spcBef>
                <a:spcPts val="400"/>
              </a:spcBef>
              <a:spcAft>
                <a:spcPts val="0"/>
              </a:spcAft>
              <a:buClr>
                <a:srgbClr val="000000"/>
              </a:buClr>
              <a:buSzPts val="1200"/>
              <a:buFont typeface="Arial"/>
              <a:buNone/>
            </a:pPr>
            <a:r>
              <a:rPr lang="pt-BR" sz="1200" b="0" i="0" u="none" strike="noStrike" cap="none">
                <a:solidFill>
                  <a:schemeClr val="lt1"/>
                </a:solidFill>
                <a:latin typeface="Calibri"/>
                <a:ea typeface="Calibri"/>
                <a:cs typeface="Calibri"/>
                <a:sym typeface="Calibri"/>
              </a:rPr>
              <a:t> </a:t>
            </a:r>
            <a:endParaRPr sz="1400" b="0" i="0" u="none" strike="noStrike" cap="none">
              <a:solidFill>
                <a:schemeClr val="lt1"/>
              </a:solidFill>
              <a:latin typeface="Calibri"/>
              <a:ea typeface="Calibri"/>
              <a:cs typeface="Calibri"/>
              <a:sym typeface="Calibri"/>
            </a:endParaRPr>
          </a:p>
          <a:p>
            <a:pPr marL="476250" marR="0" lvl="1" indent="-285750" algn="l" rtl="0">
              <a:lnSpc>
                <a:spcPct val="100000"/>
              </a:lnSpc>
              <a:spcBef>
                <a:spcPts val="400"/>
              </a:spcBef>
              <a:spcAft>
                <a:spcPts val="0"/>
              </a:spcAft>
              <a:buClr>
                <a:schemeClr val="lt1"/>
              </a:buClr>
              <a:buSzPts val="1200"/>
              <a:buFont typeface="Noto Sans Symbols"/>
              <a:buChar char="▪"/>
            </a:pPr>
            <a:r>
              <a:rPr lang="pt-BR" sz="1400" b="1" i="0" u="none" strike="noStrike" cap="none">
                <a:solidFill>
                  <a:schemeClr val="lt1"/>
                </a:solidFill>
                <a:latin typeface="Calibri"/>
                <a:ea typeface="Calibri"/>
                <a:cs typeface="Calibri"/>
                <a:sym typeface="Calibri"/>
              </a:rPr>
              <a:t>Regra Flex:</a:t>
            </a:r>
            <a:r>
              <a:rPr lang="pt-BR" sz="1400" b="0" i="0" u="none" strike="noStrike" cap="none">
                <a:solidFill>
                  <a:schemeClr val="lt1"/>
                </a:solidFill>
                <a:latin typeface="Calibri"/>
                <a:ea typeface="Calibri"/>
                <a:cs typeface="Calibri"/>
                <a:sym typeface="Calibri"/>
              </a:rPr>
              <a:t> Contratação sem exigência de 100% da empresa, desde que contrate o Saúde + Odonto. Os grupos de cada produto podem ser diferentes. Quem não aderir na implantação poderá ser incluído depois com todas as carências.</a:t>
            </a:r>
            <a:endParaRPr sz="1400" b="0" i="0" u="none" strike="noStrike" cap="none">
              <a:solidFill>
                <a:schemeClr val="lt1"/>
              </a:solidFill>
              <a:latin typeface="Calibri"/>
              <a:ea typeface="Calibri"/>
              <a:cs typeface="Calibri"/>
              <a:sym typeface="Calibri"/>
            </a:endParaRPr>
          </a:p>
          <a:p>
            <a:pPr marL="361950" marR="0" lvl="1" indent="-95250" algn="l" rtl="0">
              <a:lnSpc>
                <a:spcPct val="100000"/>
              </a:lnSpc>
              <a:spcBef>
                <a:spcPts val="400"/>
              </a:spcBef>
              <a:spcAft>
                <a:spcPts val="0"/>
              </a:spcAft>
              <a:buClr>
                <a:schemeClr val="dk1"/>
              </a:buClr>
              <a:buSzPts val="1200"/>
              <a:buFont typeface="Courier New"/>
              <a:buNone/>
            </a:pPr>
            <a:endParaRPr sz="1400" b="0" i="0" u="none" strike="noStrike" cap="none">
              <a:solidFill>
                <a:schemeClr val="lt1"/>
              </a:solidFill>
              <a:latin typeface="Calibri"/>
              <a:ea typeface="Calibri"/>
              <a:cs typeface="Calibri"/>
              <a:sym typeface="Calibri"/>
            </a:endParaRPr>
          </a:p>
          <a:p>
            <a:pPr marL="476250" marR="0" lvl="1" indent="-285750" algn="l" rtl="0">
              <a:lnSpc>
                <a:spcPct val="100000"/>
              </a:lnSpc>
              <a:spcBef>
                <a:spcPts val="400"/>
              </a:spcBef>
              <a:spcAft>
                <a:spcPts val="0"/>
              </a:spcAft>
              <a:buClr>
                <a:schemeClr val="lt1"/>
              </a:buClr>
              <a:buSzPts val="1200"/>
              <a:buFont typeface="Noto Sans Symbols"/>
              <a:buChar char="▪"/>
            </a:pPr>
            <a:r>
              <a:rPr lang="pt-BR" sz="1400" b="1" i="0" u="none" strike="noStrike" cap="none">
                <a:solidFill>
                  <a:schemeClr val="lt1"/>
                </a:solidFill>
                <a:latin typeface="Calibri"/>
                <a:ea typeface="Calibri"/>
                <a:cs typeface="Calibri"/>
                <a:sym typeface="Calibri"/>
              </a:rPr>
              <a:t>Regra CBO:</a:t>
            </a:r>
            <a:r>
              <a:rPr lang="pt-BR" sz="1400" b="0" i="0" u="none" strike="noStrike" cap="none">
                <a:solidFill>
                  <a:schemeClr val="lt1"/>
                </a:solidFill>
                <a:latin typeface="Calibri"/>
                <a:ea typeface="Calibri"/>
                <a:cs typeface="Calibri"/>
                <a:sym typeface="Calibri"/>
              </a:rPr>
              <a:t> Contratação exclusiva para 100% de uma ou mais categorias¹:</a:t>
            </a:r>
            <a:endParaRPr sz="1400" b="0" i="0" u="none" strike="noStrike" cap="none">
              <a:solidFill>
                <a:schemeClr val="lt1"/>
              </a:solidFill>
              <a:latin typeface="Calibri"/>
              <a:ea typeface="Calibri"/>
              <a:cs typeface="Calibri"/>
              <a:sym typeface="Calibri"/>
            </a:endParaRPr>
          </a:p>
          <a:p>
            <a:pPr marL="542925" marR="0" lvl="2" indent="-180975" algn="l"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Diretores, Superintendentes, Gerentes, Supervisores e Coordenadores.</a:t>
            </a:r>
            <a:endParaRPr sz="1400" b="0" i="0" u="none" strike="noStrike" cap="none">
              <a:solidFill>
                <a:schemeClr val="lt1"/>
              </a:solidFill>
              <a:latin typeface="Calibri"/>
              <a:ea typeface="Calibri"/>
              <a:cs typeface="Calibri"/>
              <a:sym typeface="Calibri"/>
            </a:endParaRPr>
          </a:p>
        </p:txBody>
      </p:sp>
      <p:sp>
        <p:nvSpPr>
          <p:cNvPr id="1557" name="Google Shape;1557;p108"/>
          <p:cNvSpPr txBox="1"/>
          <p:nvPr/>
        </p:nvSpPr>
        <p:spPr>
          <a:xfrm>
            <a:off x="5246613" y="4893160"/>
            <a:ext cx="6876000"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chemeClr val="lt1"/>
                </a:solidFill>
                <a:latin typeface="Calibri"/>
                <a:ea typeface="Calibri"/>
                <a:cs typeface="Calibri"/>
                <a:sym typeface="Calibri"/>
              </a:rPr>
              <a:t>¹ A análise das categorias será conforme código principal (família) da Classificação Brasileira de Ocupações (CBO) relacionadas no FGTS.</a:t>
            </a:r>
            <a:endParaRPr sz="1400" b="0" i="0" u="none" strike="noStrike" cap="none">
              <a:solidFill>
                <a:srgbClr val="000000"/>
              </a:solidFill>
              <a:latin typeface="Calibri"/>
              <a:ea typeface="Calibri"/>
              <a:cs typeface="Calibri"/>
              <a:sym typeface="Calibri"/>
            </a:endParaRPr>
          </a:p>
        </p:txBody>
      </p:sp>
      <p:sp>
        <p:nvSpPr>
          <p:cNvPr id="1558" name="Google Shape;1558;p108"/>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09"/>
          <p:cNvSpPr/>
          <p:nvPr/>
        </p:nvSpPr>
        <p:spPr>
          <a:xfrm>
            <a:off x="4686300" y="0"/>
            <a:ext cx="75057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64" name="Google Shape;1564;p109"/>
          <p:cNvSpPr txBox="1"/>
          <p:nvPr/>
        </p:nvSpPr>
        <p:spPr>
          <a:xfrm>
            <a:off x="171031" y="832679"/>
            <a:ext cx="5075582" cy="482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Condições de Aceitação</a:t>
            </a:r>
            <a:endParaRPr sz="1400" b="0" i="0" u="none" strike="noStrike" cap="none">
              <a:solidFill>
                <a:srgbClr val="000000"/>
              </a:solidFill>
              <a:latin typeface="Calibri"/>
              <a:ea typeface="Calibri"/>
              <a:cs typeface="Calibri"/>
              <a:sym typeface="Calibri"/>
            </a:endParaRPr>
          </a:p>
        </p:txBody>
      </p:sp>
      <p:sp>
        <p:nvSpPr>
          <p:cNvPr id="1565" name="Google Shape;1565;p109"/>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
        <p:nvSpPr>
          <p:cNvPr id="1566" name="Google Shape;1566;p109"/>
          <p:cNvSpPr txBox="1"/>
          <p:nvPr/>
        </p:nvSpPr>
        <p:spPr>
          <a:xfrm>
            <a:off x="4924800" y="831600"/>
            <a:ext cx="8017981" cy="193895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lt1"/>
              </a:buClr>
              <a:buSzPts val="1200"/>
              <a:buFont typeface="Noto Sans Symbols"/>
              <a:buChar char="▪"/>
            </a:pPr>
            <a:r>
              <a:rPr lang="pt-BR" sz="1600" b="1" i="0" u="none" strike="noStrike" cap="none">
                <a:solidFill>
                  <a:schemeClr val="lt1"/>
                </a:solidFill>
                <a:latin typeface="Calibri"/>
                <a:ea typeface="Calibri"/>
                <a:cs typeface="Calibri"/>
                <a:sym typeface="Calibri"/>
              </a:rPr>
              <a:t>Titular</a:t>
            </a:r>
            <a:endParaRPr sz="16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Administradores, Diretores e Sócios </a:t>
            </a:r>
            <a:r>
              <a:rPr lang="pt-BR" sz="1200" b="0" i="0" u="none" strike="noStrike" cap="none">
                <a:solidFill>
                  <a:schemeClr val="lt1"/>
                </a:solidFill>
                <a:latin typeface="Calibri"/>
                <a:ea typeface="Calibri"/>
                <a:cs typeface="Calibri"/>
                <a:sym typeface="Calibri"/>
              </a:rPr>
              <a:t>(mínimo de 6 meses de contrato social)</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Empregados</a:t>
            </a:r>
            <a:endParaRPr sz="14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Estagiários </a:t>
            </a:r>
            <a:r>
              <a:rPr lang="pt-BR" sz="1200" b="0" i="0" u="none" strike="noStrike" cap="none">
                <a:solidFill>
                  <a:schemeClr val="lt1"/>
                </a:solidFill>
                <a:latin typeface="Calibri"/>
                <a:ea typeface="Calibri"/>
                <a:cs typeface="Calibri"/>
                <a:sym typeface="Calibri"/>
              </a:rPr>
              <a:t>(sem limite de idade)</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Aprendizes </a:t>
            </a:r>
            <a:r>
              <a:rPr lang="pt-BR" sz="1200" b="0" i="0" u="none" strike="noStrike" cap="none">
                <a:solidFill>
                  <a:schemeClr val="lt1"/>
                </a:solidFill>
                <a:latin typeface="Calibri"/>
                <a:ea typeface="Calibri"/>
                <a:cs typeface="Calibri"/>
                <a:sym typeface="Calibri"/>
              </a:rPr>
              <a:t>(maiores de 14 e menores de 24 anos)</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Expatriados e Estrangeiros</a:t>
            </a:r>
            <a:endParaRPr sz="14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Demitidos e Aposentados</a:t>
            </a:r>
            <a:endParaRPr sz="1400" b="0" i="0" u="none" strike="noStrike" cap="none">
              <a:solidFill>
                <a:schemeClr val="lt1"/>
              </a:solidFill>
              <a:latin typeface="Calibri"/>
              <a:ea typeface="Calibri"/>
              <a:cs typeface="Calibri"/>
              <a:sym typeface="Calibri"/>
            </a:endParaRPr>
          </a:p>
        </p:txBody>
      </p:sp>
      <p:sp>
        <p:nvSpPr>
          <p:cNvPr id="1567" name="Google Shape;1567;p109"/>
          <p:cNvSpPr txBox="1"/>
          <p:nvPr/>
        </p:nvSpPr>
        <p:spPr>
          <a:xfrm>
            <a:off x="4924800" y="4912356"/>
            <a:ext cx="8016330" cy="1190029"/>
          </a:xfrm>
          <a:prstGeom prst="rect">
            <a:avLst/>
          </a:prstGeom>
          <a:noFill/>
          <a:ln>
            <a:noFill/>
          </a:ln>
        </p:spPr>
        <p:txBody>
          <a:bodyPr spcFirstLastPara="1" wrap="square" lIns="91425" tIns="45700" rIns="91425" bIns="45700" anchor="t" anchorCtr="0">
            <a:spAutoFit/>
          </a:bodyPr>
          <a:lstStyle/>
          <a:p>
            <a:pPr marL="295275" marR="0" lvl="2" indent="-285750" algn="just" rtl="0">
              <a:lnSpc>
                <a:spcPct val="100000"/>
              </a:lnSpc>
              <a:spcBef>
                <a:spcPts val="400"/>
              </a:spcBef>
              <a:spcAft>
                <a:spcPts val="0"/>
              </a:spcAft>
              <a:buClr>
                <a:schemeClr val="lt1"/>
              </a:buClr>
              <a:buSzPts val="1200"/>
              <a:buFont typeface="Noto Sans Symbols"/>
              <a:buChar char="▪"/>
            </a:pPr>
            <a:r>
              <a:rPr lang="pt-BR" sz="1600" b="1" i="0" u="none" strike="noStrike" cap="none">
                <a:solidFill>
                  <a:schemeClr val="lt1"/>
                </a:solidFill>
                <a:latin typeface="Calibri"/>
                <a:ea typeface="Calibri"/>
                <a:cs typeface="Calibri"/>
                <a:sym typeface="Calibri"/>
              </a:rPr>
              <a:t>Dependente - </a:t>
            </a:r>
            <a:r>
              <a:rPr lang="pt-BR" sz="1200" b="0" i="0" u="none" strike="noStrike" cap="none">
                <a:solidFill>
                  <a:schemeClr val="lt1"/>
                </a:solidFill>
                <a:latin typeface="Calibri"/>
                <a:ea typeface="Calibri"/>
                <a:cs typeface="Calibri"/>
                <a:sym typeface="Calibri"/>
              </a:rPr>
              <a:t>Exclusivo MEI</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Cônjuge/Companheiro(a)</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Filho(a)/Enteado(a) </a:t>
            </a:r>
            <a:r>
              <a:rPr lang="pt-BR" sz="1200" b="0" i="0" u="none" strike="noStrike" cap="none">
                <a:solidFill>
                  <a:schemeClr val="lt1"/>
                </a:solidFill>
                <a:latin typeface="Calibri"/>
                <a:ea typeface="Calibri"/>
                <a:cs typeface="Calibri"/>
                <a:sym typeface="Calibri"/>
              </a:rPr>
              <a:t>(Solteiro - sem limite de idade)</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Neto(a) </a:t>
            </a:r>
            <a:r>
              <a:rPr lang="pt-BR" sz="1200" b="0" i="0" u="none" strike="noStrike" cap="none">
                <a:solidFill>
                  <a:schemeClr val="lt1"/>
                </a:solidFill>
                <a:latin typeface="Calibri"/>
                <a:ea typeface="Calibri"/>
                <a:cs typeface="Calibri"/>
                <a:sym typeface="Calibri"/>
              </a:rPr>
              <a:t>(até 18 anos)</a:t>
            </a:r>
            <a:endParaRPr sz="1400" b="0" i="0" u="none" strike="noStrike" cap="none">
              <a:solidFill>
                <a:srgbClr val="000000"/>
              </a:solidFill>
              <a:latin typeface="Calibri"/>
              <a:ea typeface="Calibri"/>
              <a:cs typeface="Calibri"/>
              <a:sym typeface="Calibri"/>
            </a:endParaRPr>
          </a:p>
        </p:txBody>
      </p:sp>
      <p:sp>
        <p:nvSpPr>
          <p:cNvPr id="1568" name="Google Shape;1568;p109"/>
          <p:cNvSpPr txBox="1"/>
          <p:nvPr/>
        </p:nvSpPr>
        <p:spPr>
          <a:xfrm>
            <a:off x="4924800" y="2979700"/>
            <a:ext cx="8017981" cy="1723508"/>
          </a:xfrm>
          <a:prstGeom prst="rect">
            <a:avLst/>
          </a:prstGeom>
          <a:noFill/>
          <a:ln>
            <a:noFill/>
          </a:ln>
        </p:spPr>
        <p:txBody>
          <a:bodyPr spcFirstLastPara="1" wrap="square" lIns="91425" tIns="45700" rIns="91425" bIns="45700" anchor="t" anchorCtr="0">
            <a:spAutoFit/>
          </a:bodyPr>
          <a:lstStyle/>
          <a:p>
            <a:pPr marL="295275" marR="0" lvl="2" indent="-285750" algn="just" rtl="0">
              <a:lnSpc>
                <a:spcPct val="100000"/>
              </a:lnSpc>
              <a:spcBef>
                <a:spcPts val="400"/>
              </a:spcBef>
              <a:spcAft>
                <a:spcPts val="0"/>
              </a:spcAft>
              <a:buClr>
                <a:schemeClr val="lt1"/>
              </a:buClr>
              <a:buSzPts val="1200"/>
              <a:buFont typeface="Noto Sans Symbols"/>
              <a:buChar char="▪"/>
            </a:pPr>
            <a:r>
              <a:rPr lang="pt-BR" sz="1600" b="1" i="0" u="none" strike="noStrike" cap="none">
                <a:solidFill>
                  <a:schemeClr val="lt1"/>
                </a:solidFill>
                <a:latin typeface="Calibri"/>
                <a:ea typeface="Calibri"/>
                <a:cs typeface="Calibri"/>
                <a:sym typeface="Calibri"/>
              </a:rPr>
              <a:t>Dependente - </a:t>
            </a:r>
            <a:r>
              <a:rPr lang="pt-BR" sz="1200" b="0" i="0" u="none" strike="noStrike" cap="none">
                <a:solidFill>
                  <a:schemeClr val="lt1"/>
                </a:solidFill>
                <a:latin typeface="Calibri"/>
                <a:ea typeface="Calibri"/>
                <a:cs typeface="Calibri"/>
                <a:sym typeface="Calibri"/>
              </a:rPr>
              <a:t>Exceto MEI</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Cônjuge/Companheiro</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Filho(a)/Enteado(a) </a:t>
            </a:r>
            <a:r>
              <a:rPr lang="pt-BR" sz="1200" b="0" i="0" u="none" strike="noStrike" cap="none">
                <a:solidFill>
                  <a:schemeClr val="lt1"/>
                </a:solidFill>
                <a:latin typeface="Calibri"/>
                <a:ea typeface="Calibri"/>
                <a:cs typeface="Calibri"/>
                <a:sym typeface="Calibri"/>
              </a:rPr>
              <a:t>(Solteiro, Casado ou Divorciado - sem limite de idade)</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Genro/Nora </a:t>
            </a:r>
            <a:r>
              <a:rPr lang="pt-BR" sz="1200" b="0" i="0" u="none" strike="noStrike" cap="none">
                <a:solidFill>
                  <a:schemeClr val="lt1"/>
                </a:solidFill>
                <a:latin typeface="Calibri"/>
                <a:ea typeface="Calibri"/>
                <a:cs typeface="Calibri"/>
                <a:sym typeface="Calibri"/>
              </a:rPr>
              <a:t>(desde que o Filho/Enteado do segurado titular esteja no plano - sem limite de idade)</a:t>
            </a:r>
            <a:endParaRPr sz="1200" b="0" i="0" u="none" strike="noStrike" cap="none">
              <a:solidFill>
                <a:schemeClr val="lt1"/>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Neto(a) </a:t>
            </a:r>
            <a:r>
              <a:rPr lang="pt-BR" sz="1200" b="0" i="0" u="none" strike="noStrike" cap="none">
                <a:solidFill>
                  <a:schemeClr val="lt1"/>
                </a:solidFill>
                <a:latin typeface="Calibri"/>
                <a:ea typeface="Calibri"/>
                <a:cs typeface="Calibri"/>
                <a:sym typeface="Calibri"/>
              </a:rPr>
              <a:t>(sem limite de idade)</a:t>
            </a:r>
            <a:endParaRPr sz="1400" b="0" i="0" u="none" strike="noStrike" cap="none">
              <a:solidFill>
                <a:srgbClr val="000000"/>
              </a:solidFill>
              <a:latin typeface="Calibri"/>
              <a:ea typeface="Calibri"/>
              <a:cs typeface="Calibri"/>
              <a:sym typeface="Calibri"/>
            </a:endParaRPr>
          </a:p>
          <a:p>
            <a:pPr marL="476250" marR="0" lvl="1"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Agregados </a:t>
            </a:r>
            <a:r>
              <a:rPr lang="pt-BR" sz="1200" b="0" i="0" u="none" strike="noStrike" cap="none">
                <a:solidFill>
                  <a:schemeClr val="lt1"/>
                </a:solidFill>
                <a:latin typeface="Calibri"/>
                <a:ea typeface="Calibri"/>
                <a:cs typeface="Calibri"/>
                <a:sym typeface="Calibri"/>
              </a:rPr>
              <a:t>(Pai, Mãe – a partir de 21 vidas, somente por encampação)</a:t>
            </a:r>
            <a:endParaRPr sz="14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10"/>
          <p:cNvSpPr/>
          <p:nvPr/>
        </p:nvSpPr>
        <p:spPr>
          <a:xfrm>
            <a:off x="6095991" y="1028701"/>
            <a:ext cx="6095991" cy="5829300"/>
          </a:xfrm>
          <a:prstGeom prst="rect">
            <a:avLst/>
          </a:prstGeom>
          <a:solidFill>
            <a:srgbClr val="9632FA"/>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74" name="Google Shape;1574;p110"/>
          <p:cNvSpPr/>
          <p:nvPr/>
        </p:nvSpPr>
        <p:spPr>
          <a:xfrm>
            <a:off x="6096009" y="1023101"/>
            <a:ext cx="6095991" cy="1186699"/>
          </a:xfrm>
          <a:prstGeom prst="rect">
            <a:avLst/>
          </a:prstGeom>
          <a:solidFill>
            <a:srgbClr val="146EFA"/>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75" name="Google Shape;1575;p110"/>
          <p:cNvSpPr/>
          <p:nvPr/>
        </p:nvSpPr>
        <p:spPr>
          <a:xfrm>
            <a:off x="0" y="1028701"/>
            <a:ext cx="6095991" cy="5829300"/>
          </a:xfrm>
          <a:prstGeom prst="rect">
            <a:avLst/>
          </a:prstGeom>
          <a:solidFill>
            <a:srgbClr val="146EFA"/>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76" name="Google Shape;1576;p110"/>
          <p:cNvSpPr/>
          <p:nvPr/>
        </p:nvSpPr>
        <p:spPr>
          <a:xfrm>
            <a:off x="0" y="1023101"/>
            <a:ext cx="6095991" cy="1186699"/>
          </a:xfrm>
          <a:prstGeom prst="rect">
            <a:avLst/>
          </a:prstGeom>
          <a:solidFill>
            <a:srgbClr val="9632FA"/>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77" name="Google Shape;1577;p110"/>
          <p:cNvSpPr txBox="1"/>
          <p:nvPr/>
        </p:nvSpPr>
        <p:spPr>
          <a:xfrm>
            <a:off x="449457" y="1603467"/>
            <a:ext cx="3348000" cy="41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Ex-SAS com Seguro Cancelado</a:t>
            </a:r>
            <a:endParaRPr sz="1100" b="0" i="0" u="none" strike="noStrike" cap="none">
              <a:solidFill>
                <a:schemeClr val="lt1"/>
              </a:solidFill>
              <a:latin typeface="Calibri"/>
              <a:ea typeface="Calibri"/>
              <a:cs typeface="Calibri"/>
              <a:sym typeface="Calibri"/>
            </a:endParaRPr>
          </a:p>
        </p:txBody>
      </p:sp>
      <p:sp>
        <p:nvSpPr>
          <p:cNvPr id="1578" name="Google Shape;1578;p110"/>
          <p:cNvSpPr txBox="1"/>
          <p:nvPr/>
        </p:nvSpPr>
        <p:spPr>
          <a:xfrm>
            <a:off x="6635762" y="1603467"/>
            <a:ext cx="2556363" cy="3975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pt-BR" sz="2000" b="1" i="0" u="none" strike="noStrike" cap="none">
                <a:solidFill>
                  <a:schemeClr val="lt1"/>
                </a:solidFill>
                <a:latin typeface="Calibri"/>
                <a:ea typeface="Calibri"/>
                <a:cs typeface="Calibri"/>
                <a:sym typeface="Calibri"/>
              </a:rPr>
              <a:t>Vigência e Reajuste</a:t>
            </a:r>
            <a:endParaRPr sz="1100" b="0" i="0" u="none" strike="noStrike" cap="none">
              <a:solidFill>
                <a:schemeClr val="lt1"/>
              </a:solidFill>
              <a:latin typeface="Calibri"/>
              <a:ea typeface="Calibri"/>
              <a:cs typeface="Calibri"/>
              <a:sym typeface="Calibri"/>
            </a:endParaRPr>
          </a:p>
        </p:txBody>
      </p:sp>
      <p:sp>
        <p:nvSpPr>
          <p:cNvPr id="1579" name="Google Shape;1579;p110"/>
          <p:cNvSpPr txBox="1"/>
          <p:nvPr/>
        </p:nvSpPr>
        <p:spPr>
          <a:xfrm>
            <a:off x="449456" y="2395533"/>
            <a:ext cx="4716000" cy="320083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050"/>
              <a:buFont typeface="Noto Sans Symbols"/>
              <a:buChar char="▪"/>
            </a:pPr>
            <a:r>
              <a:rPr lang="pt-BR" sz="1400" b="1" i="0" u="none" strike="noStrike" cap="none">
                <a:solidFill>
                  <a:schemeClr val="lt1"/>
                </a:solidFill>
                <a:latin typeface="Calibri"/>
                <a:ea typeface="Calibri"/>
                <a:cs typeface="Calibri"/>
                <a:sym typeface="Calibri"/>
              </a:rPr>
              <a:t>Não </a:t>
            </a:r>
            <a:r>
              <a:rPr lang="pt-BR" sz="1400" b="0" i="0" u="none" strike="noStrike" cap="none">
                <a:solidFill>
                  <a:schemeClr val="lt1"/>
                </a:solidFill>
                <a:latin typeface="Calibri"/>
                <a:ea typeface="Calibri"/>
                <a:cs typeface="Calibri"/>
                <a:sym typeface="Calibri"/>
              </a:rPr>
              <a:t>serão aceitas empresas que tenham tido o Seguro Saúde</a:t>
            </a:r>
            <a:r>
              <a:rPr lang="pt-BR" sz="1400" b="1" i="0" u="none" strike="noStrike" cap="none">
                <a:solidFill>
                  <a:schemeClr val="lt1"/>
                </a:solidFill>
                <a:latin typeface="Calibri"/>
                <a:ea typeface="Calibri"/>
                <a:cs typeface="Calibri"/>
                <a:sym typeface="Calibri"/>
              </a:rPr>
              <a:t> SulAmérica cancelados por fraude.</a:t>
            </a:r>
            <a:endParaRPr sz="1400" b="0" i="0" u="none" strike="noStrike" cap="none">
              <a:solidFill>
                <a:srgbClr val="000000"/>
              </a:solidFill>
              <a:latin typeface="Calibri"/>
              <a:ea typeface="Calibri"/>
              <a:cs typeface="Calibri"/>
              <a:sym typeface="Calibri"/>
            </a:endParaRPr>
          </a:p>
          <a:p>
            <a:pPr marL="285750" marR="0" lvl="0" indent="-219075" algn="l" rtl="0">
              <a:lnSpc>
                <a:spcPct val="100000"/>
              </a:lnSpc>
              <a:spcBef>
                <a:spcPts val="0"/>
              </a:spcBef>
              <a:spcAft>
                <a:spcPts val="0"/>
              </a:spcAft>
              <a:buClr>
                <a:schemeClr val="lt1"/>
              </a:buClr>
              <a:buSzPts val="1050"/>
              <a:buFont typeface="Noto Sans Symbols"/>
              <a:buNone/>
            </a:pP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1" i="0" u="none" strike="noStrike" cap="none">
                <a:solidFill>
                  <a:schemeClr val="lt1"/>
                </a:solidFill>
                <a:latin typeface="Calibri"/>
                <a:ea typeface="Calibri"/>
                <a:cs typeface="Calibri"/>
                <a:sym typeface="Calibri"/>
              </a:rPr>
              <a:t>Nos casos de cancelamento por Sinistralidade, Inadimplência ou Solicitação: </a:t>
            </a:r>
            <a:r>
              <a:rPr lang="pt-BR" sz="1400" b="0" i="0" u="none" strike="noStrike" cap="none">
                <a:solidFill>
                  <a:schemeClr val="lt1"/>
                </a:solidFill>
                <a:latin typeface="Calibri"/>
                <a:ea typeface="Calibri"/>
                <a:cs typeface="Calibri"/>
                <a:sym typeface="Calibri"/>
              </a:rPr>
              <a:t>A análise de aceitação se dará somente após 6 meses da data de cancelamento do seguro, desde que não apresentem débitos anteriores.</a:t>
            </a:r>
            <a:endParaRPr sz="1400" b="0" i="0" u="none" strike="noStrike" cap="none">
              <a:solidFill>
                <a:srgbClr val="000000"/>
              </a:solidFill>
              <a:latin typeface="Calibri"/>
              <a:ea typeface="Calibri"/>
              <a:cs typeface="Calibri"/>
              <a:sym typeface="Calibri"/>
            </a:endParaRPr>
          </a:p>
          <a:p>
            <a:pPr marL="285750" marR="0" lvl="0" indent="-219075" algn="l" rtl="0">
              <a:lnSpc>
                <a:spcPct val="100000"/>
              </a:lnSpc>
              <a:spcBef>
                <a:spcPts val="0"/>
              </a:spcBef>
              <a:spcAft>
                <a:spcPts val="0"/>
              </a:spcAft>
              <a:buClr>
                <a:srgbClr val="595959"/>
              </a:buClr>
              <a:buSzPts val="1050"/>
              <a:buFont typeface="Noto Sans Symbols"/>
              <a:buNone/>
            </a:pPr>
            <a:endParaRPr sz="1400" b="0" i="0" u="none" strike="noStrike" cap="none">
              <a:solidFill>
                <a:schemeClr val="lt1"/>
              </a:solidFill>
              <a:latin typeface="Calibri"/>
              <a:ea typeface="Calibri"/>
              <a:cs typeface="Calibri"/>
              <a:sym typeface="Calibri"/>
            </a:endParaRPr>
          </a:p>
          <a:p>
            <a:pPr marL="285750" marR="0" lvl="0" indent="-219075" algn="l" rtl="0">
              <a:lnSpc>
                <a:spcPct val="100000"/>
              </a:lnSpc>
              <a:spcBef>
                <a:spcPts val="0"/>
              </a:spcBef>
              <a:spcAft>
                <a:spcPts val="0"/>
              </a:spcAft>
              <a:buClr>
                <a:srgbClr val="595959"/>
              </a:buClr>
              <a:buSzPts val="1050"/>
              <a:buFont typeface="Noto Sans Symbols"/>
              <a:buNone/>
            </a:pP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alibri"/>
                <a:ea typeface="Calibri"/>
                <a:cs typeface="Calibri"/>
                <a:sym typeface="Calibri"/>
              </a:rPr>
              <a:t>Nota: </a:t>
            </a:r>
            <a:r>
              <a:rPr lang="pt-BR" sz="1200" b="0" i="0" u="none" strike="noStrike" cap="none">
                <a:solidFill>
                  <a:schemeClr val="lt1"/>
                </a:solidFill>
                <a:latin typeface="Calibri"/>
                <a:ea typeface="Calibri"/>
                <a:cs typeface="Calibri"/>
                <a:sym typeface="Calibri"/>
              </a:rPr>
              <a:t>Não haverá pagamento de agenciamento para empresas canceladas há menos de 1 ano ou para beneficiários oriundos de qualquer carteira.</a:t>
            </a:r>
            <a:endParaRPr sz="1400" b="0" i="0" u="none" strike="noStrike" cap="none">
              <a:solidFill>
                <a:srgbClr val="000000"/>
              </a:solidFill>
              <a:latin typeface="Calibri"/>
              <a:ea typeface="Calibri"/>
              <a:cs typeface="Calibri"/>
              <a:sym typeface="Calibri"/>
            </a:endParaRPr>
          </a:p>
          <a:p>
            <a:pPr marL="285750" marR="0" lvl="0" indent="-219075" algn="l" rtl="0">
              <a:lnSpc>
                <a:spcPct val="100000"/>
              </a:lnSpc>
              <a:spcBef>
                <a:spcPts val="0"/>
              </a:spcBef>
              <a:spcAft>
                <a:spcPts val="0"/>
              </a:spcAft>
              <a:buClr>
                <a:srgbClr val="595959"/>
              </a:buClr>
              <a:buSzPts val="1050"/>
              <a:buFont typeface="Noto Sans Symbols"/>
              <a:buNone/>
            </a:pPr>
            <a:endParaRPr sz="1400" b="0" i="0" u="none" strike="noStrike" cap="none">
              <a:solidFill>
                <a:schemeClr val="lt1"/>
              </a:solidFill>
              <a:latin typeface="Calibri"/>
              <a:ea typeface="Calibri"/>
              <a:cs typeface="Calibri"/>
              <a:sym typeface="Calibri"/>
            </a:endParaRPr>
          </a:p>
          <a:p>
            <a:pPr marL="285750" marR="0" lvl="0" indent="-219075" algn="l" rtl="0">
              <a:lnSpc>
                <a:spcPct val="100000"/>
              </a:lnSpc>
              <a:spcBef>
                <a:spcPts val="0"/>
              </a:spcBef>
              <a:spcAft>
                <a:spcPts val="0"/>
              </a:spcAft>
              <a:buClr>
                <a:srgbClr val="595959"/>
              </a:buClr>
              <a:buSzPts val="1050"/>
              <a:buFont typeface="Noto Sans Symbols"/>
              <a:buNone/>
            </a:pP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alibri"/>
              <a:ea typeface="Calibri"/>
              <a:cs typeface="Calibri"/>
              <a:sym typeface="Calibri"/>
            </a:endParaRPr>
          </a:p>
        </p:txBody>
      </p:sp>
      <p:sp>
        <p:nvSpPr>
          <p:cNvPr id="1580" name="Google Shape;1580;p110"/>
          <p:cNvSpPr txBox="1"/>
          <p:nvPr/>
        </p:nvSpPr>
        <p:spPr>
          <a:xfrm>
            <a:off x="6635762" y="2395533"/>
            <a:ext cx="4716000" cy="33239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Vigência da apólice: </a:t>
            </a:r>
            <a:r>
              <a:rPr lang="pt-BR" sz="1400" b="0" i="0" u="none" strike="noStrike" cap="none">
                <a:solidFill>
                  <a:schemeClr val="lt1"/>
                </a:solidFill>
                <a:latin typeface="Calibri"/>
                <a:ea typeface="Calibri"/>
                <a:cs typeface="Calibri"/>
                <a:sym typeface="Calibri"/>
              </a:rPr>
              <a:t>24 meses.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Início da vigência: </a:t>
            </a:r>
            <a:r>
              <a:rPr lang="pt-BR" sz="1400" b="0" i="0" u="none" strike="noStrike" cap="none">
                <a:solidFill>
                  <a:schemeClr val="lt1"/>
                </a:solidFill>
                <a:latin typeface="Calibri"/>
                <a:ea typeface="Calibri"/>
                <a:cs typeface="Calibri"/>
                <a:sym typeface="Calibri"/>
              </a:rPr>
              <a:t>dia subsequente à quitação do primeiro boleto.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Reajuste:</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Será aplicado anualmente, em periodicidade não inferior a 12 meses, considerando: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A sinistralidade da carteira das empresas de até 29 vidas e;</a:t>
            </a:r>
            <a:endParaRPr sz="1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050"/>
              <a:buFont typeface="Noto Sans Symbols"/>
              <a:buChar char="▪"/>
            </a:pPr>
            <a:r>
              <a:rPr lang="pt-BR" sz="1400" b="0" i="0" u="none" strike="noStrike" cap="none">
                <a:solidFill>
                  <a:schemeClr val="lt1"/>
                </a:solidFill>
                <a:latin typeface="Calibri"/>
                <a:ea typeface="Calibri"/>
                <a:cs typeface="Calibri"/>
                <a:sym typeface="Calibri"/>
              </a:rPr>
              <a:t>A variação dos custos: médicos hospitalares (VCMH), de administração, de comercialização e de outras despesas incidentes sobre a operação do seguro, além de incorporações tecnológicas e coberturas adicionais.</a:t>
            </a:r>
            <a:endParaRPr sz="1400" b="0" i="0" u="none" strike="noStrike" cap="none">
              <a:solidFill>
                <a:srgbClr val="000000"/>
              </a:solidFill>
              <a:latin typeface="Calibri"/>
              <a:ea typeface="Calibri"/>
              <a:cs typeface="Calibri"/>
              <a:sym typeface="Calibri"/>
            </a:endParaRPr>
          </a:p>
        </p:txBody>
      </p:sp>
      <p:sp>
        <p:nvSpPr>
          <p:cNvPr id="1581" name="Google Shape;1581;p110"/>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11"/>
          <p:cNvSpPr/>
          <p:nvPr/>
        </p:nvSpPr>
        <p:spPr>
          <a:xfrm>
            <a:off x="4686300" y="0"/>
            <a:ext cx="75057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87" name="Google Shape;1587;p111"/>
          <p:cNvSpPr txBox="1"/>
          <p:nvPr/>
        </p:nvSpPr>
        <p:spPr>
          <a:xfrm>
            <a:off x="171031" y="832679"/>
            <a:ext cx="5075582" cy="482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Carência</a:t>
            </a:r>
            <a:endParaRPr sz="1400" b="0" i="0" u="none" strike="noStrike" cap="none">
              <a:solidFill>
                <a:srgbClr val="000000"/>
              </a:solidFill>
              <a:latin typeface="Calibri"/>
              <a:ea typeface="Calibri"/>
              <a:cs typeface="Calibri"/>
              <a:sym typeface="Calibri"/>
            </a:endParaRPr>
          </a:p>
        </p:txBody>
      </p:sp>
      <p:sp>
        <p:nvSpPr>
          <p:cNvPr id="1588" name="Google Shape;1588;p111"/>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
        <p:nvSpPr>
          <p:cNvPr id="1589" name="Google Shape;1589;p111"/>
          <p:cNvSpPr txBox="1"/>
          <p:nvPr/>
        </p:nvSpPr>
        <p:spPr>
          <a:xfrm>
            <a:off x="4924800" y="831600"/>
            <a:ext cx="6920896" cy="20005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Redução de carências: </a:t>
            </a:r>
            <a:r>
              <a:rPr lang="pt-BR" sz="1400" b="0" i="0" u="none" strike="noStrike" cap="none">
                <a:solidFill>
                  <a:schemeClr val="lt1"/>
                </a:solidFill>
                <a:latin typeface="Calibri"/>
                <a:ea typeface="Calibri"/>
                <a:cs typeface="Calibri"/>
                <a:sym typeface="Calibri"/>
              </a:rPr>
              <a:t>para grupos de 03 a 09 vidas, para segurados com plano anterior em congênere, cuja proposta tenha sido transmitida em até 60 dias do vencimento da última fatura paga.</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Isenção total de carências (inclusive parto): </a:t>
            </a:r>
            <a:r>
              <a:rPr lang="pt-BR" sz="1400" b="0" i="0" u="none" strike="noStrike" cap="none">
                <a:solidFill>
                  <a:schemeClr val="lt1"/>
                </a:solidFill>
                <a:latin typeface="Calibri"/>
                <a:ea typeface="Calibri"/>
                <a:cs typeface="Calibri"/>
                <a:sym typeface="Calibri"/>
              </a:rPr>
              <a:t>para grupos a partir de </a:t>
            </a:r>
            <a:r>
              <a:rPr lang="pt-BR" sz="1600" b="1" i="0" u="none" strike="noStrike" cap="none">
                <a:solidFill>
                  <a:schemeClr val="lt1"/>
                </a:solidFill>
                <a:latin typeface="Calibri"/>
                <a:ea typeface="Calibri"/>
                <a:cs typeface="Calibri"/>
                <a:sym typeface="Calibri"/>
              </a:rPr>
              <a:t>10</a:t>
            </a:r>
            <a:r>
              <a:rPr lang="pt-BR" sz="1400" b="0" i="0" u="none" strike="noStrike" cap="none">
                <a:solidFill>
                  <a:schemeClr val="lt1"/>
                </a:solidFill>
                <a:latin typeface="Calibri"/>
                <a:ea typeface="Calibri"/>
                <a:cs typeface="Calibri"/>
                <a:sym typeface="Calibri"/>
              </a:rPr>
              <a:t> vidas.</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Inclusões ocorridas </a:t>
            </a:r>
            <a:r>
              <a:rPr lang="pt-BR" sz="1600" b="1" i="0" u="none" strike="noStrike" cap="none">
                <a:solidFill>
                  <a:schemeClr val="lt1"/>
                </a:solidFill>
                <a:latin typeface="Calibri"/>
                <a:ea typeface="Calibri"/>
                <a:cs typeface="Calibri"/>
                <a:sym typeface="Calibri"/>
              </a:rPr>
              <a:t>após 30 dias </a:t>
            </a:r>
            <a:r>
              <a:rPr lang="pt-BR" sz="1400" b="0" i="0" u="none" strike="noStrike" cap="none">
                <a:solidFill>
                  <a:schemeClr val="lt1"/>
                </a:solidFill>
                <a:latin typeface="Calibri"/>
                <a:ea typeface="Calibri"/>
                <a:cs typeface="Calibri"/>
                <a:sym typeface="Calibri"/>
              </a:rPr>
              <a:t>da data do evento (admissão, casamento, nascimento, adoção) não terão redução/isenção de carência.</a:t>
            </a:r>
            <a:endParaRPr sz="1400" b="0" i="0" u="none" strike="noStrike" cap="none">
              <a:solidFill>
                <a:schemeClr val="lt1"/>
              </a:solidFill>
              <a:latin typeface="Calibri"/>
              <a:ea typeface="Calibri"/>
              <a:cs typeface="Calibri"/>
              <a:sym typeface="Calibri"/>
            </a:endParaRPr>
          </a:p>
        </p:txBody>
      </p:sp>
      <p:sp>
        <p:nvSpPr>
          <p:cNvPr id="1590" name="Google Shape;1590;p111">
            <a:hlinkClick r:id="rId3" action="ppaction://hlinksldjump"/>
          </p:cNvPr>
          <p:cNvSpPr txBox="1"/>
          <p:nvPr/>
        </p:nvSpPr>
        <p:spPr>
          <a:xfrm>
            <a:off x="4929822" y="3035958"/>
            <a:ext cx="16438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Tabela de Carências</a:t>
            </a:r>
            <a:endParaRPr sz="1400" b="0" i="0" u="none" strike="noStrike" cap="none">
              <a:solidFill>
                <a:srgbClr val="000000"/>
              </a:solidFill>
              <a:latin typeface="Calibri"/>
              <a:ea typeface="Calibri"/>
              <a:cs typeface="Calibri"/>
              <a:sym typeface="Calibri"/>
            </a:endParaRPr>
          </a:p>
        </p:txBody>
      </p:sp>
      <p:pic>
        <p:nvPicPr>
          <p:cNvPr id="1591" name="Google Shape;1591;p111">
            <a:hlinkClick r:id="rId3" action="ppaction://hlinksldjump"/>
          </p:cNvPr>
          <p:cNvPicPr preferRelativeResize="0"/>
          <p:nvPr/>
        </p:nvPicPr>
        <p:blipFill rotWithShape="1">
          <a:blip r:embed="rId4">
            <a:alphaModFix/>
          </a:blip>
          <a:srcRect/>
          <a:stretch/>
        </p:blipFill>
        <p:spPr>
          <a:xfrm rot="5400000">
            <a:off x="6543704" y="3084457"/>
            <a:ext cx="217800" cy="180000"/>
          </a:xfrm>
          <a:prstGeom prst="rect">
            <a:avLst/>
          </a:prstGeom>
          <a:noFill/>
          <a:ln>
            <a:noFill/>
          </a:ln>
        </p:spPr>
      </p:pic>
      <p:sp>
        <p:nvSpPr>
          <p:cNvPr id="1592" name="Google Shape;1592;p111"/>
          <p:cNvSpPr txBox="1"/>
          <p:nvPr/>
        </p:nvSpPr>
        <p:spPr>
          <a:xfrm>
            <a:off x="4925883" y="3371212"/>
            <a:ext cx="6924835"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900" b="1" i="0" u="none" strike="noStrike" cap="none">
                <a:solidFill>
                  <a:schemeClr val="lt1"/>
                </a:solidFill>
                <a:latin typeface="Calibri"/>
                <a:ea typeface="Calibri"/>
                <a:cs typeface="Calibri"/>
                <a:sym typeface="Calibri"/>
              </a:rPr>
              <a:t>Nota: </a:t>
            </a:r>
            <a:r>
              <a:rPr lang="pt-BR" sz="900" b="0" i="0" u="none" strike="noStrike" cap="none">
                <a:solidFill>
                  <a:schemeClr val="lt1"/>
                </a:solidFill>
                <a:latin typeface="Calibri"/>
                <a:ea typeface="Calibri"/>
                <a:cs typeface="Calibri"/>
                <a:sym typeface="Calibri"/>
              </a:rPr>
              <a:t>Consulte seu gestor de vendas sobre promoções vigentes para aceitação de agregados e redução de carência. </a:t>
            </a:r>
            <a:endParaRPr sz="1400" b="0" i="0" u="none" strike="noStrike" cap="none">
              <a:solidFill>
                <a:srgbClr val="000000"/>
              </a:solidFill>
              <a:latin typeface="Calibri"/>
              <a:ea typeface="Calibri"/>
              <a:cs typeface="Calibri"/>
              <a:sym typeface="Calibri"/>
            </a:endParaRPr>
          </a:p>
        </p:txBody>
      </p:sp>
      <p:graphicFrame>
        <p:nvGraphicFramePr>
          <p:cNvPr id="1593" name="Google Shape;1593;p111"/>
          <p:cNvGraphicFramePr/>
          <p:nvPr/>
        </p:nvGraphicFramePr>
        <p:xfrm>
          <a:off x="5019150" y="4089542"/>
          <a:ext cx="6839975" cy="1950770"/>
        </p:xfrm>
        <a:graphic>
          <a:graphicData uri="http://schemas.openxmlformats.org/drawingml/2006/table">
            <a:tbl>
              <a:tblPr firstRow="1" bandRow="1">
                <a:noFill/>
                <a:tableStyleId>{79280681-22A8-4E10-B236-3E52CDC78A00}</a:tableStyleId>
              </a:tblPr>
              <a:tblGrid>
                <a:gridCol w="1690125">
                  <a:extLst>
                    <a:ext uri="{9D8B030D-6E8A-4147-A177-3AD203B41FA5}">
                      <a16:colId xmlns:a16="http://schemas.microsoft.com/office/drawing/2014/main" val="20000"/>
                    </a:ext>
                  </a:extLst>
                </a:gridCol>
                <a:gridCol w="1690125">
                  <a:extLst>
                    <a:ext uri="{9D8B030D-6E8A-4147-A177-3AD203B41FA5}">
                      <a16:colId xmlns:a16="http://schemas.microsoft.com/office/drawing/2014/main" val="20001"/>
                    </a:ext>
                  </a:extLst>
                </a:gridCol>
                <a:gridCol w="1690125">
                  <a:extLst>
                    <a:ext uri="{9D8B030D-6E8A-4147-A177-3AD203B41FA5}">
                      <a16:colId xmlns:a16="http://schemas.microsoft.com/office/drawing/2014/main" val="20002"/>
                    </a:ext>
                  </a:extLst>
                </a:gridCol>
                <a:gridCol w="1769600">
                  <a:extLst>
                    <a:ext uri="{9D8B030D-6E8A-4147-A177-3AD203B41FA5}">
                      <a16:colId xmlns:a16="http://schemas.microsoft.com/office/drawing/2014/main" val="20003"/>
                    </a:ext>
                  </a:extLst>
                </a:gridCol>
              </a:tblGrid>
              <a:tr h="297000">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97000">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Allianz</a:t>
                      </a:r>
                      <a:endParaRPr sz="1400" b="0" i="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Seguros Unimed</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Golden Cross</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Unimed</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97000">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Amil</a:t>
                      </a:r>
                      <a:endParaRPr sz="1400" b="0" i="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Camed</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NotreDame Intermédica</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Hapvida</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97000">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Bradesco / Medservice</a:t>
                      </a:r>
                      <a:endParaRPr sz="1400" b="0" i="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Care Plus</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Omint</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CNU</a:t>
                      </a:r>
                      <a:endParaRPr sz="140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297000">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Caixa Seguros</a:t>
                      </a:r>
                      <a:endParaRPr sz="1400" b="0" i="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Gama Saúde</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u="none" strike="noStrike" cap="none">
                          <a:solidFill>
                            <a:schemeClr val="lt1"/>
                          </a:solidFill>
                          <a:latin typeface="Calibri"/>
                          <a:ea typeface="Calibri"/>
                          <a:cs typeface="Calibri"/>
                          <a:sym typeface="Calibri"/>
                        </a:rPr>
                        <a:t>Porto Seguro</a:t>
                      </a:r>
                      <a:endParaRPr sz="14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594" name="Google Shape;1594;p111"/>
          <p:cNvSpPr txBox="1"/>
          <p:nvPr/>
        </p:nvSpPr>
        <p:spPr>
          <a:xfrm>
            <a:off x="7435316" y="4064284"/>
            <a:ext cx="205857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001E64"/>
                </a:solidFill>
                <a:latin typeface="Calibri"/>
                <a:ea typeface="Calibri"/>
                <a:cs typeface="Calibri"/>
                <a:sym typeface="Calibri"/>
              </a:rPr>
              <a:t>Tabela de Congêneres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69"/>
          <p:cNvSpPr txBox="1"/>
          <p:nvPr/>
        </p:nvSpPr>
        <p:spPr>
          <a:xfrm>
            <a:off x="3949204" y="498066"/>
            <a:ext cx="4053160"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222D59"/>
                </a:solidFill>
                <a:latin typeface="Calibri"/>
                <a:ea typeface="Calibri"/>
                <a:cs typeface="Calibri"/>
                <a:sym typeface="Calibri"/>
              </a:rPr>
              <a:t>Cuidado Coordenado</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rgbClr val="595959"/>
                </a:solidFill>
                <a:latin typeface="Calibri"/>
                <a:ea typeface="Calibri"/>
                <a:cs typeface="Calibri"/>
                <a:sym typeface="Calibri"/>
              </a:rPr>
              <a:t>Melhor experiência e uma jornada mais custo-efetiva</a:t>
            </a:r>
            <a:endParaRPr sz="1400" b="0" i="0" u="none" strike="noStrike" cap="none">
              <a:solidFill>
                <a:srgbClr val="595959"/>
              </a:solidFill>
              <a:latin typeface="Calibri"/>
              <a:ea typeface="Calibri"/>
              <a:cs typeface="Calibri"/>
              <a:sym typeface="Calibri"/>
            </a:endParaRPr>
          </a:p>
        </p:txBody>
      </p:sp>
      <p:pic>
        <p:nvPicPr>
          <p:cNvPr id="171" name="Google Shape;171;p69"/>
          <p:cNvPicPr preferRelativeResize="0"/>
          <p:nvPr/>
        </p:nvPicPr>
        <p:blipFill rotWithShape="1">
          <a:blip r:embed="rId3">
            <a:alphaModFix/>
          </a:blip>
          <a:srcRect/>
          <a:stretch/>
        </p:blipFill>
        <p:spPr>
          <a:xfrm>
            <a:off x="5688383" y="390204"/>
            <a:ext cx="619125" cy="123825"/>
          </a:xfrm>
          <a:prstGeom prst="rect">
            <a:avLst/>
          </a:prstGeom>
          <a:noFill/>
          <a:ln>
            <a:noFill/>
          </a:ln>
        </p:spPr>
      </p:pic>
      <p:pic>
        <p:nvPicPr>
          <p:cNvPr id="172" name="Google Shape;172;p69"/>
          <p:cNvPicPr preferRelativeResize="0"/>
          <p:nvPr/>
        </p:nvPicPr>
        <p:blipFill rotWithShape="1">
          <a:blip r:embed="rId4">
            <a:alphaModFix/>
          </a:blip>
          <a:srcRect l="3700" t="3451" r="16848" b="4815"/>
          <a:stretch/>
        </p:blipFill>
        <p:spPr>
          <a:xfrm>
            <a:off x="3041633" y="1330738"/>
            <a:ext cx="5293499" cy="5245856"/>
          </a:xfrm>
          <a:prstGeom prst="ellipse">
            <a:avLst/>
          </a:prstGeom>
          <a:noFill/>
          <a:ln>
            <a:noFill/>
          </a:ln>
        </p:spPr>
      </p:pic>
      <p:sp>
        <p:nvSpPr>
          <p:cNvPr id="173" name="Google Shape;173;p69"/>
          <p:cNvSpPr txBox="1"/>
          <p:nvPr/>
        </p:nvSpPr>
        <p:spPr>
          <a:xfrm>
            <a:off x="1984854" y="1472798"/>
            <a:ext cx="107273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Saúde na Tela</a:t>
            </a:r>
            <a:endParaRPr sz="1050" b="0" i="0" u="none" strike="noStrike" cap="none">
              <a:solidFill>
                <a:srgbClr val="E1531F"/>
              </a:solidFill>
              <a:latin typeface="Calibri"/>
              <a:ea typeface="Calibri"/>
              <a:cs typeface="Calibri"/>
              <a:sym typeface="Calibri"/>
            </a:endParaRPr>
          </a:p>
        </p:txBody>
      </p:sp>
      <p:sp>
        <p:nvSpPr>
          <p:cNvPr id="174" name="Google Shape;174;p69"/>
          <p:cNvSpPr/>
          <p:nvPr/>
        </p:nvSpPr>
        <p:spPr>
          <a:xfrm rot="1346204" flipH="1">
            <a:off x="1031540" y="1542122"/>
            <a:ext cx="1234417" cy="633640"/>
          </a:xfrm>
          <a:prstGeom prst="arc">
            <a:avLst>
              <a:gd name="adj1" fmla="val 15375883"/>
              <a:gd name="adj2" fmla="val 20655891"/>
            </a:avLst>
          </a:prstGeom>
          <a:noFill/>
          <a:ln w="28575" cap="flat" cmpd="sng">
            <a:solidFill>
              <a:srgbClr val="AEABAB"/>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175" name="Google Shape;175;p69" descr="Docway - Uma nova forma de cuidar"/>
          <p:cNvPicPr preferRelativeResize="0"/>
          <p:nvPr/>
        </p:nvPicPr>
        <p:blipFill rotWithShape="1">
          <a:blip r:embed="rId5">
            <a:alphaModFix/>
          </a:blip>
          <a:srcRect/>
          <a:stretch/>
        </p:blipFill>
        <p:spPr>
          <a:xfrm>
            <a:off x="287114" y="1428525"/>
            <a:ext cx="829168" cy="178270"/>
          </a:xfrm>
          <a:prstGeom prst="rect">
            <a:avLst/>
          </a:prstGeom>
          <a:noFill/>
          <a:ln>
            <a:noFill/>
          </a:ln>
        </p:spPr>
      </p:pic>
      <p:sp>
        <p:nvSpPr>
          <p:cNvPr id="176" name="Google Shape;176;p69"/>
          <p:cNvSpPr txBox="1"/>
          <p:nvPr/>
        </p:nvSpPr>
        <p:spPr>
          <a:xfrm>
            <a:off x="554802" y="1669439"/>
            <a:ext cx="2513741" cy="44627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+ 3,1 milhões </a:t>
            </a:r>
            <a:r>
              <a:rPr lang="pt-BR" sz="1100" b="0" i="0" u="none" strike="noStrike" cap="none">
                <a:solidFill>
                  <a:srgbClr val="595959"/>
                </a:solidFill>
                <a:latin typeface="Calibri"/>
                <a:ea typeface="Calibri"/>
                <a:cs typeface="Calibri"/>
                <a:sym typeface="Calibri"/>
              </a:rPr>
              <a:t>atendimentos de plantonistas e especialistas desde jan/20</a:t>
            </a:r>
            <a:endParaRPr sz="1400" b="0" i="0" u="none" strike="noStrike" cap="none">
              <a:solidFill>
                <a:srgbClr val="000000"/>
              </a:solidFill>
              <a:latin typeface="Calibri"/>
              <a:ea typeface="Calibri"/>
              <a:cs typeface="Calibri"/>
              <a:sym typeface="Calibri"/>
            </a:endParaRPr>
          </a:p>
        </p:txBody>
      </p:sp>
      <p:grpSp>
        <p:nvGrpSpPr>
          <p:cNvPr id="177" name="Google Shape;177;p69"/>
          <p:cNvGrpSpPr/>
          <p:nvPr/>
        </p:nvGrpSpPr>
        <p:grpSpPr>
          <a:xfrm>
            <a:off x="3010509" y="1489719"/>
            <a:ext cx="810564" cy="820181"/>
            <a:chOff x="2846125" y="1330738"/>
            <a:chExt cx="810564" cy="820181"/>
          </a:xfrm>
        </p:grpSpPr>
        <p:sp>
          <p:nvSpPr>
            <p:cNvPr id="178" name="Google Shape;178;p69"/>
            <p:cNvSpPr/>
            <p:nvPr/>
          </p:nvSpPr>
          <p:spPr>
            <a:xfrm>
              <a:off x="2846125" y="1330738"/>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79" name="Google Shape;179;p69" descr="Ícone&#10;&#10;Descrição gerada automaticamente"/>
            <p:cNvPicPr preferRelativeResize="0"/>
            <p:nvPr/>
          </p:nvPicPr>
          <p:blipFill rotWithShape="1">
            <a:blip r:embed="rId6">
              <a:alphaModFix/>
            </a:blip>
            <a:srcRect/>
            <a:stretch/>
          </p:blipFill>
          <p:spPr>
            <a:xfrm>
              <a:off x="2924707" y="1464064"/>
              <a:ext cx="653400" cy="540000"/>
            </a:xfrm>
            <a:prstGeom prst="rect">
              <a:avLst/>
            </a:prstGeom>
            <a:noFill/>
            <a:ln>
              <a:noFill/>
            </a:ln>
          </p:spPr>
        </p:pic>
        <p:pic>
          <p:nvPicPr>
            <p:cNvPr id="180" name="Google Shape;180;p69" descr="Ícone&#10;&#10;Descrição gerada automaticamente"/>
            <p:cNvPicPr preferRelativeResize="0"/>
            <p:nvPr/>
          </p:nvPicPr>
          <p:blipFill rotWithShape="1">
            <a:blip r:embed="rId7">
              <a:alphaModFix/>
            </a:blip>
            <a:srcRect/>
            <a:stretch/>
          </p:blipFill>
          <p:spPr>
            <a:xfrm>
              <a:off x="3139715" y="1591750"/>
              <a:ext cx="217800" cy="180000"/>
            </a:xfrm>
            <a:prstGeom prst="rect">
              <a:avLst/>
            </a:prstGeom>
            <a:noFill/>
            <a:ln>
              <a:noFill/>
            </a:ln>
          </p:spPr>
        </p:pic>
      </p:grpSp>
      <p:grpSp>
        <p:nvGrpSpPr>
          <p:cNvPr id="181" name="Google Shape;181;p69"/>
          <p:cNvGrpSpPr/>
          <p:nvPr/>
        </p:nvGrpSpPr>
        <p:grpSpPr>
          <a:xfrm>
            <a:off x="2390833" y="2358136"/>
            <a:ext cx="890188" cy="820181"/>
            <a:chOff x="2299393" y="2230120"/>
            <a:chExt cx="890188" cy="820181"/>
          </a:xfrm>
        </p:grpSpPr>
        <p:grpSp>
          <p:nvGrpSpPr>
            <p:cNvPr id="182" name="Google Shape;182;p69"/>
            <p:cNvGrpSpPr/>
            <p:nvPr/>
          </p:nvGrpSpPr>
          <p:grpSpPr>
            <a:xfrm>
              <a:off x="2339726" y="2230120"/>
              <a:ext cx="810564" cy="820181"/>
              <a:chOff x="2846125" y="1330738"/>
              <a:chExt cx="810564" cy="820181"/>
            </a:xfrm>
          </p:grpSpPr>
          <p:sp>
            <p:nvSpPr>
              <p:cNvPr id="183" name="Google Shape;183;p69"/>
              <p:cNvSpPr/>
              <p:nvPr/>
            </p:nvSpPr>
            <p:spPr>
              <a:xfrm>
                <a:off x="2846125" y="1330738"/>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84" name="Google Shape;184;p69" descr="Ícone&#10;&#10;Descrição gerada automaticamente"/>
              <p:cNvPicPr preferRelativeResize="0"/>
              <p:nvPr/>
            </p:nvPicPr>
            <p:blipFill rotWithShape="1">
              <a:blip r:embed="rId6">
                <a:alphaModFix/>
              </a:blip>
              <a:srcRect/>
              <a:stretch/>
            </p:blipFill>
            <p:spPr>
              <a:xfrm>
                <a:off x="2924707" y="1464064"/>
                <a:ext cx="653400" cy="540000"/>
              </a:xfrm>
              <a:prstGeom prst="rect">
                <a:avLst/>
              </a:prstGeom>
              <a:noFill/>
              <a:ln>
                <a:noFill/>
              </a:ln>
            </p:spPr>
          </p:pic>
        </p:grpSp>
        <p:pic>
          <p:nvPicPr>
            <p:cNvPr id="185" name="Google Shape;185;p69" descr="Desenho com traços pretos em fundo branco&#10;&#10;Descrição gerada automaticamente com confiança média"/>
            <p:cNvPicPr preferRelativeResize="0"/>
            <p:nvPr/>
          </p:nvPicPr>
          <p:blipFill rotWithShape="1">
            <a:blip r:embed="rId8">
              <a:alphaModFix/>
            </a:blip>
            <a:srcRect l="36404" b="23907"/>
            <a:stretch/>
          </p:blipFill>
          <p:spPr>
            <a:xfrm rot="2510412">
              <a:off x="2970723" y="2529648"/>
              <a:ext cx="182032" cy="180000"/>
            </a:xfrm>
            <a:prstGeom prst="rect">
              <a:avLst/>
            </a:prstGeom>
            <a:noFill/>
            <a:ln>
              <a:noFill/>
            </a:ln>
          </p:spPr>
        </p:pic>
        <p:pic>
          <p:nvPicPr>
            <p:cNvPr id="186" name="Google Shape;186;p69" descr="Desenho com traços pretos em fundo branco&#10;&#10;Descrição gerada automaticamente com confiança média"/>
            <p:cNvPicPr preferRelativeResize="0"/>
            <p:nvPr/>
          </p:nvPicPr>
          <p:blipFill rotWithShape="1">
            <a:blip r:embed="rId8">
              <a:alphaModFix/>
            </a:blip>
            <a:srcRect l="36404" b="23907"/>
            <a:stretch/>
          </p:blipFill>
          <p:spPr>
            <a:xfrm rot="-2510412" flipH="1">
              <a:off x="2336220" y="2529648"/>
              <a:ext cx="182032" cy="180000"/>
            </a:xfrm>
            <a:prstGeom prst="rect">
              <a:avLst/>
            </a:prstGeom>
            <a:noFill/>
            <a:ln>
              <a:noFill/>
            </a:ln>
          </p:spPr>
        </p:pic>
        <p:pic>
          <p:nvPicPr>
            <p:cNvPr id="187" name="Google Shape;187;p69" descr="Desenho de um círculo&#10;&#10;Descrição gerada automaticamente com confiança baixa"/>
            <p:cNvPicPr preferRelativeResize="0"/>
            <p:nvPr/>
          </p:nvPicPr>
          <p:blipFill rotWithShape="1">
            <a:blip r:embed="rId9">
              <a:alphaModFix/>
            </a:blip>
            <a:srcRect/>
            <a:stretch/>
          </p:blipFill>
          <p:spPr>
            <a:xfrm>
              <a:off x="2624030" y="2478449"/>
              <a:ext cx="217800" cy="180000"/>
            </a:xfrm>
            <a:prstGeom prst="rect">
              <a:avLst/>
            </a:prstGeom>
            <a:noFill/>
            <a:ln>
              <a:noFill/>
            </a:ln>
          </p:spPr>
        </p:pic>
      </p:grpSp>
      <p:sp>
        <p:nvSpPr>
          <p:cNvPr id="188" name="Google Shape;188;p69"/>
          <p:cNvSpPr txBox="1"/>
          <p:nvPr/>
        </p:nvSpPr>
        <p:spPr>
          <a:xfrm>
            <a:off x="0" y="2399751"/>
            <a:ext cx="259942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Efetividade no Primeiro Atendimento</a:t>
            </a:r>
            <a:endParaRPr sz="1050" b="0" i="0" u="none" strike="noStrike" cap="none">
              <a:solidFill>
                <a:srgbClr val="E1531F"/>
              </a:solidFill>
              <a:latin typeface="Calibri"/>
              <a:ea typeface="Calibri"/>
              <a:cs typeface="Calibri"/>
              <a:sym typeface="Calibri"/>
            </a:endParaRPr>
          </a:p>
        </p:txBody>
      </p:sp>
      <p:sp>
        <p:nvSpPr>
          <p:cNvPr id="189" name="Google Shape;189;p69"/>
          <p:cNvSpPr txBox="1"/>
          <p:nvPr/>
        </p:nvSpPr>
        <p:spPr>
          <a:xfrm>
            <a:off x="-102248" y="2605347"/>
            <a:ext cx="2513741"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90% </a:t>
            </a:r>
            <a:r>
              <a:rPr lang="pt-BR" sz="1200" b="0" i="0" u="none" strike="noStrike" cap="none">
                <a:solidFill>
                  <a:srgbClr val="595959"/>
                </a:solidFill>
                <a:latin typeface="Calibri"/>
                <a:ea typeface="Calibri"/>
                <a:cs typeface="Calibri"/>
                <a:sym typeface="Calibri"/>
              </a:rPr>
              <a:t>de resolutividade em </a:t>
            </a:r>
            <a:endParaRPr sz="14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pt-BR" sz="1200" b="0" i="0" u="none" strike="noStrike" cap="none">
                <a:solidFill>
                  <a:srgbClr val="595959"/>
                </a:solidFill>
                <a:latin typeface="Calibri"/>
                <a:ea typeface="Calibri"/>
                <a:cs typeface="Calibri"/>
                <a:sym typeface="Calibri"/>
              </a:rPr>
              <a:t>atendimentos remotos</a:t>
            </a:r>
            <a:endParaRPr sz="1100" b="0" i="0" u="none" strike="noStrike" cap="none">
              <a:solidFill>
                <a:srgbClr val="595959"/>
              </a:solidFill>
              <a:latin typeface="Calibri"/>
              <a:ea typeface="Calibri"/>
              <a:cs typeface="Calibri"/>
              <a:sym typeface="Calibri"/>
            </a:endParaRPr>
          </a:p>
        </p:txBody>
      </p:sp>
      <p:pic>
        <p:nvPicPr>
          <p:cNvPr id="190" name="Google Shape;190;p69" descr="Sharecare France"/>
          <p:cNvPicPr preferRelativeResize="0"/>
          <p:nvPr/>
        </p:nvPicPr>
        <p:blipFill rotWithShape="1">
          <a:blip r:embed="rId10">
            <a:alphaModFix/>
          </a:blip>
          <a:srcRect t="25730" b="31781"/>
          <a:stretch/>
        </p:blipFill>
        <p:spPr>
          <a:xfrm>
            <a:off x="116330" y="3226383"/>
            <a:ext cx="1557414" cy="226295"/>
          </a:xfrm>
          <a:prstGeom prst="rect">
            <a:avLst/>
          </a:prstGeom>
          <a:noFill/>
          <a:ln>
            <a:noFill/>
          </a:ln>
        </p:spPr>
      </p:pic>
      <p:grpSp>
        <p:nvGrpSpPr>
          <p:cNvPr id="191" name="Google Shape;191;p69"/>
          <p:cNvGrpSpPr/>
          <p:nvPr/>
        </p:nvGrpSpPr>
        <p:grpSpPr>
          <a:xfrm>
            <a:off x="2136249" y="3470243"/>
            <a:ext cx="810564" cy="820181"/>
            <a:chOff x="2172825" y="4375880"/>
            <a:chExt cx="810564" cy="820181"/>
          </a:xfrm>
        </p:grpSpPr>
        <p:sp>
          <p:nvSpPr>
            <p:cNvPr id="192" name="Google Shape;192;p69"/>
            <p:cNvSpPr/>
            <p:nvPr/>
          </p:nvSpPr>
          <p:spPr>
            <a:xfrm>
              <a:off x="2172825" y="4375880"/>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93" name="Google Shape;193;p69" descr="Desenho de um círculo&#10;&#10;Descrição gerada automaticamente com confiança baixa"/>
            <p:cNvPicPr preferRelativeResize="0"/>
            <p:nvPr/>
          </p:nvPicPr>
          <p:blipFill rotWithShape="1">
            <a:blip r:embed="rId11">
              <a:alphaModFix/>
            </a:blip>
            <a:srcRect/>
            <a:stretch/>
          </p:blipFill>
          <p:spPr>
            <a:xfrm>
              <a:off x="2251407" y="4536518"/>
              <a:ext cx="653400" cy="540000"/>
            </a:xfrm>
            <a:prstGeom prst="rect">
              <a:avLst/>
            </a:prstGeom>
            <a:noFill/>
            <a:ln>
              <a:noFill/>
            </a:ln>
          </p:spPr>
        </p:pic>
        <p:sp>
          <p:nvSpPr>
            <p:cNvPr id="194" name="Google Shape;194;p69"/>
            <p:cNvSpPr/>
            <p:nvPr/>
          </p:nvSpPr>
          <p:spPr>
            <a:xfrm>
              <a:off x="2193373" y="4764220"/>
              <a:ext cx="740523" cy="79774"/>
            </a:xfrm>
            <a:prstGeom prst="rect">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95" name="Google Shape;195;p69"/>
            <p:cNvCxnSpPr/>
            <p:nvPr/>
          </p:nvCxnSpPr>
          <p:spPr>
            <a:xfrm>
              <a:off x="2700868" y="4801115"/>
              <a:ext cx="180000" cy="0"/>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3333"/>
                </a:srgbClr>
              </a:outerShdw>
            </a:effectLst>
          </p:spPr>
        </p:cxnSp>
        <p:cxnSp>
          <p:nvCxnSpPr>
            <p:cNvPr id="196" name="Google Shape;196;p69"/>
            <p:cNvCxnSpPr/>
            <p:nvPr/>
          </p:nvCxnSpPr>
          <p:spPr>
            <a:xfrm flipH="1">
              <a:off x="2662767" y="4801115"/>
              <a:ext cx="42334" cy="92615"/>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3333"/>
                </a:srgbClr>
              </a:outerShdw>
            </a:effectLst>
          </p:spPr>
        </p:cxnSp>
        <p:cxnSp>
          <p:nvCxnSpPr>
            <p:cNvPr id="197" name="Google Shape;197;p69"/>
            <p:cNvCxnSpPr/>
            <p:nvPr/>
          </p:nvCxnSpPr>
          <p:spPr>
            <a:xfrm rot="900000">
              <a:off x="2551967" y="4714175"/>
              <a:ext cx="139700" cy="167727"/>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3333"/>
                </a:srgbClr>
              </a:outerShdw>
            </a:effectLst>
          </p:spPr>
        </p:cxnSp>
        <p:cxnSp>
          <p:nvCxnSpPr>
            <p:cNvPr id="198" name="Google Shape;198;p69"/>
            <p:cNvCxnSpPr/>
            <p:nvPr/>
          </p:nvCxnSpPr>
          <p:spPr>
            <a:xfrm flipH="1">
              <a:off x="2499235" y="4698954"/>
              <a:ext cx="80888" cy="101603"/>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3333"/>
                </a:srgbClr>
              </a:outerShdw>
            </a:effectLst>
          </p:spPr>
        </p:cxnSp>
        <p:cxnSp>
          <p:nvCxnSpPr>
            <p:cNvPr id="199" name="Google Shape;199;p69"/>
            <p:cNvCxnSpPr/>
            <p:nvPr/>
          </p:nvCxnSpPr>
          <p:spPr>
            <a:xfrm rot="10800000">
              <a:off x="2216412" y="4798294"/>
              <a:ext cx="291455" cy="0"/>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3333"/>
                </a:srgbClr>
              </a:outerShdw>
            </a:effectLst>
          </p:spPr>
        </p:cxnSp>
      </p:grpSp>
      <p:sp>
        <p:nvSpPr>
          <p:cNvPr id="200" name="Google Shape;200;p69"/>
          <p:cNvSpPr txBox="1"/>
          <p:nvPr/>
        </p:nvSpPr>
        <p:spPr>
          <a:xfrm>
            <a:off x="46488" y="3603065"/>
            <a:ext cx="215065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Programas de Saúde</a:t>
            </a:r>
            <a:endParaRPr sz="1050" b="0" i="0" u="none" strike="noStrike" cap="none">
              <a:solidFill>
                <a:srgbClr val="E1531F"/>
              </a:solidFill>
              <a:latin typeface="Calibri"/>
              <a:ea typeface="Calibri"/>
              <a:cs typeface="Calibri"/>
              <a:sym typeface="Calibri"/>
            </a:endParaRPr>
          </a:p>
        </p:txBody>
      </p:sp>
      <p:sp>
        <p:nvSpPr>
          <p:cNvPr id="201" name="Google Shape;201;p69"/>
          <p:cNvSpPr/>
          <p:nvPr/>
        </p:nvSpPr>
        <p:spPr>
          <a:xfrm rot="-8885325">
            <a:off x="194400" y="3331526"/>
            <a:ext cx="1234417" cy="633640"/>
          </a:xfrm>
          <a:prstGeom prst="arc">
            <a:avLst>
              <a:gd name="adj1" fmla="val 15375883"/>
              <a:gd name="adj2" fmla="val 20655891"/>
            </a:avLst>
          </a:prstGeom>
          <a:noFill/>
          <a:ln w="28575" cap="flat" cmpd="sng">
            <a:solidFill>
              <a:srgbClr val="AEABAB"/>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sp>
        <p:nvSpPr>
          <p:cNvPr id="202" name="Google Shape;202;p69"/>
          <p:cNvSpPr txBox="1"/>
          <p:nvPr/>
        </p:nvSpPr>
        <p:spPr>
          <a:xfrm>
            <a:off x="603887" y="3804284"/>
            <a:ext cx="1537600" cy="49244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10</a:t>
            </a:r>
            <a:r>
              <a:rPr lang="pt-BR" sz="1400" b="1" i="0" u="none" strike="noStrike" cap="none">
                <a:solidFill>
                  <a:srgbClr val="5AB3A0"/>
                </a:solidFill>
                <a:latin typeface="Calibri"/>
                <a:ea typeface="Calibri"/>
                <a:cs typeface="Calibri"/>
                <a:sym typeface="Calibri"/>
              </a:rPr>
              <a:t> </a:t>
            </a:r>
            <a:r>
              <a:rPr lang="pt-BR" sz="1100" b="0" i="0" u="none" strike="noStrike" cap="none">
                <a:solidFill>
                  <a:srgbClr val="595959"/>
                </a:solidFill>
                <a:latin typeface="Calibri"/>
                <a:ea typeface="Calibri"/>
                <a:cs typeface="Calibri"/>
                <a:sym typeface="Calibri"/>
              </a:rPr>
              <a:t>programas</a:t>
            </a:r>
            <a:endParaRPr sz="14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+ 280 mil </a:t>
            </a:r>
            <a:r>
              <a:rPr lang="pt-BR" sz="1100" b="0" i="0" u="none" strike="noStrike" cap="none">
                <a:solidFill>
                  <a:srgbClr val="595959"/>
                </a:solidFill>
                <a:latin typeface="Calibri"/>
                <a:ea typeface="Calibri"/>
                <a:cs typeface="Calibri"/>
                <a:sym typeface="Calibri"/>
              </a:rPr>
              <a:t>beneficiários</a:t>
            </a:r>
            <a:endParaRPr sz="1400" b="0" i="0" u="none" strike="noStrike" cap="none">
              <a:solidFill>
                <a:srgbClr val="000000"/>
              </a:solidFill>
              <a:latin typeface="Calibri"/>
              <a:ea typeface="Calibri"/>
              <a:cs typeface="Calibri"/>
              <a:sym typeface="Calibri"/>
            </a:endParaRPr>
          </a:p>
        </p:txBody>
      </p:sp>
      <p:sp>
        <p:nvSpPr>
          <p:cNvPr id="203" name="Google Shape;203;p69"/>
          <p:cNvSpPr/>
          <p:nvPr/>
        </p:nvSpPr>
        <p:spPr>
          <a:xfrm>
            <a:off x="2416427" y="4455045"/>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4" name="Google Shape;204;p69" descr="Ícone&#10;&#10;Descrição gerada automaticamente"/>
          <p:cNvPicPr preferRelativeResize="0"/>
          <p:nvPr/>
        </p:nvPicPr>
        <p:blipFill rotWithShape="1">
          <a:blip r:embed="rId12">
            <a:alphaModFix/>
          </a:blip>
          <a:srcRect/>
          <a:stretch/>
        </p:blipFill>
        <p:spPr>
          <a:xfrm>
            <a:off x="2503103" y="4574411"/>
            <a:ext cx="653400" cy="540000"/>
          </a:xfrm>
          <a:prstGeom prst="rect">
            <a:avLst/>
          </a:prstGeom>
          <a:noFill/>
          <a:ln>
            <a:noFill/>
          </a:ln>
        </p:spPr>
      </p:pic>
      <p:sp>
        <p:nvSpPr>
          <p:cNvPr id="205" name="Google Shape;205;p69"/>
          <p:cNvSpPr txBox="1"/>
          <p:nvPr/>
        </p:nvSpPr>
        <p:spPr>
          <a:xfrm>
            <a:off x="309156" y="4595738"/>
            <a:ext cx="215065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Linhas de Cuidado</a:t>
            </a:r>
            <a:endParaRPr sz="1050" b="0" i="0" u="none" strike="noStrike" cap="none">
              <a:solidFill>
                <a:srgbClr val="E1531F"/>
              </a:solidFill>
              <a:latin typeface="Calibri"/>
              <a:ea typeface="Calibri"/>
              <a:cs typeface="Calibri"/>
              <a:sym typeface="Calibri"/>
            </a:endParaRPr>
          </a:p>
        </p:txBody>
      </p:sp>
      <p:sp>
        <p:nvSpPr>
          <p:cNvPr id="206" name="Google Shape;206;p69"/>
          <p:cNvSpPr txBox="1"/>
          <p:nvPr/>
        </p:nvSpPr>
        <p:spPr>
          <a:xfrm>
            <a:off x="-54722" y="4806101"/>
            <a:ext cx="251374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+ 39 mil </a:t>
            </a:r>
            <a:r>
              <a:rPr lang="pt-BR" sz="1100" b="0" i="0" u="none" strike="noStrike" cap="none">
                <a:solidFill>
                  <a:srgbClr val="595959"/>
                </a:solidFill>
                <a:latin typeface="Calibri"/>
                <a:ea typeface="Calibri"/>
                <a:cs typeface="Calibri"/>
                <a:sym typeface="Calibri"/>
              </a:rPr>
              <a:t> beneficiários impactados</a:t>
            </a:r>
            <a:endParaRPr sz="1400" b="0" i="0" u="none" strike="noStrike" cap="none">
              <a:solidFill>
                <a:srgbClr val="000000"/>
              </a:solidFill>
              <a:latin typeface="Calibri"/>
              <a:ea typeface="Calibri"/>
              <a:cs typeface="Calibri"/>
              <a:sym typeface="Calibri"/>
            </a:endParaRPr>
          </a:p>
        </p:txBody>
      </p:sp>
      <p:sp>
        <p:nvSpPr>
          <p:cNvPr id="207" name="Google Shape;207;p69"/>
          <p:cNvSpPr/>
          <p:nvPr/>
        </p:nvSpPr>
        <p:spPr>
          <a:xfrm>
            <a:off x="3060737" y="5221153"/>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8" name="Google Shape;208;p69" descr="Ícone&#10;&#10;Descrição gerada automaticamente"/>
          <p:cNvPicPr preferRelativeResize="0"/>
          <p:nvPr/>
        </p:nvPicPr>
        <p:blipFill rotWithShape="1">
          <a:blip r:embed="rId13">
            <a:alphaModFix/>
          </a:blip>
          <a:srcRect/>
          <a:stretch/>
        </p:blipFill>
        <p:spPr>
          <a:xfrm>
            <a:off x="3124632" y="5399941"/>
            <a:ext cx="653400" cy="540000"/>
          </a:xfrm>
          <a:prstGeom prst="rect">
            <a:avLst/>
          </a:prstGeom>
          <a:noFill/>
          <a:ln>
            <a:noFill/>
          </a:ln>
        </p:spPr>
      </p:pic>
      <p:pic>
        <p:nvPicPr>
          <p:cNvPr id="209" name="Google Shape;209;p69" descr="Ícone&#10;&#10;Descrição gerada automaticamente"/>
          <p:cNvPicPr preferRelativeResize="0"/>
          <p:nvPr/>
        </p:nvPicPr>
        <p:blipFill rotWithShape="1">
          <a:blip r:embed="rId14">
            <a:alphaModFix/>
          </a:blip>
          <a:srcRect l="59096" t="52367" r="10650" b="10162"/>
          <a:stretch/>
        </p:blipFill>
        <p:spPr>
          <a:xfrm>
            <a:off x="3583899" y="5751966"/>
            <a:ext cx="175845" cy="180000"/>
          </a:xfrm>
          <a:prstGeom prst="ellipse">
            <a:avLst/>
          </a:prstGeom>
          <a:noFill/>
          <a:ln>
            <a:noFill/>
          </a:ln>
        </p:spPr>
      </p:pic>
      <p:sp>
        <p:nvSpPr>
          <p:cNvPr id="210" name="Google Shape;210;p69"/>
          <p:cNvSpPr txBox="1"/>
          <p:nvPr/>
        </p:nvSpPr>
        <p:spPr>
          <a:xfrm>
            <a:off x="939228" y="5425669"/>
            <a:ext cx="215065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Estratificação da População</a:t>
            </a:r>
            <a:endParaRPr sz="1050" b="0" i="0" u="none" strike="noStrike" cap="none">
              <a:solidFill>
                <a:srgbClr val="E1531F"/>
              </a:solidFill>
              <a:latin typeface="Calibri"/>
              <a:ea typeface="Calibri"/>
              <a:cs typeface="Calibri"/>
              <a:sym typeface="Calibri"/>
            </a:endParaRPr>
          </a:p>
        </p:txBody>
      </p:sp>
      <p:sp>
        <p:nvSpPr>
          <p:cNvPr id="211" name="Google Shape;211;p69"/>
          <p:cNvSpPr txBox="1"/>
          <p:nvPr/>
        </p:nvSpPr>
        <p:spPr>
          <a:xfrm>
            <a:off x="296258" y="5636032"/>
            <a:ext cx="280197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pt-BR" sz="1100" b="0" i="0" u="none" strike="noStrike" cap="none">
                <a:solidFill>
                  <a:srgbClr val="595959"/>
                </a:solidFill>
                <a:latin typeface="Calibri"/>
                <a:ea typeface="Calibri"/>
                <a:cs typeface="Calibri"/>
                <a:sym typeface="Calibri"/>
              </a:rPr>
              <a:t>com</a:t>
            </a:r>
            <a:r>
              <a:rPr lang="pt-BR" sz="1200" b="0" i="0" u="none" strike="noStrike" cap="none">
                <a:solidFill>
                  <a:srgbClr val="595959"/>
                </a:solidFill>
                <a:latin typeface="Calibri"/>
                <a:ea typeface="Calibri"/>
                <a:cs typeface="Calibri"/>
                <a:sym typeface="Calibri"/>
              </a:rPr>
              <a:t> </a:t>
            </a:r>
            <a:r>
              <a:rPr lang="pt-BR" sz="1200" b="1" i="0" u="none" strike="noStrike" cap="none">
                <a:solidFill>
                  <a:srgbClr val="5AB3A0"/>
                </a:solidFill>
                <a:latin typeface="Calibri"/>
                <a:ea typeface="Calibri"/>
                <a:cs typeface="Calibri"/>
                <a:sym typeface="Calibri"/>
              </a:rPr>
              <a:t>modelos preditivos </a:t>
            </a:r>
            <a:r>
              <a:rPr lang="pt-BR" sz="1100" b="0" i="0" u="none" strike="noStrike" cap="none">
                <a:solidFill>
                  <a:srgbClr val="595959"/>
                </a:solidFill>
                <a:latin typeface="Calibri"/>
                <a:ea typeface="Calibri"/>
                <a:cs typeface="Calibri"/>
                <a:sym typeface="Calibri"/>
              </a:rPr>
              <a:t>e de </a:t>
            </a:r>
            <a:r>
              <a:rPr lang="pt-BR" sz="1200" b="1" i="0" u="none" strike="noStrike" cap="none">
                <a:solidFill>
                  <a:srgbClr val="5AB3A0"/>
                </a:solidFill>
                <a:latin typeface="Calibri"/>
                <a:ea typeface="Calibri"/>
                <a:cs typeface="Calibri"/>
                <a:sym typeface="Calibri"/>
              </a:rPr>
              <a:t>detecção</a:t>
            </a:r>
            <a:endParaRPr sz="1400" b="0" i="0" u="none" strike="noStrike" cap="none">
              <a:solidFill>
                <a:srgbClr val="000000"/>
              </a:solidFill>
              <a:latin typeface="Calibri"/>
              <a:ea typeface="Calibri"/>
              <a:cs typeface="Calibri"/>
              <a:sym typeface="Calibri"/>
            </a:endParaRPr>
          </a:p>
        </p:txBody>
      </p:sp>
      <p:sp>
        <p:nvSpPr>
          <p:cNvPr id="212" name="Google Shape;212;p69"/>
          <p:cNvSpPr txBox="1"/>
          <p:nvPr/>
        </p:nvSpPr>
        <p:spPr>
          <a:xfrm>
            <a:off x="3997897" y="6297333"/>
            <a:ext cx="5041878" cy="5077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900" b="1" i="0" u="none" strike="noStrike" cap="none">
                <a:solidFill>
                  <a:srgbClr val="595959"/>
                </a:solidFill>
                <a:latin typeface="Calibri"/>
                <a:ea typeface="Calibri"/>
                <a:cs typeface="Calibri"/>
                <a:sym typeface="Calibri"/>
              </a:rPr>
              <a:t>Fonte: </a:t>
            </a:r>
            <a:r>
              <a:rPr lang="pt-BR" sz="900" b="0" i="0" u="none" strike="noStrike" cap="none">
                <a:solidFill>
                  <a:srgbClr val="595959"/>
                </a:solidFill>
                <a:latin typeface="Calibri"/>
                <a:ea typeface="Calibri"/>
                <a:cs typeface="Calibri"/>
                <a:sym typeface="Calibri"/>
              </a:rPr>
              <a:t>Site de Relação com Investidores (http://ri.sulamerica.com.br/)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 Resultados Trimestrais 3T22</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rgbClr val="595959"/>
                </a:solidFill>
                <a:latin typeface="Calibri"/>
                <a:ea typeface="Calibri"/>
                <a:cs typeface="Calibri"/>
                <a:sym typeface="Calibri"/>
              </a:rPr>
              <a:t>Números consolidado até set/22, incluindo teleconsultas eletivas.</a:t>
            </a:r>
            <a:endParaRPr sz="900" b="0" i="0" u="none" strike="noStrike" cap="none">
              <a:solidFill>
                <a:srgbClr val="595959"/>
              </a:solidFill>
              <a:latin typeface="Calibri"/>
              <a:ea typeface="Calibri"/>
              <a:cs typeface="Calibri"/>
              <a:sym typeface="Calibri"/>
            </a:endParaRPr>
          </a:p>
        </p:txBody>
      </p:sp>
      <p:sp>
        <p:nvSpPr>
          <p:cNvPr id="213" name="Google Shape;213;p69"/>
          <p:cNvSpPr/>
          <p:nvPr/>
        </p:nvSpPr>
        <p:spPr>
          <a:xfrm>
            <a:off x="7505896" y="1261119"/>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4" name="Google Shape;214;p69"/>
          <p:cNvSpPr txBox="1"/>
          <p:nvPr/>
        </p:nvSpPr>
        <p:spPr>
          <a:xfrm>
            <a:off x="8214556" y="1241116"/>
            <a:ext cx="153535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Rede de Especialistas</a:t>
            </a:r>
            <a:endParaRPr sz="1050" b="0" i="0" u="none" strike="noStrike" cap="none">
              <a:solidFill>
                <a:srgbClr val="E1531F"/>
              </a:solidFill>
              <a:latin typeface="Calibri"/>
              <a:ea typeface="Calibri"/>
              <a:cs typeface="Calibri"/>
              <a:sym typeface="Calibri"/>
            </a:endParaRPr>
          </a:p>
        </p:txBody>
      </p:sp>
      <p:sp>
        <p:nvSpPr>
          <p:cNvPr id="215" name="Google Shape;215;p69"/>
          <p:cNvSpPr txBox="1"/>
          <p:nvPr/>
        </p:nvSpPr>
        <p:spPr>
          <a:xfrm>
            <a:off x="8252971" y="1446901"/>
            <a:ext cx="25137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+ 4 mil </a:t>
            </a:r>
            <a:r>
              <a:rPr lang="pt-BR" sz="1100" b="0" i="0" u="none" strike="noStrike" cap="none">
                <a:solidFill>
                  <a:srgbClr val="595959"/>
                </a:solidFill>
                <a:latin typeface="Calibri"/>
                <a:ea typeface="Calibri"/>
                <a:cs typeface="Calibri"/>
                <a:sym typeface="Calibri"/>
              </a:rPr>
              <a:t>parceiros </a:t>
            </a:r>
            <a:r>
              <a:rPr lang="pt-BR" sz="1050" b="1" i="0" u="none" strike="noStrike" cap="none">
                <a:solidFill>
                  <a:srgbClr val="5AB3A0"/>
                </a:solidFill>
                <a:latin typeface="Calibri"/>
                <a:ea typeface="Calibri"/>
                <a:cs typeface="Calibri"/>
                <a:sym typeface="Calibri"/>
              </a:rPr>
              <a:t>+ 16 </a:t>
            </a:r>
            <a:r>
              <a:rPr lang="pt-BR" sz="1100" b="0" i="0" u="none" strike="noStrike" cap="none">
                <a:solidFill>
                  <a:srgbClr val="595959"/>
                </a:solidFill>
                <a:latin typeface="Calibri"/>
                <a:ea typeface="Calibri"/>
                <a:cs typeface="Calibri"/>
                <a:sym typeface="Calibri"/>
              </a:rPr>
              <a:t>estados</a:t>
            </a:r>
            <a:endParaRPr sz="1400" b="0" i="0" u="none" strike="noStrike" cap="none">
              <a:solidFill>
                <a:srgbClr val="000000"/>
              </a:solidFill>
              <a:latin typeface="Calibri"/>
              <a:ea typeface="Calibri"/>
              <a:cs typeface="Calibri"/>
              <a:sym typeface="Calibri"/>
            </a:endParaRPr>
          </a:p>
        </p:txBody>
      </p:sp>
      <p:sp>
        <p:nvSpPr>
          <p:cNvPr id="216" name="Google Shape;216;p69"/>
          <p:cNvSpPr/>
          <p:nvPr/>
        </p:nvSpPr>
        <p:spPr>
          <a:xfrm>
            <a:off x="8096785" y="2129536"/>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17" name="Google Shape;217;p69" descr="Ícone&#10;&#10;Descrição gerada automaticamente"/>
          <p:cNvPicPr preferRelativeResize="0"/>
          <p:nvPr/>
        </p:nvPicPr>
        <p:blipFill rotWithShape="1">
          <a:blip r:embed="rId15">
            <a:alphaModFix/>
          </a:blip>
          <a:srcRect/>
          <a:stretch/>
        </p:blipFill>
        <p:spPr>
          <a:xfrm>
            <a:off x="8173432" y="2268233"/>
            <a:ext cx="653400" cy="540000"/>
          </a:xfrm>
          <a:prstGeom prst="rect">
            <a:avLst/>
          </a:prstGeom>
          <a:noFill/>
          <a:ln>
            <a:noFill/>
          </a:ln>
        </p:spPr>
      </p:pic>
      <p:sp>
        <p:nvSpPr>
          <p:cNvPr id="218" name="Google Shape;218;p69"/>
          <p:cNvSpPr txBox="1"/>
          <p:nvPr/>
        </p:nvSpPr>
        <p:spPr>
          <a:xfrm>
            <a:off x="8839740" y="2160912"/>
            <a:ext cx="989503"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Laboratórios</a:t>
            </a:r>
            <a:endParaRPr sz="1050" b="0" i="0" u="none" strike="noStrike" cap="none">
              <a:solidFill>
                <a:srgbClr val="E1531F"/>
              </a:solidFill>
              <a:latin typeface="Calibri"/>
              <a:ea typeface="Calibri"/>
              <a:cs typeface="Calibri"/>
              <a:sym typeface="Calibri"/>
            </a:endParaRPr>
          </a:p>
        </p:txBody>
      </p:sp>
      <p:sp>
        <p:nvSpPr>
          <p:cNvPr id="219" name="Google Shape;219;p69"/>
          <p:cNvSpPr txBox="1"/>
          <p:nvPr/>
        </p:nvSpPr>
        <p:spPr>
          <a:xfrm>
            <a:off x="8853509" y="2421561"/>
            <a:ext cx="30428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Lab IN </a:t>
            </a:r>
            <a:r>
              <a:rPr lang="pt-BR" sz="1100" b="0" i="0" u="none" strike="noStrike" cap="none">
                <a:solidFill>
                  <a:srgbClr val="595959"/>
                </a:solidFill>
                <a:latin typeface="Calibri"/>
                <a:ea typeface="Calibri"/>
                <a:cs typeface="Calibri"/>
                <a:sym typeface="Calibri"/>
              </a:rPr>
              <a:t>com resultados integrados (Fleury A+)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55 cidades</a:t>
            </a:r>
            <a:r>
              <a:rPr lang="pt-BR" sz="1050" b="1" i="0" u="none" strike="noStrike" cap="none">
                <a:solidFill>
                  <a:srgbClr val="5AB3A0"/>
                </a:solidFill>
                <a:latin typeface="Calibri"/>
                <a:ea typeface="Calibri"/>
                <a:cs typeface="Calibri"/>
                <a:sym typeface="Calibri"/>
              </a:rPr>
              <a:t> </a:t>
            </a:r>
            <a:r>
              <a:rPr lang="pt-BR" sz="1100" b="0" i="0" u="none" strike="noStrike" cap="none">
                <a:solidFill>
                  <a:srgbClr val="595959"/>
                </a:solidFill>
                <a:latin typeface="Calibri"/>
                <a:ea typeface="Calibri"/>
                <a:cs typeface="Calibri"/>
                <a:sym typeface="Calibri"/>
              </a:rPr>
              <a:t>em SP e RJ com assistência domiciliar</a:t>
            </a:r>
            <a:endParaRPr sz="1400" b="0" i="0" u="none" strike="noStrike" cap="none">
              <a:solidFill>
                <a:srgbClr val="000000"/>
              </a:solidFill>
              <a:latin typeface="Calibri"/>
              <a:ea typeface="Calibri"/>
              <a:cs typeface="Calibri"/>
              <a:sym typeface="Calibri"/>
            </a:endParaRPr>
          </a:p>
        </p:txBody>
      </p:sp>
      <p:pic>
        <p:nvPicPr>
          <p:cNvPr id="220" name="Google Shape;220;p69"/>
          <p:cNvPicPr preferRelativeResize="0"/>
          <p:nvPr/>
        </p:nvPicPr>
        <p:blipFill rotWithShape="1">
          <a:blip r:embed="rId16">
            <a:alphaModFix/>
          </a:blip>
          <a:srcRect/>
          <a:stretch/>
        </p:blipFill>
        <p:spPr>
          <a:xfrm>
            <a:off x="10343996" y="1798555"/>
            <a:ext cx="1002102" cy="360000"/>
          </a:xfrm>
          <a:prstGeom prst="rect">
            <a:avLst/>
          </a:prstGeom>
          <a:noFill/>
          <a:ln>
            <a:noFill/>
          </a:ln>
        </p:spPr>
      </p:pic>
      <p:pic>
        <p:nvPicPr>
          <p:cNvPr id="221" name="Google Shape;221;p69" descr="Home | a+ Medicina Diagnóstica"/>
          <p:cNvPicPr preferRelativeResize="0"/>
          <p:nvPr/>
        </p:nvPicPr>
        <p:blipFill rotWithShape="1">
          <a:blip r:embed="rId17">
            <a:alphaModFix/>
          </a:blip>
          <a:srcRect/>
          <a:stretch/>
        </p:blipFill>
        <p:spPr>
          <a:xfrm>
            <a:off x="10440647" y="2129474"/>
            <a:ext cx="808800" cy="360000"/>
          </a:xfrm>
          <a:prstGeom prst="rect">
            <a:avLst/>
          </a:prstGeom>
          <a:noFill/>
          <a:ln>
            <a:noFill/>
          </a:ln>
        </p:spPr>
      </p:pic>
      <p:sp>
        <p:nvSpPr>
          <p:cNvPr id="222" name="Google Shape;222;p69"/>
          <p:cNvSpPr/>
          <p:nvPr/>
        </p:nvSpPr>
        <p:spPr>
          <a:xfrm rot="-1997785">
            <a:off x="9361517" y="2146952"/>
            <a:ext cx="1234417" cy="633640"/>
          </a:xfrm>
          <a:prstGeom prst="arc">
            <a:avLst>
              <a:gd name="adj1" fmla="val 15375883"/>
              <a:gd name="adj2" fmla="val 20655891"/>
            </a:avLst>
          </a:prstGeom>
          <a:noFill/>
          <a:ln w="28575" cap="flat" cmpd="sng">
            <a:solidFill>
              <a:srgbClr val="AEABAB"/>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sp>
        <p:nvSpPr>
          <p:cNvPr id="223" name="Google Shape;223;p69"/>
          <p:cNvSpPr/>
          <p:nvPr/>
        </p:nvSpPr>
        <p:spPr>
          <a:xfrm rot="-9950129" flipH="1">
            <a:off x="9288604" y="1778771"/>
            <a:ext cx="1234417" cy="633640"/>
          </a:xfrm>
          <a:prstGeom prst="arc">
            <a:avLst>
              <a:gd name="adj1" fmla="val 15375883"/>
              <a:gd name="adj2" fmla="val 20655891"/>
            </a:avLst>
          </a:prstGeom>
          <a:noFill/>
          <a:ln w="28575" cap="flat" cmpd="sng">
            <a:solidFill>
              <a:srgbClr val="AEABAB"/>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24" name="Google Shape;224;p69" descr="Ícone&#10;&#10;Descrição gerada automaticamente"/>
          <p:cNvPicPr preferRelativeResize="0"/>
          <p:nvPr/>
        </p:nvPicPr>
        <p:blipFill rotWithShape="1">
          <a:blip r:embed="rId18">
            <a:alphaModFix/>
          </a:blip>
          <a:srcRect/>
          <a:stretch/>
        </p:blipFill>
        <p:spPr>
          <a:xfrm>
            <a:off x="7570035" y="1358778"/>
            <a:ext cx="653400" cy="540000"/>
          </a:xfrm>
          <a:prstGeom prst="rect">
            <a:avLst/>
          </a:prstGeom>
          <a:noFill/>
          <a:ln>
            <a:noFill/>
          </a:ln>
        </p:spPr>
      </p:pic>
      <p:sp>
        <p:nvSpPr>
          <p:cNvPr id="225" name="Google Shape;225;p69"/>
          <p:cNvSpPr/>
          <p:nvPr/>
        </p:nvSpPr>
        <p:spPr>
          <a:xfrm>
            <a:off x="8494978" y="3121663"/>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6" name="Google Shape;226;p69" descr="Ícone&#10;&#10;Descrição gerada automaticamente"/>
          <p:cNvPicPr preferRelativeResize="0"/>
          <p:nvPr/>
        </p:nvPicPr>
        <p:blipFill rotWithShape="1">
          <a:blip r:embed="rId19">
            <a:alphaModFix/>
          </a:blip>
          <a:srcRect/>
          <a:stretch/>
        </p:blipFill>
        <p:spPr>
          <a:xfrm>
            <a:off x="8573560" y="3261753"/>
            <a:ext cx="653400" cy="540000"/>
          </a:xfrm>
          <a:prstGeom prst="rect">
            <a:avLst/>
          </a:prstGeom>
          <a:noFill/>
          <a:ln>
            <a:noFill/>
          </a:ln>
        </p:spPr>
      </p:pic>
      <p:sp>
        <p:nvSpPr>
          <p:cNvPr id="227" name="Google Shape;227;p69"/>
          <p:cNvSpPr txBox="1"/>
          <p:nvPr/>
        </p:nvSpPr>
        <p:spPr>
          <a:xfrm>
            <a:off x="9277388" y="3218568"/>
            <a:ext cx="759119"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Farmácia</a:t>
            </a:r>
            <a:endParaRPr sz="1050" b="0" i="0" u="none" strike="noStrike" cap="none">
              <a:solidFill>
                <a:srgbClr val="E1531F"/>
              </a:solidFill>
              <a:latin typeface="Calibri"/>
              <a:ea typeface="Calibri"/>
              <a:cs typeface="Calibri"/>
              <a:sym typeface="Calibri"/>
            </a:endParaRPr>
          </a:p>
        </p:txBody>
      </p:sp>
      <p:sp>
        <p:nvSpPr>
          <p:cNvPr id="228" name="Google Shape;228;p69"/>
          <p:cNvSpPr txBox="1"/>
          <p:nvPr/>
        </p:nvSpPr>
        <p:spPr>
          <a:xfrm>
            <a:off x="9250995" y="3431354"/>
            <a:ext cx="304283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595959"/>
                </a:solidFill>
                <a:latin typeface="Calibri"/>
                <a:ea typeface="Calibri"/>
                <a:cs typeface="Calibri"/>
                <a:sym typeface="Calibri"/>
              </a:rPr>
              <a:t>Descontos de até </a:t>
            </a:r>
            <a:r>
              <a:rPr lang="pt-BR" sz="1200" b="1" i="0" u="none" strike="noStrike" cap="none">
                <a:solidFill>
                  <a:srgbClr val="5AB3A0"/>
                </a:solidFill>
                <a:latin typeface="Calibri"/>
                <a:ea typeface="Calibri"/>
                <a:cs typeface="Calibri"/>
                <a:sym typeface="Calibri"/>
              </a:rPr>
              <a:t>70% </a:t>
            </a:r>
            <a:r>
              <a:rPr lang="pt-BR" sz="1100" b="0" i="0" u="none" strike="noStrike" cap="none">
                <a:solidFill>
                  <a:srgbClr val="595959"/>
                </a:solidFill>
                <a:latin typeface="Calibri"/>
                <a:ea typeface="Calibri"/>
                <a:cs typeface="Calibri"/>
                <a:sym typeface="Calibri"/>
              </a:rPr>
              <a:t>em </a:t>
            </a:r>
            <a:r>
              <a:rPr lang="pt-BR" sz="1200" b="1" i="0" u="none" strike="noStrike" cap="none">
                <a:solidFill>
                  <a:srgbClr val="5AB3A0"/>
                </a:solidFill>
                <a:latin typeface="Calibri"/>
                <a:ea typeface="Calibri"/>
                <a:cs typeface="Calibri"/>
                <a:sym typeface="Calibri"/>
              </a:rPr>
              <a:t>+ 25 mil</a:t>
            </a:r>
            <a:r>
              <a:rPr lang="pt-BR" sz="1050" b="1" i="0" u="none" strike="noStrike" cap="none">
                <a:solidFill>
                  <a:srgbClr val="5AB3A0"/>
                </a:solidFill>
                <a:latin typeface="Calibri"/>
                <a:ea typeface="Calibri"/>
                <a:cs typeface="Calibri"/>
                <a:sym typeface="Calibri"/>
              </a:rPr>
              <a:t> </a:t>
            </a:r>
            <a:r>
              <a:rPr lang="pt-BR" sz="1100" b="0" i="0" u="none" strike="noStrike" cap="none">
                <a:solidFill>
                  <a:srgbClr val="595959"/>
                </a:solidFill>
                <a:latin typeface="Calibri"/>
                <a:ea typeface="Calibri"/>
                <a:cs typeface="Calibri"/>
                <a:sym typeface="Calibri"/>
              </a:rPr>
              <a:t>farmácias</a:t>
            </a:r>
            <a:endParaRPr sz="1400" b="0" i="0" u="none" strike="noStrike" cap="none">
              <a:solidFill>
                <a:srgbClr val="000000"/>
              </a:solidFill>
              <a:latin typeface="Calibri"/>
              <a:ea typeface="Calibri"/>
              <a:cs typeface="Calibri"/>
              <a:sym typeface="Calibri"/>
            </a:endParaRPr>
          </a:p>
        </p:txBody>
      </p:sp>
      <p:sp>
        <p:nvSpPr>
          <p:cNvPr id="229" name="Google Shape;229;p69"/>
          <p:cNvSpPr/>
          <p:nvPr/>
        </p:nvSpPr>
        <p:spPr>
          <a:xfrm>
            <a:off x="8482942" y="4165568"/>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30" name="Google Shape;230;p69" descr="Ícone&#10;&#10;Descrição gerada automaticamente"/>
          <p:cNvPicPr preferRelativeResize="0"/>
          <p:nvPr/>
        </p:nvPicPr>
        <p:blipFill rotWithShape="1">
          <a:blip r:embed="rId20">
            <a:alphaModFix/>
          </a:blip>
          <a:srcRect/>
          <a:stretch/>
        </p:blipFill>
        <p:spPr>
          <a:xfrm>
            <a:off x="8567359" y="4317726"/>
            <a:ext cx="653400" cy="540000"/>
          </a:xfrm>
          <a:prstGeom prst="rect">
            <a:avLst/>
          </a:prstGeom>
          <a:noFill/>
          <a:ln>
            <a:noFill/>
          </a:ln>
        </p:spPr>
      </p:pic>
      <p:sp>
        <p:nvSpPr>
          <p:cNvPr id="231" name="Google Shape;231;p69"/>
          <p:cNvSpPr txBox="1"/>
          <p:nvPr/>
        </p:nvSpPr>
        <p:spPr>
          <a:xfrm>
            <a:off x="9270035" y="4239330"/>
            <a:ext cx="1284839"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Atenção Primária</a:t>
            </a:r>
            <a:endParaRPr sz="1050" b="0" i="0" u="none" strike="noStrike" cap="none">
              <a:solidFill>
                <a:srgbClr val="E1531F"/>
              </a:solidFill>
              <a:latin typeface="Calibri"/>
              <a:ea typeface="Calibri"/>
              <a:cs typeface="Calibri"/>
              <a:sym typeface="Calibri"/>
            </a:endParaRPr>
          </a:p>
        </p:txBody>
      </p:sp>
      <p:sp>
        <p:nvSpPr>
          <p:cNvPr id="232" name="Google Shape;232;p69"/>
          <p:cNvSpPr txBox="1"/>
          <p:nvPr/>
        </p:nvSpPr>
        <p:spPr>
          <a:xfrm>
            <a:off x="9277388" y="4445115"/>
            <a:ext cx="30428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18 </a:t>
            </a:r>
            <a:r>
              <a:rPr lang="pt-BR" sz="1100" b="0" i="0" u="none" strike="noStrike" cap="none">
                <a:solidFill>
                  <a:srgbClr val="595959"/>
                </a:solidFill>
                <a:latin typeface="Calibri"/>
                <a:ea typeface="Calibri"/>
                <a:cs typeface="Calibri"/>
                <a:sym typeface="Calibri"/>
              </a:rPr>
              <a:t>clínicas em </a:t>
            </a:r>
            <a:r>
              <a:rPr lang="pt-BR" sz="1200" b="1" i="0" u="none" strike="noStrike" cap="none">
                <a:solidFill>
                  <a:srgbClr val="5AB3A0"/>
                </a:solidFill>
                <a:latin typeface="Calibri"/>
                <a:ea typeface="Calibri"/>
                <a:cs typeface="Calibri"/>
                <a:sym typeface="Calibri"/>
              </a:rPr>
              <a:t>13</a:t>
            </a:r>
            <a:r>
              <a:rPr lang="pt-BR" sz="1050" b="1" i="0" u="none" strike="noStrike" cap="none">
                <a:solidFill>
                  <a:srgbClr val="5AB3A0"/>
                </a:solidFill>
                <a:latin typeface="Calibri"/>
                <a:ea typeface="Calibri"/>
                <a:cs typeface="Calibri"/>
                <a:sym typeface="Calibri"/>
              </a:rPr>
              <a:t> </a:t>
            </a:r>
            <a:r>
              <a:rPr lang="pt-BR" sz="1100" b="0" i="0" u="none" strike="noStrike" cap="none">
                <a:solidFill>
                  <a:srgbClr val="595959"/>
                </a:solidFill>
                <a:latin typeface="Calibri"/>
                <a:ea typeface="Calibri"/>
                <a:cs typeface="Calibri"/>
                <a:sym typeface="Calibri"/>
              </a:rPr>
              <a:t>municípios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17 </a:t>
            </a:r>
            <a:r>
              <a:rPr lang="pt-BR" sz="1100" b="0" i="0" u="none" strike="noStrike" cap="none">
                <a:solidFill>
                  <a:srgbClr val="595959"/>
                </a:solidFill>
                <a:latin typeface="Calibri"/>
                <a:ea typeface="Calibri"/>
                <a:cs typeface="Calibri"/>
                <a:sym typeface="Calibri"/>
              </a:rPr>
              <a:t> ambulatórios </a:t>
            </a:r>
            <a:r>
              <a:rPr lang="pt-BR" sz="1100" b="0" i="1" u="none" strike="noStrike" cap="none">
                <a:solidFill>
                  <a:srgbClr val="595959"/>
                </a:solidFill>
                <a:latin typeface="Calibri"/>
                <a:ea typeface="Calibri"/>
                <a:cs typeface="Calibri"/>
                <a:sym typeface="Calibri"/>
              </a:rPr>
              <a:t>in-company</a:t>
            </a:r>
            <a:endParaRPr sz="1400" b="0" i="0" u="none" strike="noStrike" cap="none">
              <a:solidFill>
                <a:srgbClr val="000000"/>
              </a:solidFill>
              <a:latin typeface="Calibri"/>
              <a:ea typeface="Calibri"/>
              <a:cs typeface="Calibri"/>
              <a:sym typeface="Calibri"/>
            </a:endParaRPr>
          </a:p>
        </p:txBody>
      </p:sp>
      <p:sp>
        <p:nvSpPr>
          <p:cNvPr id="233" name="Google Shape;233;p69"/>
          <p:cNvSpPr/>
          <p:nvPr/>
        </p:nvSpPr>
        <p:spPr>
          <a:xfrm>
            <a:off x="8221817" y="5140462"/>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4" name="Google Shape;234;p69"/>
          <p:cNvSpPr/>
          <p:nvPr/>
        </p:nvSpPr>
        <p:spPr>
          <a:xfrm>
            <a:off x="7892052" y="1663977"/>
            <a:ext cx="324000" cy="324000"/>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35" name="Google Shape;235;p69" descr="Ícone&#10;&#10;Descrição gerada automaticamente"/>
          <p:cNvPicPr preferRelativeResize="0"/>
          <p:nvPr/>
        </p:nvPicPr>
        <p:blipFill rotWithShape="1">
          <a:blip r:embed="rId21">
            <a:alphaModFix/>
          </a:blip>
          <a:srcRect/>
          <a:stretch/>
        </p:blipFill>
        <p:spPr>
          <a:xfrm>
            <a:off x="8315856" y="5257262"/>
            <a:ext cx="653400" cy="540000"/>
          </a:xfrm>
          <a:prstGeom prst="rect">
            <a:avLst/>
          </a:prstGeom>
          <a:noFill/>
          <a:ln>
            <a:noFill/>
          </a:ln>
        </p:spPr>
      </p:pic>
      <p:pic>
        <p:nvPicPr>
          <p:cNvPr id="236" name="Google Shape;236;p69" descr="Ícone&#10;&#10;Descrição gerada automaticamente"/>
          <p:cNvPicPr preferRelativeResize="0"/>
          <p:nvPr/>
        </p:nvPicPr>
        <p:blipFill rotWithShape="1">
          <a:blip r:embed="rId22">
            <a:alphaModFix/>
          </a:blip>
          <a:srcRect/>
          <a:stretch/>
        </p:blipFill>
        <p:spPr>
          <a:xfrm>
            <a:off x="7904420" y="1698236"/>
            <a:ext cx="304920" cy="252000"/>
          </a:xfrm>
          <a:prstGeom prst="rect">
            <a:avLst/>
          </a:prstGeom>
          <a:noFill/>
          <a:ln>
            <a:noFill/>
          </a:ln>
        </p:spPr>
      </p:pic>
      <p:sp>
        <p:nvSpPr>
          <p:cNvPr id="237" name="Google Shape;237;p69"/>
          <p:cNvSpPr txBox="1"/>
          <p:nvPr/>
        </p:nvSpPr>
        <p:spPr>
          <a:xfrm>
            <a:off x="8974657" y="5412816"/>
            <a:ext cx="226408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Pronto Atendimento &amp; Hospitais</a:t>
            </a:r>
            <a:endParaRPr sz="1050" b="0" i="0" u="none" strike="noStrike" cap="none">
              <a:solidFill>
                <a:srgbClr val="E1531F"/>
              </a:solidFill>
              <a:latin typeface="Calibri"/>
              <a:ea typeface="Calibri"/>
              <a:cs typeface="Calibri"/>
              <a:sym typeface="Calibri"/>
            </a:endParaRPr>
          </a:p>
        </p:txBody>
      </p:sp>
      <p:sp>
        <p:nvSpPr>
          <p:cNvPr id="238" name="Google Shape;238;p69"/>
          <p:cNvSpPr/>
          <p:nvPr/>
        </p:nvSpPr>
        <p:spPr>
          <a:xfrm>
            <a:off x="7551917" y="5916478"/>
            <a:ext cx="810564" cy="820181"/>
          </a:xfrm>
          <a:prstGeom prst="ellipse">
            <a:avLst/>
          </a:prstGeom>
          <a:solidFill>
            <a:srgbClr val="001E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39" name="Google Shape;239;p69" descr="Ícone&#10;&#10;Descrição gerada automaticamente"/>
          <p:cNvPicPr preferRelativeResize="0"/>
          <p:nvPr/>
        </p:nvPicPr>
        <p:blipFill rotWithShape="1">
          <a:blip r:embed="rId23">
            <a:alphaModFix/>
          </a:blip>
          <a:srcRect/>
          <a:stretch/>
        </p:blipFill>
        <p:spPr>
          <a:xfrm>
            <a:off x="7700800" y="6199854"/>
            <a:ext cx="522720" cy="432000"/>
          </a:xfrm>
          <a:prstGeom prst="rect">
            <a:avLst/>
          </a:prstGeom>
          <a:noFill/>
          <a:ln>
            <a:noFill/>
          </a:ln>
        </p:spPr>
      </p:pic>
      <p:pic>
        <p:nvPicPr>
          <p:cNvPr id="240" name="Google Shape;240;p69" descr="Ícone&#10;&#10;Descrição gerada automaticamente"/>
          <p:cNvPicPr preferRelativeResize="0"/>
          <p:nvPr/>
        </p:nvPicPr>
        <p:blipFill rotWithShape="1">
          <a:blip r:embed="rId24">
            <a:alphaModFix/>
          </a:blip>
          <a:srcRect/>
          <a:stretch/>
        </p:blipFill>
        <p:spPr>
          <a:xfrm>
            <a:off x="7848299" y="5977310"/>
            <a:ext cx="217800" cy="180000"/>
          </a:xfrm>
          <a:prstGeom prst="rect">
            <a:avLst/>
          </a:prstGeom>
          <a:noFill/>
          <a:ln>
            <a:noFill/>
          </a:ln>
        </p:spPr>
      </p:pic>
      <p:sp>
        <p:nvSpPr>
          <p:cNvPr id="241" name="Google Shape;241;p69"/>
          <p:cNvSpPr txBox="1"/>
          <p:nvPr/>
        </p:nvSpPr>
        <p:spPr>
          <a:xfrm>
            <a:off x="8303402" y="6037504"/>
            <a:ext cx="154465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pt-BR" sz="1200" b="1" i="0" u="none" strike="noStrike" cap="none">
                <a:solidFill>
                  <a:srgbClr val="E1531F"/>
                </a:solidFill>
                <a:latin typeface="Calibri"/>
                <a:ea typeface="Calibri"/>
                <a:cs typeface="Calibri"/>
                <a:sym typeface="Calibri"/>
              </a:rPr>
              <a:t>Transição de Cuidado</a:t>
            </a:r>
            <a:endParaRPr sz="1050" b="0" i="0" u="none" strike="noStrike" cap="none">
              <a:solidFill>
                <a:srgbClr val="E1531F"/>
              </a:solidFill>
              <a:latin typeface="Calibri"/>
              <a:ea typeface="Calibri"/>
              <a:cs typeface="Calibri"/>
              <a:sym typeface="Calibri"/>
            </a:endParaRPr>
          </a:p>
        </p:txBody>
      </p:sp>
      <p:sp>
        <p:nvSpPr>
          <p:cNvPr id="242" name="Google Shape;242;p69"/>
          <p:cNvSpPr txBox="1"/>
          <p:nvPr/>
        </p:nvSpPr>
        <p:spPr>
          <a:xfrm>
            <a:off x="8323683" y="6234145"/>
            <a:ext cx="30428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+ 600 </a:t>
            </a:r>
            <a:r>
              <a:rPr lang="pt-BR" sz="1100" b="0" i="0" u="none" strike="noStrike" cap="none">
                <a:solidFill>
                  <a:srgbClr val="595959"/>
                </a:solidFill>
                <a:latin typeface="Calibri"/>
                <a:ea typeface="Calibri"/>
                <a:cs typeface="Calibri"/>
                <a:sym typeface="Calibri"/>
              </a:rPr>
              <a:t>monitoramentos de internados/mês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rgbClr val="5AB3A0"/>
                </a:solidFill>
                <a:latin typeface="Calibri"/>
                <a:ea typeface="Calibri"/>
                <a:cs typeface="Calibri"/>
                <a:sym typeface="Calibri"/>
              </a:rPr>
              <a:t>~ 4 mil </a:t>
            </a:r>
            <a:r>
              <a:rPr lang="pt-BR" sz="1100" b="0" i="0" u="none" strike="noStrike" cap="none">
                <a:solidFill>
                  <a:srgbClr val="595959"/>
                </a:solidFill>
                <a:latin typeface="Calibri"/>
                <a:ea typeface="Calibri"/>
                <a:cs typeface="Calibri"/>
                <a:sym typeface="Calibri"/>
              </a:rPr>
              <a:t> beneficiários em </a:t>
            </a:r>
            <a:r>
              <a:rPr lang="pt-BR" sz="1100" b="0" i="1" u="none" strike="noStrike" cap="none">
                <a:solidFill>
                  <a:srgbClr val="595959"/>
                </a:solidFill>
                <a:latin typeface="Calibri"/>
                <a:ea typeface="Calibri"/>
                <a:cs typeface="Calibri"/>
                <a:sym typeface="Calibri"/>
              </a:rPr>
              <a:t>home care</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1598"/>
        <p:cNvGrpSpPr/>
        <p:nvPr/>
      </p:nvGrpSpPr>
      <p:grpSpPr>
        <a:xfrm>
          <a:off x="0" y="0"/>
          <a:ext cx="0" cy="0"/>
          <a:chOff x="0" y="0"/>
          <a:chExt cx="0" cy="0"/>
        </a:xfrm>
      </p:grpSpPr>
      <p:graphicFrame>
        <p:nvGraphicFramePr>
          <p:cNvPr id="1599" name="Google Shape;1599;p112"/>
          <p:cNvGraphicFramePr/>
          <p:nvPr/>
        </p:nvGraphicFramePr>
        <p:xfrm>
          <a:off x="203412" y="565561"/>
          <a:ext cx="11714625" cy="5496660"/>
        </p:xfrm>
        <a:graphic>
          <a:graphicData uri="http://schemas.openxmlformats.org/drawingml/2006/table">
            <a:tbl>
              <a:tblPr firstRow="1" bandRow="1">
                <a:noFill/>
                <a:tableStyleId>{79280681-22A8-4E10-B236-3E52CDC78A00}</a:tableStyleId>
              </a:tblPr>
              <a:tblGrid>
                <a:gridCol w="721250">
                  <a:extLst>
                    <a:ext uri="{9D8B030D-6E8A-4147-A177-3AD203B41FA5}">
                      <a16:colId xmlns:a16="http://schemas.microsoft.com/office/drawing/2014/main" val="20000"/>
                    </a:ext>
                  </a:extLst>
                </a:gridCol>
                <a:gridCol w="5332300">
                  <a:extLst>
                    <a:ext uri="{9D8B030D-6E8A-4147-A177-3AD203B41FA5}">
                      <a16:colId xmlns:a16="http://schemas.microsoft.com/office/drawing/2014/main" val="20001"/>
                    </a:ext>
                  </a:extLst>
                </a:gridCol>
                <a:gridCol w="1140425">
                  <a:extLst>
                    <a:ext uri="{9D8B030D-6E8A-4147-A177-3AD203B41FA5}">
                      <a16:colId xmlns:a16="http://schemas.microsoft.com/office/drawing/2014/main" val="20002"/>
                    </a:ext>
                  </a:extLst>
                </a:gridCol>
                <a:gridCol w="1058250">
                  <a:extLst>
                    <a:ext uri="{9D8B030D-6E8A-4147-A177-3AD203B41FA5}">
                      <a16:colId xmlns:a16="http://schemas.microsoft.com/office/drawing/2014/main" val="20003"/>
                    </a:ext>
                  </a:extLst>
                </a:gridCol>
                <a:gridCol w="990475">
                  <a:extLst>
                    <a:ext uri="{9D8B030D-6E8A-4147-A177-3AD203B41FA5}">
                      <a16:colId xmlns:a16="http://schemas.microsoft.com/office/drawing/2014/main" val="20004"/>
                    </a:ext>
                  </a:extLst>
                </a:gridCol>
                <a:gridCol w="2471925">
                  <a:extLst>
                    <a:ext uri="{9D8B030D-6E8A-4147-A177-3AD203B41FA5}">
                      <a16:colId xmlns:a16="http://schemas.microsoft.com/office/drawing/2014/main" val="20005"/>
                    </a:ext>
                  </a:extLst>
                </a:gridCol>
              </a:tblGrid>
              <a:tr h="370850">
                <a:tc rowSpan="2" gridSpan="3">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rowSpan="2" hMerge="1">
                  <a:txBody>
                    <a:bodyPr/>
                    <a:lstStyle/>
                    <a:p>
                      <a:endParaRPr lang="pt-BR"/>
                    </a:p>
                  </a:txBody>
                  <a:tcPr/>
                </a:tc>
                <a:tc rowSpan="2" hMerge="1">
                  <a:txBody>
                    <a:bodyPr/>
                    <a:lstStyle/>
                    <a:p>
                      <a:endParaRPr lang="pt-BR"/>
                    </a:p>
                  </a:txBody>
                  <a:tcPr/>
                </a:tc>
                <a:tc gridSpan="3">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Redução de carência - Tempo de permanência em Plano anterior</a:t>
                      </a:r>
                      <a:endParaRPr sz="11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1E64"/>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70850">
                <a:tc gridSpan="3" vMerge="1">
                  <a:txBody>
                    <a:bodyPr/>
                    <a:lstStyle/>
                    <a:p>
                      <a:endParaRPr lang="pt-BR"/>
                    </a:p>
                  </a:txBody>
                  <a:tcPr/>
                </a:tc>
                <a:tc hMerge="1" vMerge="1">
                  <a:txBody>
                    <a:bodyPr/>
                    <a:lstStyle/>
                    <a:p>
                      <a:endParaRPr lang="pt-BR"/>
                    </a:p>
                  </a:txBody>
                  <a:tcPr/>
                </a:tc>
                <a:tc hMerge="1" vMerge="1">
                  <a:txBody>
                    <a:bodyPr/>
                    <a:lstStyle/>
                    <a:p>
                      <a:endParaRPr lang="pt-BR"/>
                    </a:p>
                  </a:txBody>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Congêneres </a:t>
                      </a:r>
                      <a:endParaRPr sz="1100" b="0" i="0" u="none" strike="noStrike" cap="none">
                        <a:solidFill>
                          <a:schemeClr val="lt1"/>
                        </a:solidFill>
                        <a:latin typeface="Calibri"/>
                        <a:ea typeface="Calibri"/>
                        <a:cs typeface="Calibri"/>
                        <a:sym typeface="Calibr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h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SulAmérica Individual, Empresarial, PME, PME Mais Administrado e Adesão</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Cód. Grupo</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1E64"/>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Procedimentos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1E64"/>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Carência Contratual</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1E64"/>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lt1"/>
                          </a:solidFill>
                          <a:latin typeface="Calibri"/>
                          <a:ea typeface="Calibri"/>
                          <a:cs typeface="Calibri"/>
                          <a:sym typeface="Calibri"/>
                        </a:rPr>
                        <a:t>3 a 12 meses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1E64"/>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Acima de 12 meses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1E64"/>
                    </a:solidFill>
                  </a:tcPr>
                </a:tc>
                <a:tc rowSpan="8">
                  <a:txBody>
                    <a:bodyPr/>
                    <a:lstStyle/>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Aproveitamento dos prazos já cumpridos. </a:t>
                      </a:r>
                      <a:endParaRPr sz="1400" u="none" strike="noStrike" cap="none"/>
                    </a:p>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Para segurados que foram isentos do cumprimento de carência no plano anterior SulAmérica, o tempo de vigência será considerado como prazo de carência cumprido, para efeito de aproveitamento.</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28282"/>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0</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Urgência e emergência. </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24h</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24h</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24h</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1</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Consultas médicas, cirurgias ambulatoriais sem necessidade de anestesia ou realizadas sob anestesia local, serviços auxiliares de diagnose (exames laboratoriais, raio x simples), ultrassonografias sem doppler em regime ambulatorial e acupuntura, exceto os serviços descritos nos itens subsequentes.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15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24h</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24h</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2</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Internações clínicas ou cirúrgicas, em hospital dia, ultrassonografia com Doppler, tomografia computadorizada, “tilt tests”, ressonância magnética, todos os procedimentos de radiologia intervencionistas, medicina nuclear, ecodopplercardiograma, holter cardíaco 24 horas, cateterismo cardíaco, angioplastia, arteriografia, endoscopia, laparoscopia e as seguintes terapias: oxigenoterapia hiperbárica, quimioterapia, radioterapia, escleroterapia, medicamentos antineoplásicos orais definidos no Rol de Procedimentos e Eventos em Saúde, litotripsia e diálises, terapias com imunobiológicos e pulsoterapia, todos os demais procedimentos cobertos pelo seguro, exceto os descritos para os grupos de carência subsequentes.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60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24h</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3</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Parto a termo.</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300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300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300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4</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Transplantes de órgãos e tecidos, e todos os procedimentos cirúrgicos associados a OPME/DMI (Órteses, Próteses, Materiais Especiais/Dispositivos Médicos Implantáveis). </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5</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Internações psiquiátricas, incluindo hospital dia.</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120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chemeClr val="lt1"/>
                          </a:solidFill>
                          <a:latin typeface="Calibri"/>
                          <a:ea typeface="Calibri"/>
                          <a:cs typeface="Calibri"/>
                          <a:sym typeface="Calibri"/>
                        </a:rPr>
                        <a:t>6</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5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Fisioterapia, psicologia, fonoaudiologia, terapia ocupacional e nutrição.</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pt-BR" sz="1100" u="none" strike="noStrike" cap="none">
                          <a:solidFill>
                            <a:srgbClr val="7F7F7F"/>
                          </a:solidFill>
                          <a:latin typeface="Calibri"/>
                          <a:ea typeface="Calibri"/>
                          <a:cs typeface="Calibri"/>
                          <a:sym typeface="Calibri"/>
                        </a:rPr>
                        <a:t>180 dias</a:t>
                      </a:r>
                      <a:endParaRPr sz="1400" u="none" strike="noStrike" cap="none"/>
                    </a:p>
                  </a:txBody>
                  <a:tcPr marL="91450" marR="91450" marT="45725" marB="45725" anchor="ctr">
                    <a:lnL w="12700" cap="flat" cmpd="sng">
                      <a:solidFill>
                        <a:srgbClr val="828282"/>
                      </a:solidFill>
                      <a:prstDash val="solid"/>
                      <a:round/>
                      <a:headEnd type="none" w="sm" len="sm"/>
                      <a:tailEnd type="none" w="sm" len="sm"/>
                    </a:lnL>
                    <a:lnR w="12700" cap="flat" cmpd="sng">
                      <a:solidFill>
                        <a:srgbClr val="828282"/>
                      </a:solidFill>
                      <a:prstDash val="solid"/>
                      <a:round/>
                      <a:headEnd type="none" w="sm" len="sm"/>
                      <a:tailEnd type="none" w="sm" len="sm"/>
                    </a:lnR>
                    <a:lnT w="12700" cap="flat" cmpd="sng">
                      <a:solidFill>
                        <a:srgbClr val="828282"/>
                      </a:solidFill>
                      <a:prstDash val="solid"/>
                      <a:round/>
                      <a:headEnd type="none" w="sm" len="sm"/>
                      <a:tailEnd type="none" w="sm" len="sm"/>
                    </a:lnT>
                    <a:lnB w="12700" cap="flat" cmpd="sng">
                      <a:solidFill>
                        <a:srgbClr val="828282"/>
                      </a:solidFill>
                      <a:prstDash val="solid"/>
                      <a:round/>
                      <a:headEnd type="none" w="sm" len="sm"/>
                      <a:tailEnd type="none" w="sm" len="sm"/>
                    </a:lnB>
                  </a:tcPr>
                </a:tc>
                <a:tc vMerge="1">
                  <a:txBody>
                    <a:bodyPr/>
                    <a:lstStyle/>
                    <a:p>
                      <a:endParaRPr lang="pt-BR"/>
                    </a:p>
                  </a:txBody>
                  <a:tcPr/>
                </a:tc>
                <a:extLst>
                  <a:ext uri="{0D108BD9-81ED-4DB2-BD59-A6C34878D82A}">
                    <a16:rowId xmlns:a16="http://schemas.microsoft.com/office/drawing/2014/main" val="10009"/>
                  </a:ext>
                </a:extLst>
              </a:tr>
            </a:tbl>
          </a:graphicData>
        </a:graphic>
      </p:graphicFrame>
      <p:sp>
        <p:nvSpPr>
          <p:cNvPr id="1600" name="Google Shape;1600;p112"/>
          <p:cNvSpPr txBox="1"/>
          <p:nvPr/>
        </p:nvSpPr>
        <p:spPr>
          <a:xfrm>
            <a:off x="257141" y="779816"/>
            <a:ext cx="3132000" cy="39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Tabela de Carências</a:t>
            </a:r>
            <a:endParaRPr sz="1400" b="0" i="0" u="none" strike="noStrike" cap="none">
              <a:solidFill>
                <a:srgbClr val="000000"/>
              </a:solidFill>
              <a:latin typeface="Arial"/>
              <a:ea typeface="Arial"/>
              <a:cs typeface="Arial"/>
              <a:sym typeface="Arial"/>
            </a:endParaRPr>
          </a:p>
        </p:txBody>
      </p:sp>
      <p:pic>
        <p:nvPicPr>
          <p:cNvPr id="1601" name="Google Shape;1601;p112">
            <a:hlinkClick r:id="rId3" action="ppaction://hlinksldjump"/>
          </p:cNvPr>
          <p:cNvPicPr preferRelativeResize="0"/>
          <p:nvPr/>
        </p:nvPicPr>
        <p:blipFill rotWithShape="1">
          <a:blip r:embed="rId4">
            <a:alphaModFix/>
          </a:blip>
          <a:srcRect/>
          <a:stretch/>
        </p:blipFill>
        <p:spPr>
          <a:xfrm>
            <a:off x="3410829" y="642957"/>
            <a:ext cx="653400" cy="540000"/>
          </a:xfrm>
          <a:prstGeom prst="rect">
            <a:avLst/>
          </a:prstGeom>
          <a:noFill/>
          <a:ln>
            <a:noFill/>
          </a:ln>
        </p:spPr>
      </p:pic>
      <p:sp>
        <p:nvSpPr>
          <p:cNvPr id="1602" name="Google Shape;1602;p112"/>
          <p:cNvSpPr txBox="1"/>
          <p:nvPr/>
        </p:nvSpPr>
        <p:spPr>
          <a:xfrm>
            <a:off x="347248" y="6117193"/>
            <a:ext cx="6924835"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900" b="1" i="0" u="none" strike="noStrike" cap="none">
                <a:solidFill>
                  <a:srgbClr val="001E64"/>
                </a:solidFill>
                <a:latin typeface="Calibri"/>
                <a:ea typeface="Calibri"/>
                <a:cs typeface="Calibri"/>
                <a:sym typeface="Calibri"/>
              </a:rPr>
              <a:t>Importante: </a:t>
            </a:r>
            <a:r>
              <a:rPr lang="pt-BR" sz="900" b="0" i="0" u="none" strike="noStrike" cap="none">
                <a:solidFill>
                  <a:srgbClr val="595959"/>
                </a:solidFill>
                <a:latin typeface="Calibri"/>
                <a:ea typeface="Calibri"/>
                <a:cs typeface="Calibri"/>
                <a:sym typeface="Calibri"/>
              </a:rPr>
              <a:t>as reduções de carência serão avaliadas independente do padrão de acomodação do plano anterior (congênere).</a:t>
            </a:r>
            <a:endParaRPr sz="1400" b="0" i="0" u="none" strike="noStrike" cap="none">
              <a:solidFill>
                <a:srgbClr val="000000"/>
              </a:solidFill>
              <a:latin typeface="Arial"/>
              <a:ea typeface="Arial"/>
              <a:cs typeface="Arial"/>
              <a:sym typeface="Arial"/>
            </a:endParaRPr>
          </a:p>
        </p:txBody>
      </p:sp>
      <p:sp>
        <p:nvSpPr>
          <p:cNvPr id="1603" name="Google Shape;1603;p112"/>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113"/>
          <p:cNvSpPr/>
          <p:nvPr/>
        </p:nvSpPr>
        <p:spPr>
          <a:xfrm>
            <a:off x="6095991" y="1765301"/>
            <a:ext cx="6095991" cy="5092700"/>
          </a:xfrm>
          <a:prstGeom prst="rect">
            <a:avLst/>
          </a:prstGeom>
          <a:solidFill>
            <a:srgbClr val="FF8C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09" name="Google Shape;1609;p113"/>
          <p:cNvSpPr/>
          <p:nvPr/>
        </p:nvSpPr>
        <p:spPr>
          <a:xfrm>
            <a:off x="0" y="1765301"/>
            <a:ext cx="6095991" cy="5092700"/>
          </a:xfrm>
          <a:prstGeom prst="rect">
            <a:avLst/>
          </a:prstGeom>
          <a:solidFill>
            <a:srgbClr val="5AB3A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10" name="Google Shape;1610;p113"/>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
        <p:nvSpPr>
          <p:cNvPr id="1611" name="Google Shape;1611;p113"/>
          <p:cNvSpPr txBox="1"/>
          <p:nvPr/>
        </p:nvSpPr>
        <p:spPr>
          <a:xfrm>
            <a:off x="257141" y="876622"/>
            <a:ext cx="5437959" cy="39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Cobertura Parcial Temporária - CPT</a:t>
            </a:r>
            <a:endParaRPr sz="1400" b="0" i="0" u="none" strike="noStrike" cap="none">
              <a:solidFill>
                <a:srgbClr val="000000"/>
              </a:solidFill>
              <a:latin typeface="Calibri"/>
              <a:ea typeface="Calibri"/>
              <a:cs typeface="Calibri"/>
              <a:sym typeface="Calibri"/>
            </a:endParaRPr>
          </a:p>
        </p:txBody>
      </p:sp>
      <p:sp>
        <p:nvSpPr>
          <p:cNvPr id="1612" name="Google Shape;1612;p113"/>
          <p:cNvSpPr txBox="1"/>
          <p:nvPr/>
        </p:nvSpPr>
        <p:spPr>
          <a:xfrm>
            <a:off x="449456" y="2357433"/>
            <a:ext cx="4716000" cy="246217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Suspensão de cobertura:</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Máximo de 24 meses, contados a partir da data de vigência do segurado.</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lt1"/>
              </a:buClr>
              <a:buSzPts val="1400"/>
              <a:buFont typeface="Arial"/>
              <a:buChar char="•"/>
            </a:pPr>
            <a:r>
              <a:rPr lang="pt-BR" sz="1400" b="0" i="0" u="none" strike="noStrike" cap="none">
                <a:solidFill>
                  <a:schemeClr val="lt1"/>
                </a:solidFill>
                <a:latin typeface="Calibri"/>
                <a:ea typeface="Calibri"/>
                <a:cs typeface="Calibri"/>
                <a:sym typeface="Calibri"/>
              </a:rPr>
              <a:t>Cirurgias</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chemeClr val="lt1"/>
              </a:buClr>
              <a:buSzPts val="1400"/>
              <a:buFont typeface="Arial"/>
              <a:buChar char="•"/>
            </a:pPr>
            <a:r>
              <a:rPr lang="pt-BR" sz="1400" b="0" i="0" u="none" strike="noStrike" cap="none">
                <a:solidFill>
                  <a:schemeClr val="lt1"/>
                </a:solidFill>
                <a:latin typeface="Calibri"/>
                <a:ea typeface="Calibri"/>
                <a:cs typeface="Calibri"/>
                <a:sym typeface="Calibri"/>
              </a:rPr>
              <a:t>Leitos de alta tecnologia (UTI)</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chemeClr val="lt1"/>
              </a:buClr>
              <a:buSzPts val="1400"/>
              <a:buFont typeface="Arial"/>
              <a:buChar char="•"/>
            </a:pPr>
            <a:r>
              <a:rPr lang="pt-BR" sz="1400" b="0" i="0" u="none" strike="noStrike" cap="none">
                <a:solidFill>
                  <a:schemeClr val="lt1"/>
                </a:solidFill>
                <a:latin typeface="Calibri"/>
                <a:ea typeface="Calibri"/>
                <a:cs typeface="Calibri"/>
                <a:sym typeface="Calibri"/>
              </a:rPr>
              <a:t>Procedimentos de alta complexidade Relacionados a: Doenças e/ou Lesões preexistentes</a:t>
            </a:r>
            <a:endParaRPr sz="1400" b="0" i="0" u="none" strike="noStrike" cap="none">
              <a:solidFill>
                <a:srgbClr val="000000"/>
              </a:solidFill>
              <a:latin typeface="Calibri"/>
              <a:ea typeface="Calibri"/>
              <a:cs typeface="Calibri"/>
              <a:sym typeface="Calibri"/>
            </a:endParaRPr>
          </a:p>
          <a:p>
            <a:pPr marL="285750" marR="0" lvl="0" indent="-196850" algn="just"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13" name="Google Shape;1613;p113"/>
          <p:cNvSpPr txBox="1"/>
          <p:nvPr/>
        </p:nvSpPr>
        <p:spPr>
          <a:xfrm>
            <a:off x="6635762" y="2357433"/>
            <a:ext cx="4716000" cy="346757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Para segurados de planos anteriores SulAmérica:</a:t>
            </a:r>
            <a:endParaRPr sz="1400" b="1" i="0" u="none" strike="noStrike" cap="none">
              <a:solidFill>
                <a:schemeClr val="lt1"/>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171450" marR="0" lvl="0" indent="-171450" algn="just" rtl="0">
              <a:lnSpc>
                <a:spcPct val="100000"/>
              </a:lnSpc>
              <a:spcBef>
                <a:spcPts val="400"/>
              </a:spcBef>
              <a:spcAft>
                <a:spcPts val="0"/>
              </a:spcAft>
              <a:buClr>
                <a:schemeClr val="lt1"/>
              </a:buClr>
              <a:buSzPts val="1200"/>
              <a:buFont typeface="Arial"/>
              <a:buChar char="•"/>
            </a:pPr>
            <a:r>
              <a:rPr lang="pt-BR" sz="1400" b="1" i="0" u="none" strike="noStrike" cap="none">
                <a:solidFill>
                  <a:schemeClr val="lt1"/>
                </a:solidFill>
                <a:latin typeface="Calibri"/>
                <a:ea typeface="Calibri"/>
                <a:cs typeface="Calibri"/>
                <a:sym typeface="Calibri"/>
              </a:rPr>
              <a:t>Individual, Adesão, Empresarial, PME Mais e PME: </a:t>
            </a:r>
            <a:r>
              <a:rPr lang="pt-BR" sz="1400" b="0" i="0" u="none" strike="noStrike" cap="none">
                <a:solidFill>
                  <a:schemeClr val="lt1"/>
                </a:solidFill>
                <a:latin typeface="Calibri"/>
                <a:ea typeface="Calibri"/>
                <a:cs typeface="Calibri"/>
                <a:sym typeface="Calibri"/>
              </a:rPr>
              <a:t>o período de vigência do segurado no plano anterior será considerado como prazo de CPT cumprido, para efeito de aproveitamento.</a:t>
            </a:r>
            <a:endParaRPr sz="1400" b="0" i="0" u="none" strike="noStrike" cap="none">
              <a:solidFill>
                <a:schemeClr val="lt1"/>
              </a:solidFill>
              <a:latin typeface="Calibri"/>
              <a:ea typeface="Calibri"/>
              <a:cs typeface="Calibri"/>
              <a:sym typeface="Calibri"/>
            </a:endParaRPr>
          </a:p>
          <a:p>
            <a:pPr marL="171450" marR="0" lvl="0" indent="-95250" algn="just" rtl="0">
              <a:lnSpc>
                <a:spcPct val="100000"/>
              </a:lnSpc>
              <a:spcBef>
                <a:spcPts val="40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171450" marR="0" lvl="0" indent="-171450" algn="just" rtl="0">
              <a:lnSpc>
                <a:spcPct val="100000"/>
              </a:lnSpc>
              <a:spcBef>
                <a:spcPts val="400"/>
              </a:spcBef>
              <a:spcAft>
                <a:spcPts val="0"/>
              </a:spcAft>
              <a:buClr>
                <a:schemeClr val="lt1"/>
              </a:buClr>
              <a:buSzPts val="1200"/>
              <a:buFont typeface="Arial"/>
              <a:buChar char="•"/>
            </a:pPr>
            <a:r>
              <a:rPr lang="pt-BR" sz="1400" b="1" i="0" u="none" strike="noStrike" cap="none">
                <a:solidFill>
                  <a:schemeClr val="lt1"/>
                </a:solidFill>
                <a:latin typeface="Calibri"/>
                <a:ea typeface="Calibri"/>
                <a:cs typeface="Calibri"/>
                <a:sym typeface="Calibri"/>
              </a:rPr>
              <a:t>Administrado</a:t>
            </a:r>
            <a:r>
              <a:rPr lang="pt-BR" sz="1400" b="0" i="0" u="none" strike="noStrike" cap="none">
                <a:solidFill>
                  <a:schemeClr val="lt1"/>
                </a:solidFill>
                <a:latin typeface="Calibri"/>
                <a:ea typeface="Calibri"/>
                <a:cs typeface="Calibri"/>
                <a:sym typeface="Calibri"/>
              </a:rPr>
              <a:t>: não haverá aproveitamento de prazo de CPT cumprido.</a:t>
            </a:r>
            <a:endParaRPr sz="1400" b="0" i="0" u="none" strike="noStrike" cap="none">
              <a:solidFill>
                <a:schemeClr val="lt1"/>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40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Caso o proponente tenha interesse, poderá ter auxílio de um médico referenciado da SulAmérica para preenchimento da declaração de saúde.</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14"/>
          <p:cNvSpPr/>
          <p:nvPr/>
        </p:nvSpPr>
        <p:spPr>
          <a:xfrm>
            <a:off x="4686300" y="0"/>
            <a:ext cx="75057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19" name="Google Shape;1619;p114"/>
          <p:cNvSpPr txBox="1"/>
          <p:nvPr/>
        </p:nvSpPr>
        <p:spPr>
          <a:xfrm>
            <a:off x="171031" y="832679"/>
            <a:ext cx="5075582" cy="482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Fluxo para Contratação</a:t>
            </a:r>
            <a:endParaRPr sz="1400" b="0" i="0" u="none" strike="noStrike" cap="none">
              <a:solidFill>
                <a:srgbClr val="000000"/>
              </a:solidFill>
              <a:latin typeface="Calibri"/>
              <a:ea typeface="Calibri"/>
              <a:cs typeface="Calibri"/>
              <a:sym typeface="Calibri"/>
            </a:endParaRPr>
          </a:p>
        </p:txBody>
      </p:sp>
      <p:sp>
        <p:nvSpPr>
          <p:cNvPr id="1620" name="Google Shape;1620;p114"/>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
        <p:nvSpPr>
          <p:cNvPr id="1621" name="Google Shape;1621;p114"/>
          <p:cNvSpPr txBox="1"/>
          <p:nvPr/>
        </p:nvSpPr>
        <p:spPr>
          <a:xfrm>
            <a:off x="4925883" y="831716"/>
            <a:ext cx="6753281" cy="5775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40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Cotação</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Realizar a cotação via Cotador SulAmérica.</a:t>
            </a:r>
            <a:endParaRPr sz="1400" b="0" i="0" u="none" strike="noStrike" cap="none">
              <a:solidFill>
                <a:srgbClr val="000000"/>
              </a:solidFill>
              <a:latin typeface="Calibri"/>
              <a:ea typeface="Calibri"/>
              <a:cs typeface="Calibri"/>
              <a:sym typeface="Calibri"/>
            </a:endParaRPr>
          </a:p>
          <a:p>
            <a:pPr marL="285750" marR="0" lvl="0" indent="-209550" algn="just" rtl="0">
              <a:lnSpc>
                <a:spcPct val="100000"/>
              </a:lnSpc>
              <a:spcBef>
                <a:spcPts val="400"/>
              </a:spcBef>
              <a:spcAft>
                <a:spcPts val="0"/>
              </a:spcAft>
              <a:buClr>
                <a:schemeClr val="lt1"/>
              </a:buClr>
              <a:buSzPts val="1200"/>
              <a:buFont typeface="Noto Sans Symbols"/>
              <a:buNone/>
            </a:pPr>
            <a:endParaRPr sz="1400" b="0" i="0" u="none" strike="noStrike" cap="none">
              <a:solidFill>
                <a:schemeClr val="lt1"/>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Transmissão da Proposta</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Assinatura da DPS</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Transmissão da proposta de contratação via Cotador SulAmérica e envio da relação completa de documentos</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Prazo para análise da SulAmérica (área de operações) até 10 dias úteis.</a:t>
            </a:r>
            <a:endParaRPr sz="1400" b="0" i="0" u="none" strike="noStrike" cap="none">
              <a:solidFill>
                <a:srgbClr val="000000"/>
              </a:solidFill>
              <a:latin typeface="Calibri"/>
              <a:ea typeface="Calibri"/>
              <a:cs typeface="Calibri"/>
              <a:sym typeface="Calibri"/>
            </a:endParaRPr>
          </a:p>
          <a:p>
            <a:pPr marL="285750" marR="0" lvl="0" indent="-209550" algn="just" rtl="0">
              <a:lnSpc>
                <a:spcPct val="100000"/>
              </a:lnSpc>
              <a:spcBef>
                <a:spcPts val="400"/>
              </a:spcBef>
              <a:spcAft>
                <a:spcPts val="0"/>
              </a:spcAft>
              <a:buClr>
                <a:schemeClr val="lt1"/>
              </a:buClr>
              <a:buSzPts val="1200"/>
              <a:buFont typeface="Noto Sans Symbols"/>
              <a:buNone/>
            </a:pPr>
            <a:endParaRPr sz="1400" b="0" i="0" u="none" strike="noStrike" cap="none">
              <a:solidFill>
                <a:schemeClr val="lt1"/>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Vigência e Vencimento do Boleto</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Os boletos SulAmérica Saúde e Odonto PME terão vencimento para até 65 dias contados a partir da data de aceitação das propostas, podendo ser pagos dentro desse período.</a:t>
            </a:r>
            <a:endParaRPr sz="14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Os boletos estarão disponíveis no Cotador conforme aceitação de cada proposta (Saúde/Odonto) e a vigência do contrato iniciará a partir da zero hora do dia subsequente à quitação.</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1600"/>
              <a:buFont typeface="Arial"/>
              <a:buNone/>
            </a:pPr>
            <a:r>
              <a:rPr lang="pt-BR" sz="1600" b="1" i="0" u="none" strike="noStrike" cap="none">
                <a:solidFill>
                  <a:schemeClr val="lt1"/>
                </a:solidFill>
                <a:latin typeface="Calibri"/>
                <a:ea typeface="Calibri"/>
                <a:cs typeface="Calibri"/>
                <a:sym typeface="Calibri"/>
              </a:rPr>
              <a:t>Recusa da Proposta</a:t>
            </a:r>
            <a:endParaRPr sz="1600" b="1"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A proposta de seguro será recusada nas seguintes condições: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Irregularidade nas documentações apresentadas;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Documentos entregues na SulAmérica com mais de 72 horas da transmissão da proposta.</a:t>
            </a:r>
            <a:endParaRPr sz="14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115"/>
          <p:cNvSpPr/>
          <p:nvPr/>
        </p:nvSpPr>
        <p:spPr>
          <a:xfrm>
            <a:off x="4686300" y="0"/>
            <a:ext cx="7505700"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27" name="Google Shape;1627;p115"/>
          <p:cNvSpPr txBox="1"/>
          <p:nvPr/>
        </p:nvSpPr>
        <p:spPr>
          <a:xfrm>
            <a:off x="171031" y="832679"/>
            <a:ext cx="5075582" cy="482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001E64"/>
                </a:solidFill>
                <a:latin typeface="Calibri"/>
                <a:ea typeface="Calibri"/>
                <a:cs typeface="Calibri"/>
                <a:sym typeface="Calibri"/>
              </a:rPr>
              <a:t>Principais Críticas na Implantação</a:t>
            </a:r>
            <a:endParaRPr sz="1400" b="0" i="0" u="none" strike="noStrike" cap="none">
              <a:solidFill>
                <a:srgbClr val="000000"/>
              </a:solidFill>
              <a:latin typeface="Calibri"/>
              <a:ea typeface="Calibri"/>
              <a:cs typeface="Calibri"/>
              <a:sym typeface="Calibri"/>
            </a:endParaRPr>
          </a:p>
        </p:txBody>
      </p:sp>
      <p:sp>
        <p:nvSpPr>
          <p:cNvPr id="1628" name="Google Shape;1628;p115"/>
          <p:cNvSpPr/>
          <p:nvPr/>
        </p:nvSpPr>
        <p:spPr>
          <a:xfrm>
            <a:off x="257141" y="182230"/>
            <a:ext cx="2306587" cy="300260"/>
          </a:xfrm>
          <a:prstGeom prst="roundRect">
            <a:avLst>
              <a:gd name="adj" fmla="val 16667"/>
            </a:avLst>
          </a:prstGeom>
          <a:solidFill>
            <a:srgbClr val="00E1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1" i="0" u="none" strike="noStrike" cap="none">
                <a:solidFill>
                  <a:schemeClr val="lt1"/>
                </a:solidFill>
                <a:latin typeface="Calibri"/>
                <a:ea typeface="Calibri"/>
                <a:cs typeface="Calibri"/>
                <a:sym typeface="Calibri"/>
              </a:rPr>
              <a:t>PME (03 a 29 vidas)</a:t>
            </a:r>
            <a:endParaRPr sz="1400" b="0" i="0" u="none" strike="noStrike" cap="none">
              <a:solidFill>
                <a:srgbClr val="000000"/>
              </a:solidFill>
              <a:latin typeface="Calibri"/>
              <a:ea typeface="Calibri"/>
              <a:cs typeface="Calibri"/>
              <a:sym typeface="Calibri"/>
            </a:endParaRPr>
          </a:p>
        </p:txBody>
      </p:sp>
      <p:sp>
        <p:nvSpPr>
          <p:cNvPr id="1629" name="Google Shape;1629;p115"/>
          <p:cNvSpPr txBox="1"/>
          <p:nvPr/>
        </p:nvSpPr>
        <p:spPr>
          <a:xfrm>
            <a:off x="4925883" y="831600"/>
            <a:ext cx="6753281" cy="5861184"/>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de adesão de 100% do grupo segurável, dentro dos critérios de aceitação do produto;</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Documentos básicos ilegíveis ou incompletos (RG, CPF, CNH, Certidões de Nascimento/Casamento);</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ou FGTS incompleto (Relação de Empregados, Guia GFIP e Comprovante de Pagamento) para comprovar adesão de funcionários;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do CAGED para comprovar vínculo de funcionários recém admitidos;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de contrato social para análise e confirmação da adesão de sócios/administradores;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de carta de não adesão, com comprovante de plano anterior, dentro dos termos “nem agora e nem futuramente”, para os sócios e/ou funcionários que não irão aderir em contratação compulsória. Caso não tenham plano anterior deverão utilizar-se da Regra Flex;</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Documentos obrigatórios incompletos para MEI (falta de registro na página 3 da proposta de adesão, declaração de autenticidade, contas de consumo, entre outros);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ou insuficiência de documentos que comprovem o início e fim de vigência do plano na congênere para efeito de compra de carência;</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Preenchimento incompleto nos campos da declaração de saúde e quadro descritivo;</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Falta de relatório médico para proponente com declaração de saúde positiva;</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Preenchimento incompleto e/ou incorreto de campos na proposta de adesão, como e-mail e telefone celular dos beneficiários, impedindo que área médica os acione e que recebam o kit digital de boas-vindas;</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Endereço da empresa incompleto e/ou incompatível com o contrato social;</a:t>
            </a:r>
            <a:endParaRPr sz="1400" b="0" i="0" u="none" strike="noStrike" cap="none">
              <a:solidFill>
                <a:schemeClr val="lt1"/>
              </a:solidFill>
              <a:latin typeface="Calibri"/>
              <a:ea typeface="Calibri"/>
              <a:cs typeface="Calibri"/>
              <a:sym typeface="Calibri"/>
            </a:endParaRPr>
          </a:p>
          <a:p>
            <a:pPr marL="285750" marR="0" lvl="0" indent="-285750" algn="just" rtl="0">
              <a:lnSpc>
                <a:spcPct val="100000"/>
              </a:lnSpc>
              <a:spcBef>
                <a:spcPts val="400"/>
              </a:spcBef>
              <a:spcAft>
                <a:spcPts val="0"/>
              </a:spcAft>
              <a:buClr>
                <a:schemeClr val="lt1"/>
              </a:buClr>
              <a:buSzPts val="1200"/>
              <a:buFont typeface="Noto Sans Symbols"/>
              <a:buChar char="▪"/>
            </a:pPr>
            <a:r>
              <a:rPr lang="pt-BR" sz="1400" b="0" i="0" u="none" strike="noStrike" cap="none">
                <a:solidFill>
                  <a:schemeClr val="lt1"/>
                </a:solidFill>
                <a:latin typeface="Calibri"/>
                <a:ea typeface="Calibri"/>
                <a:cs typeface="Calibri"/>
                <a:sym typeface="Calibri"/>
              </a:rPr>
              <a:t>Rasuras no cartão proposta e no campo de declaração de saúde.</a:t>
            </a:r>
            <a:endParaRPr sz="14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Google Shape;1634;p116" descr="Foto em preto e branco de mulher olhando para o lado&#10;&#10;Descrição gerada automaticamente"/>
          <p:cNvPicPr preferRelativeResize="0"/>
          <p:nvPr/>
        </p:nvPicPr>
        <p:blipFill rotWithShape="1">
          <a:blip r:embed="rId3">
            <a:alphaModFix/>
          </a:blip>
          <a:srcRect l="1427" t="12173" r="8780" b="12014"/>
          <a:stretch/>
        </p:blipFill>
        <p:spPr>
          <a:xfrm>
            <a:off x="0" y="1"/>
            <a:ext cx="12192003" cy="6858000"/>
          </a:xfrm>
          <a:prstGeom prst="rect">
            <a:avLst/>
          </a:prstGeom>
          <a:noFill/>
          <a:ln>
            <a:noFill/>
          </a:ln>
        </p:spPr>
      </p:pic>
      <p:sp>
        <p:nvSpPr>
          <p:cNvPr id="1635" name="Google Shape;1635;p116"/>
          <p:cNvSpPr/>
          <p:nvPr/>
        </p:nvSpPr>
        <p:spPr>
          <a:xfrm>
            <a:off x="-2610411" y="964232"/>
            <a:ext cx="8210550" cy="7791450"/>
          </a:xfrm>
          <a:prstGeom prst="ellipse">
            <a:avLst/>
          </a:prstGeom>
          <a:solidFill>
            <a:srgbClr val="232D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6" name="Google Shape;1636;p116"/>
          <p:cNvSpPr txBox="1"/>
          <p:nvPr/>
        </p:nvSpPr>
        <p:spPr>
          <a:xfrm>
            <a:off x="361136" y="3462627"/>
            <a:ext cx="4116908" cy="4800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500"/>
              <a:buFont typeface="Arial"/>
              <a:buNone/>
            </a:pPr>
            <a:r>
              <a:rPr lang="pt-BR" sz="2800" b="1" i="0" u="none" strike="noStrike" cap="none">
                <a:solidFill>
                  <a:schemeClr val="lt1"/>
                </a:solidFill>
                <a:latin typeface="Calibri"/>
                <a:ea typeface="Calibri"/>
                <a:cs typeface="Calibri"/>
                <a:sym typeface="Calibri"/>
              </a:rPr>
              <a:t>Obrigado!</a:t>
            </a:r>
            <a:endParaRPr sz="1400" b="0" i="0" u="none" strike="noStrike" cap="none">
              <a:solidFill>
                <a:srgbClr val="000000"/>
              </a:solidFill>
              <a:latin typeface="Arial"/>
              <a:ea typeface="Arial"/>
              <a:cs typeface="Arial"/>
              <a:sym typeface="Arial"/>
            </a:endParaRPr>
          </a:p>
        </p:txBody>
      </p:sp>
      <p:pic>
        <p:nvPicPr>
          <p:cNvPr id="1637" name="Google Shape;1637;p116" descr="Ícone&#10;&#10;Descrição gerada automaticamente"/>
          <p:cNvPicPr preferRelativeResize="0"/>
          <p:nvPr/>
        </p:nvPicPr>
        <p:blipFill rotWithShape="1">
          <a:blip r:embed="rId4">
            <a:alphaModFix/>
          </a:blip>
          <a:srcRect/>
          <a:stretch/>
        </p:blipFill>
        <p:spPr>
          <a:xfrm>
            <a:off x="4152385" y="5135341"/>
            <a:ext cx="2277042" cy="214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70"/>
          <p:cNvSpPr/>
          <p:nvPr/>
        </p:nvSpPr>
        <p:spPr>
          <a:xfrm>
            <a:off x="5886593" y="-1052"/>
            <a:ext cx="6308671" cy="6858000"/>
          </a:xfrm>
          <a:prstGeom prst="rect">
            <a:avLst/>
          </a:prstGeom>
          <a:solidFill>
            <a:srgbClr val="FF5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70"/>
          <p:cNvSpPr/>
          <p:nvPr/>
        </p:nvSpPr>
        <p:spPr>
          <a:xfrm>
            <a:off x="-7199" y="0"/>
            <a:ext cx="8776728" cy="1211572"/>
          </a:xfrm>
          <a:prstGeom prst="rect">
            <a:avLst/>
          </a:prstGeom>
          <a:solidFill>
            <a:srgbClr val="001E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70"/>
          <p:cNvSpPr txBox="1"/>
          <p:nvPr/>
        </p:nvSpPr>
        <p:spPr>
          <a:xfrm>
            <a:off x="3476597" y="498066"/>
            <a:ext cx="5004000" cy="4829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SulAmérica em Números</a:t>
            </a:r>
            <a:endParaRPr sz="2800" b="0" i="0" u="none" strike="noStrike" cap="none">
              <a:solidFill>
                <a:schemeClr val="lt1"/>
              </a:solidFill>
              <a:latin typeface="Calibri"/>
              <a:ea typeface="Calibri"/>
              <a:cs typeface="Calibri"/>
              <a:sym typeface="Calibri"/>
            </a:endParaRPr>
          </a:p>
        </p:txBody>
      </p:sp>
      <p:grpSp>
        <p:nvGrpSpPr>
          <p:cNvPr id="250" name="Google Shape;250;p70"/>
          <p:cNvGrpSpPr/>
          <p:nvPr/>
        </p:nvGrpSpPr>
        <p:grpSpPr>
          <a:xfrm>
            <a:off x="5696293" y="323636"/>
            <a:ext cx="603303" cy="180000"/>
            <a:chOff x="3270651" y="550551"/>
            <a:chExt cx="603303" cy="180000"/>
          </a:xfrm>
        </p:grpSpPr>
        <p:pic>
          <p:nvPicPr>
            <p:cNvPr id="251" name="Google Shape;251;p70" descr="Forma&#10;&#10;Descrição gerada automaticamente"/>
            <p:cNvPicPr preferRelativeResize="0"/>
            <p:nvPr/>
          </p:nvPicPr>
          <p:blipFill rotWithShape="1">
            <a:blip r:embed="rId3">
              <a:alphaModFix/>
            </a:blip>
            <a:srcRect/>
            <a:stretch/>
          </p:blipFill>
          <p:spPr>
            <a:xfrm>
              <a:off x="3457687" y="550551"/>
              <a:ext cx="191027" cy="180000"/>
            </a:xfrm>
            <a:prstGeom prst="rect">
              <a:avLst/>
            </a:prstGeom>
            <a:noFill/>
            <a:ln>
              <a:noFill/>
            </a:ln>
          </p:spPr>
        </p:pic>
        <p:pic>
          <p:nvPicPr>
            <p:cNvPr id="252" name="Google Shape;252;p70" descr="Forma, Círculo&#10;&#10;Descrição gerada automaticamente"/>
            <p:cNvPicPr preferRelativeResize="0"/>
            <p:nvPr/>
          </p:nvPicPr>
          <p:blipFill rotWithShape="1">
            <a:blip r:embed="rId4">
              <a:alphaModFix/>
            </a:blip>
            <a:srcRect/>
            <a:stretch/>
          </p:blipFill>
          <p:spPr>
            <a:xfrm>
              <a:off x="3270651" y="567302"/>
              <a:ext cx="152823" cy="144000"/>
            </a:xfrm>
            <a:prstGeom prst="rect">
              <a:avLst/>
            </a:prstGeom>
            <a:noFill/>
            <a:ln>
              <a:noFill/>
            </a:ln>
          </p:spPr>
        </p:pic>
        <p:pic>
          <p:nvPicPr>
            <p:cNvPr id="253" name="Google Shape;253;p70" descr="Ícone&#10;&#10;Descrição gerada automaticamente"/>
            <p:cNvPicPr preferRelativeResize="0"/>
            <p:nvPr/>
          </p:nvPicPr>
          <p:blipFill rotWithShape="1">
            <a:blip r:embed="rId5">
              <a:alphaModFix/>
            </a:blip>
            <a:srcRect/>
            <a:stretch/>
          </p:blipFill>
          <p:spPr>
            <a:xfrm>
              <a:off x="3682927" y="550551"/>
              <a:ext cx="191027" cy="180000"/>
            </a:xfrm>
            <a:prstGeom prst="rect">
              <a:avLst/>
            </a:prstGeom>
            <a:noFill/>
            <a:ln>
              <a:noFill/>
            </a:ln>
          </p:spPr>
        </p:pic>
      </p:grpSp>
      <p:sp>
        <p:nvSpPr>
          <p:cNvPr id="254" name="Google Shape;254;p70"/>
          <p:cNvSpPr txBox="1"/>
          <p:nvPr/>
        </p:nvSpPr>
        <p:spPr>
          <a:xfrm>
            <a:off x="7429403" y="1831094"/>
            <a:ext cx="3204000" cy="29262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pt-BR" sz="1800" b="1" i="0" u="none" strike="noStrike" cap="none">
                <a:solidFill>
                  <a:schemeClr val="lt1"/>
                </a:solidFill>
                <a:latin typeface="Calibri"/>
                <a:ea typeface="Calibri"/>
                <a:cs typeface="Calibri"/>
                <a:sym typeface="Calibri"/>
              </a:rPr>
              <a:t>Carteira Saúde e Odonto</a:t>
            </a:r>
            <a:endParaRPr sz="1400" b="0" i="0" u="none" strike="noStrike" cap="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grpSp>
        <p:nvGrpSpPr>
          <p:cNvPr id="255" name="Google Shape;255;p70"/>
          <p:cNvGrpSpPr/>
          <p:nvPr/>
        </p:nvGrpSpPr>
        <p:grpSpPr>
          <a:xfrm>
            <a:off x="7837414" y="2423801"/>
            <a:ext cx="2553741" cy="625164"/>
            <a:chOff x="6210823" y="2320776"/>
            <a:chExt cx="2553741" cy="625164"/>
          </a:xfrm>
        </p:grpSpPr>
        <p:sp>
          <p:nvSpPr>
            <p:cNvPr id="256" name="Google Shape;256;p70"/>
            <p:cNvSpPr/>
            <p:nvPr/>
          </p:nvSpPr>
          <p:spPr>
            <a:xfrm>
              <a:off x="6210823" y="2320776"/>
              <a:ext cx="2500783" cy="592714"/>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57" name="Google Shape;257;p70"/>
            <p:cNvGrpSpPr/>
            <p:nvPr/>
          </p:nvGrpSpPr>
          <p:grpSpPr>
            <a:xfrm>
              <a:off x="6424487" y="2362077"/>
              <a:ext cx="2340077" cy="583863"/>
              <a:chOff x="6424487" y="2362077"/>
              <a:chExt cx="2340077" cy="583863"/>
            </a:xfrm>
          </p:grpSpPr>
          <p:pic>
            <p:nvPicPr>
              <p:cNvPr id="258" name="Google Shape;258;p70"/>
              <p:cNvPicPr preferRelativeResize="0"/>
              <p:nvPr/>
            </p:nvPicPr>
            <p:blipFill rotWithShape="1">
              <a:blip r:embed="rId6">
                <a:alphaModFix/>
              </a:blip>
              <a:srcRect/>
              <a:stretch/>
            </p:blipFill>
            <p:spPr>
              <a:xfrm>
                <a:off x="6424487" y="2457753"/>
                <a:ext cx="435600" cy="360000"/>
              </a:xfrm>
              <a:prstGeom prst="rect">
                <a:avLst/>
              </a:prstGeom>
              <a:noFill/>
              <a:ln>
                <a:noFill/>
              </a:ln>
            </p:spPr>
          </p:pic>
          <p:sp>
            <p:nvSpPr>
              <p:cNvPr id="259" name="Google Shape;259;p70"/>
              <p:cNvSpPr txBox="1"/>
              <p:nvPr/>
            </p:nvSpPr>
            <p:spPr>
              <a:xfrm>
                <a:off x="6812391" y="2362077"/>
                <a:ext cx="1952173" cy="3829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rgbClr val="E1531F"/>
                    </a:solidFill>
                    <a:latin typeface="Calibri"/>
                    <a:ea typeface="Calibri"/>
                    <a:cs typeface="Calibri"/>
                    <a:sym typeface="Calibri"/>
                  </a:rPr>
                  <a:t>4,8</a:t>
                </a:r>
                <a:r>
                  <a:rPr lang="pt-BR" sz="1800" b="1" i="0" u="none" strike="noStrike" cap="none">
                    <a:solidFill>
                      <a:srgbClr val="E1531F"/>
                    </a:solidFill>
                    <a:latin typeface="Calibri"/>
                    <a:ea typeface="Calibri"/>
                    <a:cs typeface="Calibri"/>
                    <a:sym typeface="Calibri"/>
                  </a:rPr>
                  <a:t> </a:t>
                </a:r>
                <a:r>
                  <a:rPr lang="pt-BR" sz="1400" b="1" i="0" u="none" strike="noStrike" cap="none">
                    <a:solidFill>
                      <a:srgbClr val="E1531F"/>
                    </a:solidFill>
                    <a:latin typeface="Calibri"/>
                    <a:ea typeface="Calibri"/>
                    <a:cs typeface="Calibri"/>
                    <a:sym typeface="Calibri"/>
                  </a:rPr>
                  <a:t>milhões</a:t>
                </a:r>
                <a:endParaRPr sz="1200" b="0" i="0" u="none" strike="noStrike" cap="none">
                  <a:solidFill>
                    <a:schemeClr val="dk1"/>
                  </a:solidFill>
                  <a:latin typeface="Calibri"/>
                  <a:ea typeface="Calibri"/>
                  <a:cs typeface="Calibri"/>
                  <a:sym typeface="Calibri"/>
                </a:endParaRPr>
              </a:p>
            </p:txBody>
          </p:sp>
          <p:sp>
            <p:nvSpPr>
              <p:cNvPr id="260" name="Google Shape;260;p70"/>
              <p:cNvSpPr txBox="1"/>
              <p:nvPr/>
            </p:nvSpPr>
            <p:spPr>
              <a:xfrm>
                <a:off x="6818830" y="2577983"/>
                <a:ext cx="1255141" cy="3679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400" b="0" i="0" u="none" strike="noStrike" cap="none">
                    <a:solidFill>
                      <a:srgbClr val="7F7F7F"/>
                    </a:solidFill>
                    <a:latin typeface="Calibri"/>
                    <a:ea typeface="Calibri"/>
                    <a:cs typeface="Calibri"/>
                    <a:sym typeface="Calibri"/>
                  </a:rPr>
                  <a:t>Beneficiários</a:t>
                </a:r>
                <a:endParaRPr sz="1600" b="0" i="0" u="none" strike="noStrike" cap="none">
                  <a:solidFill>
                    <a:srgbClr val="7F7F7F"/>
                  </a:solidFill>
                  <a:latin typeface="Calibri"/>
                  <a:ea typeface="Calibri"/>
                  <a:cs typeface="Calibri"/>
                  <a:sym typeface="Calibri"/>
                </a:endParaRPr>
              </a:p>
            </p:txBody>
          </p:sp>
        </p:grpSp>
      </p:grpSp>
      <p:sp>
        <p:nvSpPr>
          <p:cNvPr id="261" name="Google Shape;261;p70"/>
          <p:cNvSpPr txBox="1"/>
          <p:nvPr/>
        </p:nvSpPr>
        <p:spPr>
          <a:xfrm>
            <a:off x="-7199" y="6390675"/>
            <a:ext cx="5238750"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900"/>
              <a:buFont typeface="Calibri"/>
              <a:buNone/>
            </a:pPr>
            <a:r>
              <a:rPr lang="pt-BR" sz="900" b="1" i="0" u="none" strike="noStrike" cap="none">
                <a:solidFill>
                  <a:srgbClr val="595959"/>
                </a:solidFill>
                <a:latin typeface="Calibri"/>
                <a:ea typeface="Calibri"/>
                <a:cs typeface="Calibri"/>
                <a:sym typeface="Calibri"/>
              </a:rPr>
              <a:t>Fonte: </a:t>
            </a:r>
            <a:r>
              <a:rPr lang="pt-BR" sz="900" b="0" i="0" u="none" strike="noStrike" cap="none">
                <a:solidFill>
                  <a:srgbClr val="595959"/>
                </a:solidFill>
                <a:latin typeface="Calibri"/>
                <a:ea typeface="Calibri"/>
                <a:cs typeface="Calibri"/>
                <a:sym typeface="Calibri"/>
              </a:rPr>
              <a:t>Site de Relação com Investidores (https://ri.rededorsaoluiz.com.br/) – Resultados Trimestrais 3T23</a:t>
            </a:r>
            <a:endParaRPr sz="900" b="0" i="0" u="none" strike="noStrike" cap="none">
              <a:solidFill>
                <a:schemeClr val="dk1"/>
              </a:solidFill>
              <a:latin typeface="Calibri"/>
              <a:ea typeface="Calibri"/>
              <a:cs typeface="Calibri"/>
              <a:sym typeface="Calibri"/>
            </a:endParaRPr>
          </a:p>
        </p:txBody>
      </p:sp>
      <p:sp>
        <p:nvSpPr>
          <p:cNvPr id="262" name="Google Shape;262;p70"/>
          <p:cNvSpPr txBox="1"/>
          <p:nvPr/>
        </p:nvSpPr>
        <p:spPr>
          <a:xfrm>
            <a:off x="8725611" y="5525750"/>
            <a:ext cx="1080000" cy="2857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200" b="0" i="0" u="none" strike="noStrike" cap="none">
                <a:solidFill>
                  <a:schemeClr val="lt1"/>
                </a:solidFill>
                <a:latin typeface="Calibri"/>
                <a:ea typeface="Calibri"/>
                <a:cs typeface="Calibri"/>
                <a:sym typeface="Calibri"/>
              </a:rPr>
              <a:t>em milhares</a:t>
            </a:r>
            <a:endParaRPr sz="1200" b="0" i="0" u="none" strike="noStrike" cap="none">
              <a:solidFill>
                <a:schemeClr val="lt1"/>
              </a:solidFill>
              <a:latin typeface="Calibri"/>
              <a:ea typeface="Calibri"/>
              <a:cs typeface="Calibri"/>
              <a:sym typeface="Calibri"/>
            </a:endParaRPr>
          </a:p>
        </p:txBody>
      </p:sp>
      <p:grpSp>
        <p:nvGrpSpPr>
          <p:cNvPr id="263" name="Google Shape;263;p70"/>
          <p:cNvGrpSpPr/>
          <p:nvPr/>
        </p:nvGrpSpPr>
        <p:grpSpPr>
          <a:xfrm>
            <a:off x="6439256" y="3645520"/>
            <a:ext cx="2592147" cy="1879220"/>
            <a:chOff x="6312734" y="3031347"/>
            <a:chExt cx="2592147" cy="1879220"/>
          </a:xfrm>
        </p:grpSpPr>
        <p:grpSp>
          <p:nvGrpSpPr>
            <p:cNvPr id="264" name="Google Shape;264;p70"/>
            <p:cNvGrpSpPr/>
            <p:nvPr/>
          </p:nvGrpSpPr>
          <p:grpSpPr>
            <a:xfrm>
              <a:off x="6312734" y="3453637"/>
              <a:ext cx="2592147" cy="1456930"/>
              <a:chOff x="4838885" y="3100016"/>
              <a:chExt cx="2592147" cy="1456930"/>
            </a:xfrm>
          </p:grpSpPr>
          <p:sp>
            <p:nvSpPr>
              <p:cNvPr id="265" name="Google Shape;265;p70"/>
              <p:cNvSpPr txBox="1"/>
              <p:nvPr/>
            </p:nvSpPr>
            <p:spPr>
              <a:xfrm>
                <a:off x="4838885" y="3831708"/>
                <a:ext cx="2592147" cy="3481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PME </a:t>
                </a:r>
                <a:r>
                  <a:rPr lang="pt-BR" sz="1400" b="1" i="0" u="none" strike="noStrike" cap="none">
                    <a:solidFill>
                      <a:schemeClr val="lt1"/>
                    </a:solidFill>
                    <a:latin typeface="Calibri"/>
                    <a:ea typeface="Calibri"/>
                    <a:cs typeface="Calibri"/>
                    <a:sym typeface="Calibri"/>
                  </a:rPr>
                  <a:t>657.633</a:t>
                </a:r>
                <a:endParaRPr sz="1400" b="1" i="0" u="none" strike="noStrike" cap="none">
                  <a:solidFill>
                    <a:schemeClr val="lt1"/>
                  </a:solidFill>
                  <a:latin typeface="Calibri"/>
                  <a:ea typeface="Calibri"/>
                  <a:cs typeface="Calibri"/>
                  <a:sym typeface="Calibri"/>
                </a:endParaRPr>
              </a:p>
            </p:txBody>
          </p:sp>
          <p:sp>
            <p:nvSpPr>
              <p:cNvPr id="266" name="Google Shape;266;p70"/>
              <p:cNvSpPr txBox="1"/>
              <p:nvPr/>
            </p:nvSpPr>
            <p:spPr>
              <a:xfrm>
                <a:off x="4838885" y="3100016"/>
                <a:ext cx="2592147" cy="3481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Administrado </a:t>
                </a:r>
                <a:r>
                  <a:rPr lang="pt-BR" sz="1400" b="1" i="0" u="none" strike="noStrike" cap="none">
                    <a:solidFill>
                      <a:schemeClr val="lt1"/>
                    </a:solidFill>
                    <a:latin typeface="Calibri"/>
                    <a:ea typeface="Calibri"/>
                    <a:cs typeface="Calibri"/>
                    <a:sym typeface="Calibri"/>
                  </a:rPr>
                  <a:t>526.774</a:t>
                </a:r>
                <a:endParaRPr sz="1400" b="1" i="0" u="none" strike="noStrike" cap="none">
                  <a:solidFill>
                    <a:schemeClr val="lt1"/>
                  </a:solidFill>
                  <a:latin typeface="Calibri"/>
                  <a:ea typeface="Calibri"/>
                  <a:cs typeface="Calibri"/>
                  <a:sym typeface="Calibri"/>
                </a:endParaRPr>
              </a:p>
            </p:txBody>
          </p:sp>
          <p:sp>
            <p:nvSpPr>
              <p:cNvPr id="267" name="Google Shape;267;p70"/>
              <p:cNvSpPr txBox="1"/>
              <p:nvPr/>
            </p:nvSpPr>
            <p:spPr>
              <a:xfrm>
                <a:off x="4838885" y="3457962"/>
                <a:ext cx="2592147" cy="3481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Empresarial / Adesão </a:t>
                </a:r>
                <a:r>
                  <a:rPr lang="pt-BR" sz="1400" b="1" i="0" u="none" strike="noStrike" cap="none">
                    <a:solidFill>
                      <a:schemeClr val="lt1"/>
                    </a:solidFill>
                    <a:latin typeface="Calibri"/>
                    <a:ea typeface="Calibri"/>
                    <a:cs typeface="Calibri"/>
                    <a:sym typeface="Calibri"/>
                  </a:rPr>
                  <a:t>1.343.470</a:t>
                </a:r>
                <a:endParaRPr sz="1400" b="1" i="0" u="none" strike="noStrike" cap="none">
                  <a:solidFill>
                    <a:schemeClr val="lt1"/>
                  </a:solidFill>
                  <a:latin typeface="Calibri"/>
                  <a:ea typeface="Calibri"/>
                  <a:cs typeface="Calibri"/>
                  <a:sym typeface="Calibri"/>
                </a:endParaRPr>
              </a:p>
            </p:txBody>
          </p:sp>
          <p:sp>
            <p:nvSpPr>
              <p:cNvPr id="268" name="Google Shape;268;p70"/>
              <p:cNvSpPr txBox="1"/>
              <p:nvPr/>
            </p:nvSpPr>
            <p:spPr>
              <a:xfrm>
                <a:off x="4838885" y="4208809"/>
                <a:ext cx="2592147" cy="3481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Individual </a:t>
                </a:r>
                <a:r>
                  <a:rPr lang="pt-BR" sz="1400" b="1" i="0" u="none" strike="noStrike" cap="none">
                    <a:solidFill>
                      <a:schemeClr val="lt1"/>
                    </a:solidFill>
                    <a:latin typeface="Calibri"/>
                    <a:ea typeface="Calibri"/>
                    <a:cs typeface="Calibri"/>
                    <a:sym typeface="Calibri"/>
                  </a:rPr>
                  <a:t>111.713</a:t>
                </a:r>
                <a:endParaRPr sz="1400" b="1" i="0" u="none" strike="noStrike" cap="none">
                  <a:solidFill>
                    <a:schemeClr val="lt1"/>
                  </a:solidFill>
                  <a:latin typeface="Calibri"/>
                  <a:ea typeface="Calibri"/>
                  <a:cs typeface="Calibri"/>
                  <a:sym typeface="Calibri"/>
                </a:endParaRPr>
              </a:p>
            </p:txBody>
          </p:sp>
        </p:grpSp>
        <p:sp>
          <p:nvSpPr>
            <p:cNvPr id="269" name="Google Shape;269;p70"/>
            <p:cNvSpPr txBox="1"/>
            <p:nvPr/>
          </p:nvSpPr>
          <p:spPr>
            <a:xfrm>
              <a:off x="6997329" y="3031347"/>
              <a:ext cx="871199" cy="3679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800" b="1" i="0" u="none" strike="noStrike" cap="none">
                  <a:solidFill>
                    <a:schemeClr val="lt1"/>
                  </a:solidFill>
                  <a:latin typeface="Calibri"/>
                  <a:ea typeface="Calibri"/>
                  <a:cs typeface="Calibri"/>
                  <a:sym typeface="Calibri"/>
                </a:rPr>
                <a:t>Saúde</a:t>
              </a:r>
              <a:endParaRPr sz="2000" b="1" i="0" u="none" strike="noStrike" cap="none">
                <a:solidFill>
                  <a:schemeClr val="lt1"/>
                </a:solidFill>
                <a:latin typeface="Calibri"/>
                <a:ea typeface="Calibri"/>
                <a:cs typeface="Calibri"/>
                <a:sym typeface="Calibri"/>
              </a:endParaRPr>
            </a:p>
          </p:txBody>
        </p:sp>
      </p:grpSp>
      <p:grpSp>
        <p:nvGrpSpPr>
          <p:cNvPr id="270" name="Google Shape;270;p70"/>
          <p:cNvGrpSpPr/>
          <p:nvPr/>
        </p:nvGrpSpPr>
        <p:grpSpPr>
          <a:xfrm>
            <a:off x="9409738" y="3651753"/>
            <a:ext cx="2592147" cy="1181508"/>
            <a:chOff x="9880564" y="2990424"/>
            <a:chExt cx="2592147" cy="1181508"/>
          </a:xfrm>
        </p:grpSpPr>
        <p:sp>
          <p:nvSpPr>
            <p:cNvPr id="271" name="Google Shape;271;p70"/>
            <p:cNvSpPr txBox="1"/>
            <p:nvPr/>
          </p:nvSpPr>
          <p:spPr>
            <a:xfrm>
              <a:off x="9880564" y="3437296"/>
              <a:ext cx="2592147" cy="3608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Administrado </a:t>
              </a:r>
              <a:r>
                <a:rPr lang="pt-BR" sz="1400" b="1" i="0" u="none" strike="noStrike" cap="none">
                  <a:solidFill>
                    <a:schemeClr val="lt1"/>
                  </a:solidFill>
                  <a:latin typeface="Calibri"/>
                  <a:ea typeface="Calibri"/>
                  <a:cs typeface="Calibri"/>
                  <a:sym typeface="Calibri"/>
                </a:rPr>
                <a:t>27.261</a:t>
              </a:r>
              <a:endParaRPr sz="1400" b="1" i="0" u="none" strike="noStrike" cap="none">
                <a:solidFill>
                  <a:schemeClr val="lt1"/>
                </a:solidFill>
                <a:latin typeface="Calibri"/>
                <a:ea typeface="Calibri"/>
                <a:cs typeface="Calibri"/>
                <a:sym typeface="Calibri"/>
              </a:endParaRPr>
            </a:p>
          </p:txBody>
        </p:sp>
        <p:pic>
          <p:nvPicPr>
            <p:cNvPr id="272" name="Google Shape;272;p70"/>
            <p:cNvPicPr preferRelativeResize="0"/>
            <p:nvPr/>
          </p:nvPicPr>
          <p:blipFill rotWithShape="1">
            <a:blip r:embed="rId7">
              <a:alphaModFix/>
            </a:blip>
            <a:srcRect/>
            <a:stretch/>
          </p:blipFill>
          <p:spPr>
            <a:xfrm>
              <a:off x="9880564" y="2990424"/>
              <a:ext cx="435600" cy="373188"/>
            </a:xfrm>
            <a:prstGeom prst="rect">
              <a:avLst/>
            </a:prstGeom>
            <a:noFill/>
            <a:ln>
              <a:noFill/>
            </a:ln>
          </p:spPr>
        </p:pic>
        <p:sp>
          <p:nvSpPr>
            <p:cNvPr id="273" name="Google Shape;273;p70"/>
            <p:cNvSpPr txBox="1"/>
            <p:nvPr/>
          </p:nvSpPr>
          <p:spPr>
            <a:xfrm>
              <a:off x="9880564" y="3811042"/>
              <a:ext cx="2592147" cy="3608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0" i="0" u="none" strike="noStrike" cap="none">
                  <a:solidFill>
                    <a:schemeClr val="lt1"/>
                  </a:solidFill>
                  <a:latin typeface="Calibri"/>
                  <a:ea typeface="Calibri"/>
                  <a:cs typeface="Calibri"/>
                  <a:sym typeface="Calibri"/>
                </a:rPr>
                <a:t>Demais Carteiras </a:t>
              </a:r>
              <a:r>
                <a:rPr lang="pt-BR" sz="1400" b="1" i="0" u="none" strike="noStrike" cap="none">
                  <a:solidFill>
                    <a:schemeClr val="lt1"/>
                  </a:solidFill>
                  <a:latin typeface="Calibri"/>
                  <a:ea typeface="Calibri"/>
                  <a:cs typeface="Calibri"/>
                  <a:sym typeface="Calibri"/>
                </a:rPr>
                <a:t>2.149.459</a:t>
              </a:r>
              <a:endParaRPr sz="1400" b="1" i="0" u="none" strike="noStrike" cap="none">
                <a:solidFill>
                  <a:schemeClr val="lt1"/>
                </a:solidFill>
                <a:latin typeface="Calibri"/>
                <a:ea typeface="Calibri"/>
                <a:cs typeface="Calibri"/>
                <a:sym typeface="Calibri"/>
              </a:endParaRPr>
            </a:p>
          </p:txBody>
        </p:sp>
        <p:sp>
          <p:nvSpPr>
            <p:cNvPr id="274" name="Google Shape;274;p70"/>
            <p:cNvSpPr txBox="1"/>
            <p:nvPr/>
          </p:nvSpPr>
          <p:spPr>
            <a:xfrm>
              <a:off x="10356442" y="3025420"/>
              <a:ext cx="946450" cy="3814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800" b="1" i="0" u="none" strike="noStrike" cap="none">
                  <a:solidFill>
                    <a:schemeClr val="lt1"/>
                  </a:solidFill>
                  <a:latin typeface="Calibri"/>
                  <a:ea typeface="Calibri"/>
                  <a:cs typeface="Calibri"/>
                  <a:sym typeface="Calibri"/>
                </a:rPr>
                <a:t>Odonto</a:t>
              </a:r>
              <a:endParaRPr sz="2000" b="1" i="0" u="none" strike="noStrike" cap="none">
                <a:solidFill>
                  <a:schemeClr val="lt1"/>
                </a:solidFill>
                <a:latin typeface="Calibri"/>
                <a:ea typeface="Calibri"/>
                <a:cs typeface="Calibri"/>
                <a:sym typeface="Calibri"/>
              </a:endParaRPr>
            </a:p>
          </p:txBody>
        </p:sp>
      </p:grpSp>
      <p:grpSp>
        <p:nvGrpSpPr>
          <p:cNvPr id="275" name="Google Shape;275;p70"/>
          <p:cNvGrpSpPr/>
          <p:nvPr/>
        </p:nvGrpSpPr>
        <p:grpSpPr>
          <a:xfrm>
            <a:off x="1414865" y="2471426"/>
            <a:ext cx="2500783" cy="592714"/>
            <a:chOff x="64969" y="2325020"/>
            <a:chExt cx="2500783" cy="592714"/>
          </a:xfrm>
        </p:grpSpPr>
        <p:sp>
          <p:nvSpPr>
            <p:cNvPr id="276" name="Google Shape;276;p70"/>
            <p:cNvSpPr/>
            <p:nvPr/>
          </p:nvSpPr>
          <p:spPr>
            <a:xfrm>
              <a:off x="64969" y="2325020"/>
              <a:ext cx="2500783" cy="592714"/>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70"/>
            <p:cNvSpPr txBox="1"/>
            <p:nvPr/>
          </p:nvSpPr>
          <p:spPr>
            <a:xfrm>
              <a:off x="604431" y="2472326"/>
              <a:ext cx="1622954" cy="3248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Calibri"/>
                <a:buNone/>
              </a:pPr>
              <a:r>
                <a:rPr lang="pt-BR" sz="1400" b="1" i="0" u="none" strike="noStrike" cap="none">
                  <a:solidFill>
                    <a:srgbClr val="7F7F7F"/>
                  </a:solidFill>
                  <a:latin typeface="Calibri"/>
                  <a:ea typeface="Calibri"/>
                  <a:cs typeface="Calibri"/>
                  <a:sym typeface="Calibri"/>
                </a:rPr>
                <a:t>R$</a:t>
              </a:r>
              <a:r>
                <a:rPr lang="pt-BR" sz="1400" b="0" i="0" u="none" strike="noStrike" cap="none">
                  <a:solidFill>
                    <a:srgbClr val="7F7F7F"/>
                  </a:solidFill>
                  <a:latin typeface="Calibri"/>
                  <a:ea typeface="Calibri"/>
                  <a:cs typeface="Calibri"/>
                  <a:sym typeface="Calibri"/>
                </a:rPr>
                <a:t> </a:t>
              </a:r>
              <a:r>
                <a:rPr lang="pt-BR" sz="1400" b="1" i="0" u="none" strike="noStrike" cap="none">
                  <a:solidFill>
                    <a:srgbClr val="E9531E"/>
                  </a:solidFill>
                  <a:latin typeface="Calibri"/>
                  <a:ea typeface="Calibri"/>
                  <a:cs typeface="Calibri"/>
                  <a:sym typeface="Calibri"/>
                </a:rPr>
                <a:t>6.950,9</a:t>
              </a:r>
              <a:r>
                <a:rPr lang="pt-BR" sz="1400" b="0" i="0" u="none" strike="noStrike" cap="none">
                  <a:solidFill>
                    <a:srgbClr val="3F3F3F"/>
                  </a:solidFill>
                  <a:latin typeface="Calibri"/>
                  <a:ea typeface="Calibri"/>
                  <a:cs typeface="Calibri"/>
                  <a:sym typeface="Calibri"/>
                </a:rPr>
                <a:t> </a:t>
              </a:r>
              <a:r>
                <a:rPr lang="pt-BR" sz="1400" b="0" i="0" u="none" strike="noStrike" cap="none">
                  <a:solidFill>
                    <a:srgbClr val="7F7F7F"/>
                  </a:solidFill>
                  <a:latin typeface="Calibri"/>
                  <a:ea typeface="Calibri"/>
                  <a:cs typeface="Calibri"/>
                  <a:sym typeface="Calibri"/>
                </a:rPr>
                <a:t>milhões</a:t>
              </a:r>
              <a:endParaRPr sz="1400" b="0" i="0" u="none" strike="noStrike" cap="none">
                <a:solidFill>
                  <a:srgbClr val="7F7F7F"/>
                </a:solidFill>
                <a:latin typeface="Calibri"/>
                <a:ea typeface="Calibri"/>
                <a:cs typeface="Calibri"/>
                <a:sym typeface="Calibri"/>
              </a:endParaRPr>
            </a:p>
          </p:txBody>
        </p:sp>
        <p:pic>
          <p:nvPicPr>
            <p:cNvPr id="278" name="Google Shape;278;p70" descr="Ícone&#10;&#10;Descrição gerada automaticamente"/>
            <p:cNvPicPr preferRelativeResize="0"/>
            <p:nvPr/>
          </p:nvPicPr>
          <p:blipFill rotWithShape="1">
            <a:blip r:embed="rId8">
              <a:alphaModFix/>
            </a:blip>
            <a:srcRect/>
            <a:stretch/>
          </p:blipFill>
          <p:spPr>
            <a:xfrm>
              <a:off x="78254" y="2437133"/>
              <a:ext cx="435600" cy="360000"/>
            </a:xfrm>
            <a:prstGeom prst="rect">
              <a:avLst/>
            </a:prstGeom>
            <a:noFill/>
            <a:ln>
              <a:noFill/>
            </a:ln>
          </p:spPr>
        </p:pic>
      </p:grpSp>
      <p:graphicFrame>
        <p:nvGraphicFramePr>
          <p:cNvPr id="279" name="Google Shape;279;p70"/>
          <p:cNvGraphicFramePr/>
          <p:nvPr/>
        </p:nvGraphicFramePr>
        <p:xfrm>
          <a:off x="910621" y="3265686"/>
          <a:ext cx="3601083" cy="2712643"/>
        </p:xfrm>
        <a:graphic>
          <a:graphicData uri="http://schemas.openxmlformats.org/drawingml/2006/chart">
            <c:chart xmlns:c="http://schemas.openxmlformats.org/drawingml/2006/chart" xmlns:r="http://schemas.openxmlformats.org/officeDocument/2006/relationships" r:id="rId9"/>
          </a:graphicData>
        </a:graphic>
      </p:graphicFrame>
      <p:sp>
        <p:nvSpPr>
          <p:cNvPr id="280" name="Google Shape;280;p70"/>
          <p:cNvSpPr txBox="1"/>
          <p:nvPr/>
        </p:nvSpPr>
        <p:spPr>
          <a:xfrm>
            <a:off x="1092225" y="1831965"/>
            <a:ext cx="3204000" cy="29262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pt-BR" sz="1800" b="1" i="0" u="none" strike="noStrike" cap="none">
                <a:solidFill>
                  <a:srgbClr val="828282"/>
                </a:solidFill>
                <a:latin typeface="Calibri"/>
                <a:ea typeface="Calibri"/>
                <a:cs typeface="Calibri"/>
                <a:sym typeface="Calibri"/>
              </a:rPr>
              <a:t>Receita Líquida</a:t>
            </a:r>
            <a:endParaRPr sz="1400" b="0" i="0" u="none" strike="noStrike" cap="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rgbClr val="828282"/>
              </a:solidFill>
              <a:latin typeface="Calibri"/>
              <a:ea typeface="Calibri"/>
              <a:cs typeface="Calibri"/>
              <a:sym typeface="Calibri"/>
            </a:endParaRPr>
          </a:p>
        </p:txBody>
      </p:sp>
      <p:sp>
        <p:nvSpPr>
          <p:cNvPr id="281" name="Google Shape;281;p70"/>
          <p:cNvSpPr txBox="1"/>
          <p:nvPr/>
        </p:nvSpPr>
        <p:spPr>
          <a:xfrm>
            <a:off x="3329456" y="5630220"/>
            <a:ext cx="4956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828282"/>
                </a:solidFill>
                <a:latin typeface="Calibri"/>
                <a:ea typeface="Calibri"/>
                <a:cs typeface="Calibri"/>
                <a:sym typeface="Calibri"/>
              </a:rPr>
              <a:t>3T23</a:t>
            </a:r>
            <a:endParaRPr sz="1400" b="0" i="0" u="none" strike="noStrike" cap="none">
              <a:solidFill>
                <a:srgbClr val="000000"/>
              </a:solidFill>
              <a:latin typeface="Calibri"/>
              <a:ea typeface="Calibri"/>
              <a:cs typeface="Calibri"/>
              <a:sym typeface="Calibri"/>
            </a:endParaRPr>
          </a:p>
        </p:txBody>
      </p:sp>
      <p:sp>
        <p:nvSpPr>
          <p:cNvPr id="282" name="Google Shape;282;p70"/>
          <p:cNvSpPr txBox="1"/>
          <p:nvPr/>
        </p:nvSpPr>
        <p:spPr>
          <a:xfrm>
            <a:off x="1600510" y="5630220"/>
            <a:ext cx="49564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828282"/>
                </a:solidFill>
                <a:latin typeface="Calibri"/>
                <a:ea typeface="Calibri"/>
                <a:cs typeface="Calibri"/>
                <a:sym typeface="Calibri"/>
              </a:rPr>
              <a:t>3T22</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71"/>
          <p:cNvSpPr/>
          <p:nvPr/>
        </p:nvSpPr>
        <p:spPr>
          <a:xfrm>
            <a:off x="0" y="0"/>
            <a:ext cx="12192000" cy="6858000"/>
          </a:xfrm>
          <a:prstGeom prst="rect">
            <a:avLst/>
          </a:prstGeom>
          <a:solidFill>
            <a:srgbClr val="5AB3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88" name="Google Shape;288;p71"/>
          <p:cNvPicPr preferRelativeResize="0"/>
          <p:nvPr/>
        </p:nvPicPr>
        <p:blipFill rotWithShape="1">
          <a:blip r:embed="rId3">
            <a:alphaModFix/>
          </a:blip>
          <a:srcRect/>
          <a:stretch/>
        </p:blipFill>
        <p:spPr>
          <a:xfrm>
            <a:off x="6095999" y="749238"/>
            <a:ext cx="5554895" cy="5511600"/>
          </a:xfrm>
          <a:prstGeom prst="flowChartConnector">
            <a:avLst/>
          </a:prstGeom>
          <a:noFill/>
          <a:ln>
            <a:noFill/>
          </a:ln>
        </p:spPr>
      </p:pic>
      <p:sp>
        <p:nvSpPr>
          <p:cNvPr id="289" name="Google Shape;289;p71"/>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0" name="Google Shape;290;p71"/>
          <p:cNvSpPr txBox="1"/>
          <p:nvPr/>
        </p:nvSpPr>
        <p:spPr>
          <a:xfrm>
            <a:off x="1246295" y="1391192"/>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Gestão de Saúde</a:t>
            </a:r>
            <a:endParaRPr sz="1400" b="0" i="0" u="none" strike="noStrike" cap="none">
              <a:solidFill>
                <a:srgbClr val="000000"/>
              </a:solidFill>
              <a:latin typeface="Arial"/>
              <a:ea typeface="Arial"/>
              <a:cs typeface="Arial"/>
              <a:sym typeface="Arial"/>
            </a:endParaRPr>
          </a:p>
        </p:txBody>
      </p:sp>
      <p:pic>
        <p:nvPicPr>
          <p:cNvPr id="291" name="Google Shape;291;p71"/>
          <p:cNvPicPr preferRelativeResize="0"/>
          <p:nvPr/>
        </p:nvPicPr>
        <p:blipFill rotWithShape="1">
          <a:blip r:embed="rId4">
            <a:alphaModFix/>
          </a:blip>
          <a:srcRect/>
          <a:stretch/>
        </p:blipFill>
        <p:spPr>
          <a:xfrm>
            <a:off x="1352828" y="1178140"/>
            <a:ext cx="619125" cy="123825"/>
          </a:xfrm>
          <a:prstGeom prst="rect">
            <a:avLst/>
          </a:prstGeom>
          <a:noFill/>
          <a:ln>
            <a:noFill/>
          </a:ln>
        </p:spPr>
      </p:pic>
      <p:sp>
        <p:nvSpPr>
          <p:cNvPr id="292" name="Google Shape;292;p71"/>
          <p:cNvSpPr/>
          <p:nvPr/>
        </p:nvSpPr>
        <p:spPr>
          <a:xfrm>
            <a:off x="6155696" y="355398"/>
            <a:ext cx="1645484" cy="1645484"/>
          </a:xfrm>
          <a:prstGeom prst="ellipse">
            <a:avLst/>
          </a:prstGeom>
          <a:solidFill>
            <a:srgbClr val="FF8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72"/>
          <p:cNvSpPr/>
          <p:nvPr/>
        </p:nvSpPr>
        <p:spPr>
          <a:xfrm>
            <a:off x="0" y="0"/>
            <a:ext cx="12192000" cy="1373499"/>
          </a:xfrm>
          <a:prstGeom prst="rect">
            <a:avLst/>
          </a:prstGeom>
          <a:solidFill>
            <a:srgbClr val="146E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8" name="Google Shape;298;p72">
            <a:hlinkClick r:id="rId3"/>
          </p:cNvPr>
          <p:cNvSpPr/>
          <p:nvPr/>
        </p:nvSpPr>
        <p:spPr>
          <a:xfrm>
            <a:off x="664740" y="6340550"/>
            <a:ext cx="2573277" cy="255344"/>
          </a:xfrm>
          <a:prstGeom prst="roundRect">
            <a:avLst>
              <a:gd name="adj" fmla="val 16667"/>
            </a:avLst>
          </a:prstGeom>
          <a:solidFill>
            <a:srgbClr val="5AB3A0"/>
          </a:solidFill>
          <a:ln w="1905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pt-BR" sz="900" b="0" i="0" u="none" strike="noStrike" cap="none">
                <a:solidFill>
                  <a:schemeClr val="lt1"/>
                </a:solidFill>
                <a:latin typeface="Calibri"/>
                <a:ea typeface="Calibri"/>
                <a:cs typeface="Calibri"/>
                <a:sym typeface="Calibri"/>
              </a:rPr>
              <a:t>🖰 https://painel.programasaudeativa.com.br/</a:t>
            </a:r>
            <a:endParaRPr sz="900" b="0" i="0" u="none" strike="noStrike" cap="none">
              <a:solidFill>
                <a:schemeClr val="lt1"/>
              </a:solidFill>
              <a:latin typeface="Calibri"/>
              <a:ea typeface="Calibri"/>
              <a:cs typeface="Calibri"/>
              <a:sym typeface="Calibri"/>
            </a:endParaRPr>
          </a:p>
        </p:txBody>
      </p:sp>
      <p:sp>
        <p:nvSpPr>
          <p:cNvPr id="299" name="Google Shape;299;p72"/>
          <p:cNvSpPr txBox="1"/>
          <p:nvPr/>
        </p:nvSpPr>
        <p:spPr>
          <a:xfrm>
            <a:off x="172844" y="360164"/>
            <a:ext cx="3812708" cy="76895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chemeClr val="lt1"/>
                </a:solidFill>
                <a:latin typeface="Calibri"/>
                <a:ea typeface="Calibri"/>
                <a:cs typeface="Calibri"/>
                <a:sym typeface="Calibri"/>
              </a:rPr>
              <a:t>SulAmérica Saúde Ativa</a:t>
            </a:r>
            <a:endParaRPr sz="1400" b="0" i="0" u="none" strike="noStrike" cap="none">
              <a:solidFill>
                <a:srgbClr val="00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pic>
        <p:nvPicPr>
          <p:cNvPr id="300" name="Google Shape;300;p72"/>
          <p:cNvPicPr preferRelativeResize="0"/>
          <p:nvPr/>
        </p:nvPicPr>
        <p:blipFill rotWithShape="1">
          <a:blip r:embed="rId4">
            <a:alphaModFix/>
          </a:blip>
          <a:srcRect/>
          <a:stretch/>
        </p:blipFill>
        <p:spPr>
          <a:xfrm rot="5400000">
            <a:off x="175341" y="6288222"/>
            <a:ext cx="435600" cy="360000"/>
          </a:xfrm>
          <a:prstGeom prst="rect">
            <a:avLst/>
          </a:prstGeom>
          <a:noFill/>
          <a:ln>
            <a:noFill/>
          </a:ln>
        </p:spPr>
      </p:pic>
      <p:sp>
        <p:nvSpPr>
          <p:cNvPr id="301" name="Google Shape;301;p72"/>
          <p:cNvSpPr txBox="1"/>
          <p:nvPr/>
        </p:nvSpPr>
        <p:spPr>
          <a:xfrm>
            <a:off x="640031" y="5722914"/>
            <a:ext cx="21200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rgbClr val="E1531F"/>
                </a:solidFill>
                <a:latin typeface="Calibri"/>
                <a:ea typeface="Calibri"/>
                <a:cs typeface="Calibri"/>
                <a:sym typeface="Calibri"/>
              </a:rPr>
              <a:t>Para conhecer os </a:t>
            </a:r>
            <a:r>
              <a:rPr lang="pt-BR" sz="1400" b="1" i="0" u="none" strike="noStrike" cap="none">
                <a:solidFill>
                  <a:srgbClr val="E1531F"/>
                </a:solidFill>
                <a:latin typeface="Calibri"/>
                <a:ea typeface="Calibri"/>
                <a:cs typeface="Calibri"/>
                <a:sym typeface="Calibri"/>
              </a:rPr>
              <a:t>detalhes</a:t>
            </a:r>
            <a:r>
              <a:rPr lang="pt-BR" sz="1400" b="0" i="0" u="none" strike="noStrike" cap="none">
                <a:solidFill>
                  <a:srgbClr val="E1531F"/>
                </a:solidFill>
                <a:latin typeface="Calibri"/>
                <a:ea typeface="Calibri"/>
                <a:cs typeface="Calibri"/>
                <a:sym typeface="Calibri"/>
              </a:rPr>
              <a:t> dos Programas acesse</a:t>
            </a:r>
            <a:endParaRPr sz="1400" b="0" i="0" u="none" strike="noStrike" cap="none">
              <a:solidFill>
                <a:srgbClr val="000000"/>
              </a:solidFill>
              <a:latin typeface="Calibri"/>
              <a:ea typeface="Calibri"/>
              <a:cs typeface="Calibri"/>
              <a:sym typeface="Calibri"/>
            </a:endParaRPr>
          </a:p>
        </p:txBody>
      </p:sp>
      <p:sp>
        <p:nvSpPr>
          <p:cNvPr id="302" name="Google Shape;302;p72"/>
          <p:cNvSpPr txBox="1"/>
          <p:nvPr/>
        </p:nvSpPr>
        <p:spPr>
          <a:xfrm>
            <a:off x="7635308" y="6280314"/>
            <a:ext cx="5446855"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FF531F"/>
                </a:solidFill>
                <a:latin typeface="Calibri"/>
                <a:ea typeface="Calibri"/>
                <a:cs typeface="Calibri"/>
                <a:sym typeface="Calibri"/>
              </a:rPr>
              <a:t>Benefício </a:t>
            </a:r>
            <a:r>
              <a:rPr lang="pt-BR" sz="1100" b="1" i="0" u="none" strike="noStrike" cap="none">
                <a:solidFill>
                  <a:srgbClr val="FF531F"/>
                </a:solidFill>
                <a:latin typeface="Calibri"/>
                <a:ea typeface="Calibri"/>
                <a:cs typeface="Calibri"/>
                <a:sym typeface="Calibri"/>
              </a:rPr>
              <a:t>não</a:t>
            </a:r>
            <a:r>
              <a:rPr lang="pt-BR" sz="1100" b="0" i="0" u="none" strike="noStrike" cap="none">
                <a:solidFill>
                  <a:srgbClr val="FF531F"/>
                </a:solidFill>
                <a:latin typeface="Calibri"/>
                <a:ea typeface="Calibri"/>
                <a:cs typeface="Calibri"/>
                <a:sym typeface="Calibri"/>
              </a:rPr>
              <a:t> válido para o Produto Hospitalar (HO) e para os planos </a:t>
            </a:r>
            <a:r>
              <a:rPr lang="pt-BR" sz="1100" b="1" i="0" u="none" strike="noStrike" cap="none">
                <a:solidFill>
                  <a:srgbClr val="FF531F"/>
                </a:solidFill>
                <a:latin typeface="Calibri"/>
                <a:ea typeface="Calibri"/>
                <a:cs typeface="Calibri"/>
                <a:sym typeface="Calibri"/>
              </a:rPr>
              <a:t>Direto</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rgbClr val="FF531F"/>
                </a:solidFill>
                <a:latin typeface="Calibri"/>
                <a:ea typeface="Calibri"/>
                <a:cs typeface="Calibri"/>
                <a:sym typeface="Calibri"/>
              </a:rPr>
              <a:t>¹ Programa válido para o Produto Hospitalar</a:t>
            </a:r>
            <a:endParaRPr sz="1400" b="0" i="0" u="none" strike="noStrike" cap="none">
              <a:solidFill>
                <a:srgbClr val="000000"/>
              </a:solidFill>
              <a:latin typeface="Calibri"/>
              <a:ea typeface="Calibri"/>
              <a:cs typeface="Calibri"/>
              <a:sym typeface="Calibri"/>
            </a:endParaRPr>
          </a:p>
        </p:txBody>
      </p:sp>
      <p:sp>
        <p:nvSpPr>
          <p:cNvPr id="303" name="Google Shape;303;p72"/>
          <p:cNvSpPr txBox="1"/>
          <p:nvPr/>
        </p:nvSpPr>
        <p:spPr>
          <a:xfrm>
            <a:off x="262217" y="686960"/>
            <a:ext cx="2664000" cy="32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pt-BR" sz="1400" b="1" i="0" u="none" strike="noStrike" cap="none">
                <a:solidFill>
                  <a:schemeClr val="lt1"/>
                </a:solidFill>
                <a:latin typeface="Calibri"/>
                <a:ea typeface="Calibri"/>
                <a:cs typeface="Calibri"/>
                <a:sym typeface="Calibri"/>
              </a:rPr>
              <a:t>Planos Nacionais</a:t>
            </a:r>
            <a:endParaRPr sz="1400" b="0" i="0" u="none" strike="noStrike" cap="none">
              <a:solidFill>
                <a:srgbClr val="000000"/>
              </a:solidFill>
              <a:latin typeface="Calibri"/>
              <a:ea typeface="Calibri"/>
              <a:cs typeface="Calibri"/>
              <a:sym typeface="Calibri"/>
            </a:endParaRPr>
          </a:p>
        </p:txBody>
      </p:sp>
      <p:grpSp>
        <p:nvGrpSpPr>
          <p:cNvPr id="304" name="Google Shape;304;p72"/>
          <p:cNvGrpSpPr/>
          <p:nvPr/>
        </p:nvGrpSpPr>
        <p:grpSpPr>
          <a:xfrm>
            <a:off x="2069767" y="1879308"/>
            <a:ext cx="8752673" cy="3921503"/>
            <a:chOff x="2069767" y="1879308"/>
            <a:chExt cx="8752673" cy="3921503"/>
          </a:xfrm>
        </p:grpSpPr>
        <p:pic>
          <p:nvPicPr>
            <p:cNvPr id="305" name="Google Shape;305;p72"/>
            <p:cNvPicPr preferRelativeResize="0"/>
            <p:nvPr/>
          </p:nvPicPr>
          <p:blipFill rotWithShape="1">
            <a:blip r:embed="rId5">
              <a:alphaModFix/>
            </a:blip>
            <a:srcRect/>
            <a:stretch/>
          </p:blipFill>
          <p:spPr>
            <a:xfrm>
              <a:off x="5592621" y="2857313"/>
              <a:ext cx="871200" cy="720000"/>
            </a:xfrm>
            <a:prstGeom prst="rect">
              <a:avLst/>
            </a:prstGeom>
            <a:noFill/>
            <a:ln>
              <a:noFill/>
            </a:ln>
          </p:spPr>
        </p:pic>
        <p:pic>
          <p:nvPicPr>
            <p:cNvPr id="306" name="Google Shape;306;p72"/>
            <p:cNvPicPr preferRelativeResize="0"/>
            <p:nvPr/>
          </p:nvPicPr>
          <p:blipFill rotWithShape="1">
            <a:blip r:embed="rId6">
              <a:alphaModFix/>
            </a:blip>
            <a:srcRect/>
            <a:stretch/>
          </p:blipFill>
          <p:spPr>
            <a:xfrm>
              <a:off x="3969791" y="2632980"/>
              <a:ext cx="561924" cy="464400"/>
            </a:xfrm>
            <a:prstGeom prst="rect">
              <a:avLst/>
            </a:prstGeom>
            <a:noFill/>
            <a:ln>
              <a:noFill/>
            </a:ln>
          </p:spPr>
        </p:pic>
        <p:pic>
          <p:nvPicPr>
            <p:cNvPr id="307" name="Google Shape;307;p72"/>
            <p:cNvPicPr preferRelativeResize="0"/>
            <p:nvPr/>
          </p:nvPicPr>
          <p:blipFill rotWithShape="1">
            <a:blip r:embed="rId7">
              <a:alphaModFix/>
            </a:blip>
            <a:srcRect/>
            <a:stretch/>
          </p:blipFill>
          <p:spPr>
            <a:xfrm>
              <a:off x="3755349" y="3551309"/>
              <a:ext cx="561924" cy="464400"/>
            </a:xfrm>
            <a:prstGeom prst="rect">
              <a:avLst/>
            </a:prstGeom>
            <a:noFill/>
            <a:ln>
              <a:noFill/>
            </a:ln>
          </p:spPr>
        </p:pic>
        <p:pic>
          <p:nvPicPr>
            <p:cNvPr id="308" name="Google Shape;308;p72"/>
            <p:cNvPicPr preferRelativeResize="0"/>
            <p:nvPr/>
          </p:nvPicPr>
          <p:blipFill rotWithShape="1">
            <a:blip r:embed="rId8">
              <a:alphaModFix/>
            </a:blip>
            <a:srcRect/>
            <a:stretch/>
          </p:blipFill>
          <p:spPr>
            <a:xfrm flipH="1">
              <a:off x="3916520" y="4480210"/>
              <a:ext cx="561924" cy="464400"/>
            </a:xfrm>
            <a:prstGeom prst="rect">
              <a:avLst/>
            </a:prstGeom>
            <a:noFill/>
            <a:ln>
              <a:noFill/>
            </a:ln>
          </p:spPr>
        </p:pic>
        <p:pic>
          <p:nvPicPr>
            <p:cNvPr id="309" name="Google Shape;309;p72"/>
            <p:cNvPicPr preferRelativeResize="0"/>
            <p:nvPr/>
          </p:nvPicPr>
          <p:blipFill rotWithShape="1">
            <a:blip r:embed="rId9">
              <a:alphaModFix/>
            </a:blip>
            <a:srcRect/>
            <a:stretch/>
          </p:blipFill>
          <p:spPr>
            <a:xfrm>
              <a:off x="4273155" y="5301560"/>
              <a:ext cx="561924" cy="464400"/>
            </a:xfrm>
            <a:prstGeom prst="rect">
              <a:avLst/>
            </a:prstGeom>
            <a:noFill/>
            <a:ln>
              <a:noFill/>
            </a:ln>
          </p:spPr>
        </p:pic>
        <p:pic>
          <p:nvPicPr>
            <p:cNvPr id="310" name="Google Shape;310;p72"/>
            <p:cNvPicPr preferRelativeResize="0"/>
            <p:nvPr/>
          </p:nvPicPr>
          <p:blipFill rotWithShape="1">
            <a:blip r:embed="rId10">
              <a:alphaModFix/>
            </a:blip>
            <a:srcRect/>
            <a:stretch/>
          </p:blipFill>
          <p:spPr>
            <a:xfrm>
              <a:off x="4940237" y="1883750"/>
              <a:ext cx="561924" cy="464400"/>
            </a:xfrm>
            <a:prstGeom prst="rect">
              <a:avLst/>
            </a:prstGeom>
            <a:noFill/>
            <a:ln>
              <a:noFill/>
            </a:ln>
          </p:spPr>
        </p:pic>
        <p:pic>
          <p:nvPicPr>
            <p:cNvPr id="311" name="Google Shape;311;p72"/>
            <p:cNvPicPr preferRelativeResize="0"/>
            <p:nvPr/>
          </p:nvPicPr>
          <p:blipFill rotWithShape="1">
            <a:blip r:embed="rId11">
              <a:alphaModFix/>
            </a:blip>
            <a:srcRect/>
            <a:stretch/>
          </p:blipFill>
          <p:spPr>
            <a:xfrm>
              <a:off x="7044858" y="5336411"/>
              <a:ext cx="561924" cy="464400"/>
            </a:xfrm>
            <a:prstGeom prst="rect">
              <a:avLst/>
            </a:prstGeom>
            <a:noFill/>
            <a:ln>
              <a:noFill/>
            </a:ln>
          </p:spPr>
        </p:pic>
        <p:pic>
          <p:nvPicPr>
            <p:cNvPr id="312" name="Google Shape;312;p72"/>
            <p:cNvPicPr preferRelativeResize="0"/>
            <p:nvPr/>
          </p:nvPicPr>
          <p:blipFill rotWithShape="1">
            <a:blip r:embed="rId12">
              <a:alphaModFix/>
            </a:blip>
            <a:srcRect/>
            <a:stretch/>
          </p:blipFill>
          <p:spPr>
            <a:xfrm>
              <a:off x="7646476" y="4477134"/>
              <a:ext cx="561924" cy="464400"/>
            </a:xfrm>
            <a:prstGeom prst="rect">
              <a:avLst/>
            </a:prstGeom>
            <a:noFill/>
            <a:ln>
              <a:noFill/>
            </a:ln>
          </p:spPr>
        </p:pic>
        <p:pic>
          <p:nvPicPr>
            <p:cNvPr id="313" name="Google Shape;313;p72"/>
            <p:cNvPicPr preferRelativeResize="0"/>
            <p:nvPr/>
          </p:nvPicPr>
          <p:blipFill rotWithShape="1">
            <a:blip r:embed="rId13">
              <a:alphaModFix/>
            </a:blip>
            <a:srcRect/>
            <a:stretch/>
          </p:blipFill>
          <p:spPr>
            <a:xfrm>
              <a:off x="7427781" y="2632980"/>
              <a:ext cx="561924" cy="464400"/>
            </a:xfrm>
            <a:prstGeom prst="rect">
              <a:avLst/>
            </a:prstGeom>
            <a:noFill/>
            <a:ln>
              <a:noFill/>
            </a:ln>
          </p:spPr>
        </p:pic>
        <p:sp>
          <p:nvSpPr>
            <p:cNvPr id="314" name="Google Shape;314;p72"/>
            <p:cNvSpPr txBox="1"/>
            <p:nvPr/>
          </p:nvSpPr>
          <p:spPr>
            <a:xfrm>
              <a:off x="4734011" y="3621448"/>
              <a:ext cx="2588421"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pt-BR" sz="1600" b="0" i="0" u="none" strike="noStrike" cap="none">
                  <a:solidFill>
                    <a:srgbClr val="222D59"/>
                  </a:solidFill>
                  <a:latin typeface="Calibri"/>
                  <a:ea typeface="Calibri"/>
                  <a:cs typeface="Calibri"/>
                  <a:sym typeface="Calibri"/>
                </a:rPr>
                <a:t>Iniciativas focadas em ações de prevenção e promoção</a:t>
              </a:r>
              <a:endParaRPr sz="1600" b="0" i="0" u="none" strike="noStrike" cap="none">
                <a:solidFill>
                  <a:srgbClr val="222D59"/>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pt-BR" sz="1600" b="0" i="0" u="none" strike="noStrike" cap="none">
                  <a:solidFill>
                    <a:srgbClr val="222D59"/>
                  </a:solidFill>
                  <a:latin typeface="Calibri"/>
                  <a:ea typeface="Calibri"/>
                  <a:cs typeface="Calibri"/>
                  <a:sym typeface="Calibri"/>
                </a:rPr>
                <a:t>à saúde de acordo com a </a:t>
              </a:r>
              <a:r>
                <a:rPr lang="pt-BR" sz="1600" b="1" i="0" u="none" strike="noStrike" cap="none">
                  <a:solidFill>
                    <a:srgbClr val="222D59"/>
                  </a:solidFill>
                  <a:latin typeface="Calibri"/>
                  <a:ea typeface="Calibri"/>
                  <a:cs typeface="Calibri"/>
                  <a:sym typeface="Calibri"/>
                </a:rPr>
                <a:t>necessidade de cada cliente</a:t>
              </a:r>
              <a:endParaRPr sz="1600" b="1" i="0" u="none" strike="noStrike" cap="none">
                <a:solidFill>
                  <a:srgbClr val="222D59"/>
                </a:solidFill>
                <a:latin typeface="Calibri"/>
                <a:ea typeface="Calibri"/>
                <a:cs typeface="Calibri"/>
                <a:sym typeface="Calibri"/>
              </a:endParaRPr>
            </a:p>
          </p:txBody>
        </p:sp>
        <p:sp>
          <p:nvSpPr>
            <p:cNvPr id="315" name="Google Shape;315;p72"/>
            <p:cNvSpPr txBox="1"/>
            <p:nvPr/>
          </p:nvSpPr>
          <p:spPr>
            <a:xfrm>
              <a:off x="2394074" y="4555862"/>
              <a:ext cx="1856679" cy="300874"/>
            </a:xfrm>
            <a:prstGeom prst="rect">
              <a:avLst/>
            </a:prstGeom>
            <a:noFill/>
            <a:ln>
              <a:noFill/>
            </a:ln>
          </p:spPr>
          <p:txBody>
            <a:bodyPr spcFirstLastPara="1" wrap="square" lIns="90700" tIns="45350" rIns="90700" bIns="4535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P</a:t>
              </a:r>
              <a:r>
                <a:rPr lang="pt-BR" sz="1600" b="0" i="0" u="none" strike="noStrike" cap="none">
                  <a:solidFill>
                    <a:srgbClr val="222D59"/>
                  </a:solidFill>
                  <a:latin typeface="Calibri"/>
                  <a:ea typeface="Calibri"/>
                  <a:cs typeface="Calibri"/>
                  <a:sym typeface="Calibri"/>
                </a:rPr>
                <a:t>arto </a:t>
              </a:r>
              <a:r>
                <a:rPr lang="pt-BR" sz="1600" b="1" i="0" u="none" strike="noStrike" cap="none">
                  <a:solidFill>
                    <a:srgbClr val="222D59"/>
                  </a:solidFill>
                  <a:latin typeface="Calibri"/>
                  <a:ea typeface="Calibri"/>
                  <a:cs typeface="Calibri"/>
                  <a:sym typeface="Calibri"/>
                </a:rPr>
                <a:t>A</a:t>
              </a:r>
              <a:r>
                <a:rPr lang="pt-BR" sz="1600" b="0" i="0" u="none" strike="noStrike" cap="none">
                  <a:solidFill>
                    <a:srgbClr val="222D59"/>
                  </a:solidFill>
                  <a:latin typeface="Calibri"/>
                  <a:ea typeface="Calibri"/>
                  <a:cs typeface="Calibri"/>
                  <a:sym typeface="Calibri"/>
                </a:rPr>
                <a:t>dequado</a:t>
              </a:r>
              <a:endParaRPr sz="2000" b="0" i="0" u="none" strike="noStrike" cap="none">
                <a:solidFill>
                  <a:srgbClr val="222D59"/>
                </a:solidFill>
                <a:latin typeface="Calibri"/>
                <a:ea typeface="Calibri"/>
                <a:cs typeface="Calibri"/>
                <a:sym typeface="Calibri"/>
              </a:endParaRPr>
            </a:p>
          </p:txBody>
        </p:sp>
        <p:sp>
          <p:nvSpPr>
            <p:cNvPr id="316" name="Google Shape;316;p72"/>
            <p:cNvSpPr txBox="1"/>
            <p:nvPr/>
          </p:nvSpPr>
          <p:spPr>
            <a:xfrm>
              <a:off x="7531645" y="5442696"/>
              <a:ext cx="1939880"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I</a:t>
              </a:r>
              <a:r>
                <a:rPr lang="pt-BR" sz="1600" b="0" i="0" u="none" strike="noStrike" cap="none">
                  <a:solidFill>
                    <a:srgbClr val="222D59"/>
                  </a:solidFill>
                  <a:latin typeface="Calibri"/>
                  <a:ea typeface="Calibri"/>
                  <a:cs typeface="Calibri"/>
                  <a:sym typeface="Calibri"/>
                </a:rPr>
                <a:t>doso </a:t>
              </a:r>
              <a:r>
                <a:rPr lang="pt-BR" sz="1600" b="1" i="0" u="none" strike="noStrike" cap="none">
                  <a:solidFill>
                    <a:srgbClr val="222D59"/>
                  </a:solidFill>
                  <a:latin typeface="Calibri"/>
                  <a:ea typeface="Calibri"/>
                  <a:cs typeface="Calibri"/>
                  <a:sym typeface="Calibri"/>
                </a:rPr>
                <a:t>B</a:t>
              </a:r>
              <a:r>
                <a:rPr lang="pt-BR" sz="1600" b="0" i="0" u="none" strike="noStrike" cap="none">
                  <a:solidFill>
                    <a:srgbClr val="222D59"/>
                  </a:solidFill>
                  <a:latin typeface="Calibri"/>
                  <a:ea typeface="Calibri"/>
                  <a:cs typeface="Calibri"/>
                  <a:sym typeface="Calibri"/>
                </a:rPr>
                <a:t>em </a:t>
              </a:r>
              <a:r>
                <a:rPr lang="pt-BR" sz="1600" b="1" i="0" u="none" strike="noStrike" cap="none">
                  <a:solidFill>
                    <a:srgbClr val="222D59"/>
                  </a:solidFill>
                  <a:latin typeface="Calibri"/>
                  <a:ea typeface="Calibri"/>
                  <a:cs typeface="Calibri"/>
                  <a:sym typeface="Calibri"/>
                </a:rPr>
                <a:t>C</a:t>
              </a:r>
              <a:r>
                <a:rPr lang="pt-BR" sz="1600" b="0" i="0" u="none" strike="noStrike" cap="none">
                  <a:solidFill>
                    <a:srgbClr val="222D59"/>
                  </a:solidFill>
                  <a:latin typeface="Calibri"/>
                  <a:ea typeface="Calibri"/>
                  <a:cs typeface="Calibri"/>
                  <a:sym typeface="Calibri"/>
                </a:rPr>
                <a:t>uidado</a:t>
              </a:r>
              <a:endParaRPr sz="2000" b="0" i="0" u="none" strike="noStrike" cap="none">
                <a:solidFill>
                  <a:srgbClr val="222D59"/>
                </a:solidFill>
                <a:latin typeface="Calibri"/>
                <a:ea typeface="Calibri"/>
                <a:cs typeface="Calibri"/>
                <a:sym typeface="Calibri"/>
              </a:endParaRPr>
            </a:p>
          </p:txBody>
        </p:sp>
        <p:grpSp>
          <p:nvGrpSpPr>
            <p:cNvPr id="317" name="Google Shape;317;p72"/>
            <p:cNvGrpSpPr/>
            <p:nvPr/>
          </p:nvGrpSpPr>
          <p:grpSpPr>
            <a:xfrm>
              <a:off x="7706485" y="3547800"/>
              <a:ext cx="1584628" cy="464400"/>
              <a:chOff x="7692205" y="3233294"/>
              <a:chExt cx="1584628" cy="464400"/>
            </a:xfrm>
          </p:grpSpPr>
          <p:pic>
            <p:nvPicPr>
              <p:cNvPr id="318" name="Google Shape;318;p72"/>
              <p:cNvPicPr preferRelativeResize="0"/>
              <p:nvPr/>
            </p:nvPicPr>
            <p:blipFill rotWithShape="1">
              <a:blip r:embed="rId14">
                <a:alphaModFix/>
              </a:blip>
              <a:srcRect/>
              <a:stretch/>
            </p:blipFill>
            <p:spPr>
              <a:xfrm>
                <a:off x="7692205" y="3233294"/>
                <a:ext cx="561924" cy="464400"/>
              </a:xfrm>
              <a:prstGeom prst="rect">
                <a:avLst/>
              </a:prstGeom>
              <a:noFill/>
              <a:ln>
                <a:noFill/>
              </a:ln>
            </p:spPr>
          </p:pic>
          <p:sp>
            <p:nvSpPr>
              <p:cNvPr id="319" name="Google Shape;319;p72"/>
              <p:cNvSpPr/>
              <p:nvPr/>
            </p:nvSpPr>
            <p:spPr>
              <a:xfrm>
                <a:off x="8167973" y="3338872"/>
                <a:ext cx="1108860"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O</a:t>
                </a:r>
                <a:r>
                  <a:rPr lang="pt-BR" sz="1600" b="0" i="0" u="none" strike="noStrike" cap="none">
                    <a:solidFill>
                      <a:srgbClr val="222D59"/>
                    </a:solidFill>
                    <a:latin typeface="Calibri"/>
                    <a:ea typeface="Calibri"/>
                    <a:cs typeface="Calibri"/>
                    <a:sym typeface="Calibri"/>
                  </a:rPr>
                  <a:t>ncologia</a:t>
                </a:r>
                <a:endParaRPr sz="2000" b="0" i="0" u="none" strike="noStrike" cap="none">
                  <a:solidFill>
                    <a:srgbClr val="222D59"/>
                  </a:solidFill>
                  <a:latin typeface="Calibri"/>
                  <a:ea typeface="Calibri"/>
                  <a:cs typeface="Calibri"/>
                  <a:sym typeface="Calibri"/>
                </a:endParaRPr>
              </a:p>
            </p:txBody>
          </p:sp>
        </p:grpSp>
        <p:sp>
          <p:nvSpPr>
            <p:cNvPr id="320" name="Google Shape;320;p72"/>
            <p:cNvSpPr/>
            <p:nvPr/>
          </p:nvSpPr>
          <p:spPr>
            <a:xfrm>
              <a:off x="8120609" y="4558543"/>
              <a:ext cx="2701831"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F</a:t>
              </a:r>
              <a:r>
                <a:rPr lang="pt-BR" sz="1600" b="0" i="0" u="none" strike="noStrike" cap="none">
                  <a:solidFill>
                    <a:srgbClr val="222D59"/>
                  </a:solidFill>
                  <a:latin typeface="Calibri"/>
                  <a:ea typeface="Calibri"/>
                  <a:cs typeface="Calibri"/>
                  <a:sym typeface="Calibri"/>
                </a:rPr>
                <a:t>utura </a:t>
              </a:r>
              <a:r>
                <a:rPr lang="pt-BR" sz="1600" b="1" i="0" u="none" strike="noStrike" cap="none">
                  <a:solidFill>
                    <a:srgbClr val="222D59"/>
                  </a:solidFill>
                  <a:latin typeface="Calibri"/>
                  <a:ea typeface="Calibri"/>
                  <a:cs typeface="Calibri"/>
                  <a:sym typeface="Calibri"/>
                </a:rPr>
                <a:t>M</a:t>
              </a:r>
              <a:r>
                <a:rPr lang="pt-BR" sz="1600" b="0" i="0" u="none" strike="noStrike" cap="none">
                  <a:solidFill>
                    <a:srgbClr val="222D59"/>
                  </a:solidFill>
                  <a:latin typeface="Calibri"/>
                  <a:ea typeface="Calibri"/>
                  <a:cs typeface="Calibri"/>
                  <a:sym typeface="Calibri"/>
                </a:rPr>
                <a:t>amãe¹</a:t>
              </a:r>
              <a:endParaRPr sz="1400" b="0" i="0" u="none" strike="noStrike" cap="none">
                <a:solidFill>
                  <a:srgbClr val="000000"/>
                </a:solidFill>
                <a:latin typeface="Calibri"/>
                <a:ea typeface="Calibri"/>
                <a:cs typeface="Calibri"/>
                <a:sym typeface="Calibri"/>
              </a:endParaRPr>
            </a:p>
          </p:txBody>
        </p:sp>
        <p:pic>
          <p:nvPicPr>
            <p:cNvPr id="321" name="Google Shape;321;p72"/>
            <p:cNvPicPr preferRelativeResize="0"/>
            <p:nvPr/>
          </p:nvPicPr>
          <p:blipFill rotWithShape="1">
            <a:blip r:embed="rId15">
              <a:alphaModFix/>
            </a:blip>
            <a:srcRect/>
            <a:stretch/>
          </p:blipFill>
          <p:spPr>
            <a:xfrm>
              <a:off x="6776274" y="1879308"/>
              <a:ext cx="561924" cy="464400"/>
            </a:xfrm>
            <a:prstGeom prst="rect">
              <a:avLst/>
            </a:prstGeom>
            <a:noFill/>
            <a:ln>
              <a:noFill/>
            </a:ln>
          </p:spPr>
        </p:pic>
        <p:sp>
          <p:nvSpPr>
            <p:cNvPr id="322" name="Google Shape;322;p72"/>
            <p:cNvSpPr txBox="1"/>
            <p:nvPr/>
          </p:nvSpPr>
          <p:spPr>
            <a:xfrm>
              <a:off x="7229123" y="1963292"/>
              <a:ext cx="2797156"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Ú</a:t>
              </a:r>
              <a:r>
                <a:rPr lang="pt-BR" sz="1600" b="0" i="0" u="none" strike="noStrike" cap="none">
                  <a:solidFill>
                    <a:srgbClr val="222D59"/>
                  </a:solidFill>
                  <a:latin typeface="Calibri"/>
                  <a:ea typeface="Calibri"/>
                  <a:cs typeface="Calibri"/>
                  <a:sym typeface="Calibri"/>
                </a:rPr>
                <a:t>nica </a:t>
              </a:r>
              <a:r>
                <a:rPr lang="pt-BR" sz="1600" b="1" i="0" u="none" strike="noStrike" cap="none">
                  <a:solidFill>
                    <a:srgbClr val="222D59"/>
                  </a:solidFill>
                  <a:latin typeface="Calibri"/>
                  <a:ea typeface="Calibri"/>
                  <a:cs typeface="Calibri"/>
                  <a:sym typeface="Calibri"/>
                </a:rPr>
                <a:t>M</a:t>
              </a:r>
              <a:r>
                <a:rPr lang="pt-BR" sz="1600" b="0" i="0" u="none" strike="noStrike" cap="none">
                  <a:solidFill>
                    <a:srgbClr val="222D59"/>
                  </a:solidFill>
                  <a:latin typeface="Calibri"/>
                  <a:ea typeface="Calibri"/>
                  <a:cs typeface="Calibri"/>
                  <a:sym typeface="Calibri"/>
                </a:rPr>
                <a:t>ente</a:t>
              </a:r>
              <a:endParaRPr sz="1400" b="0" i="0" u="none" strike="noStrike" cap="none">
                <a:solidFill>
                  <a:srgbClr val="000000"/>
                </a:solidFill>
                <a:latin typeface="Calibri"/>
                <a:ea typeface="Calibri"/>
                <a:cs typeface="Calibri"/>
                <a:sym typeface="Calibri"/>
              </a:endParaRPr>
            </a:p>
          </p:txBody>
        </p:sp>
        <p:sp>
          <p:nvSpPr>
            <p:cNvPr id="323" name="Google Shape;323;p72"/>
            <p:cNvSpPr/>
            <p:nvPr/>
          </p:nvSpPr>
          <p:spPr>
            <a:xfrm>
              <a:off x="6114647" y="2310942"/>
              <a:ext cx="999327" cy="580915"/>
            </a:xfrm>
            <a:custGeom>
              <a:avLst/>
              <a:gdLst/>
              <a:ahLst/>
              <a:cxnLst/>
              <a:rect l="l" t="t" r="r" b="b"/>
              <a:pathLst>
                <a:path w="1759686" h="1022783" extrusionOk="0">
                  <a:moveTo>
                    <a:pt x="15852" y="0"/>
                  </a:moveTo>
                  <a:lnTo>
                    <a:pt x="174775" y="8025"/>
                  </a:lnTo>
                  <a:cubicBezTo>
                    <a:pt x="712170" y="62601"/>
                    <a:pt x="1202351" y="276885"/>
                    <a:pt x="1597106" y="602666"/>
                  </a:cubicBezTo>
                  <a:lnTo>
                    <a:pt x="1759686" y="750428"/>
                  </a:lnTo>
                  <a:lnTo>
                    <a:pt x="1747835" y="1003230"/>
                  </a:lnTo>
                  <a:lnTo>
                    <a:pt x="1509751" y="1022783"/>
                  </a:lnTo>
                  <a:lnTo>
                    <a:pt x="1361706" y="888231"/>
                  </a:lnTo>
                  <a:cubicBezTo>
                    <a:pt x="1021783" y="607701"/>
                    <a:pt x="599688" y="423181"/>
                    <a:pt x="136937" y="376186"/>
                  </a:cubicBezTo>
                  <a:lnTo>
                    <a:pt x="0" y="369271"/>
                  </a:lnTo>
                  <a:lnTo>
                    <a:pt x="15852" y="0"/>
                  </a:lnTo>
                  <a:close/>
                </a:path>
              </a:pathLst>
            </a:custGeom>
            <a:solidFill>
              <a:srgbClr val="9632FA"/>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24" name="Google Shape;324;p72"/>
            <p:cNvSpPr/>
            <p:nvPr/>
          </p:nvSpPr>
          <p:spPr>
            <a:xfrm rot="197260">
              <a:off x="4971035" y="2311260"/>
              <a:ext cx="1084957" cy="593934"/>
            </a:xfrm>
            <a:custGeom>
              <a:avLst/>
              <a:gdLst/>
              <a:ahLst/>
              <a:cxnLst/>
              <a:rect l="l" t="t" r="r" b="b"/>
              <a:pathLst>
                <a:path w="1891553" h="1025201" extrusionOk="0">
                  <a:moveTo>
                    <a:pt x="1736025" y="0"/>
                  </a:moveTo>
                  <a:lnTo>
                    <a:pt x="1891553" y="166852"/>
                  </a:lnTo>
                  <a:lnTo>
                    <a:pt x="1751877" y="369271"/>
                  </a:lnTo>
                  <a:lnTo>
                    <a:pt x="1626026" y="375626"/>
                  </a:lnTo>
                  <a:cubicBezTo>
                    <a:pt x="1163275" y="422621"/>
                    <a:pt x="741181" y="607141"/>
                    <a:pt x="401257" y="887671"/>
                  </a:cubicBezTo>
                  <a:lnTo>
                    <a:pt x="249935" y="1025201"/>
                  </a:lnTo>
                  <a:lnTo>
                    <a:pt x="0" y="752846"/>
                  </a:lnTo>
                  <a:lnTo>
                    <a:pt x="165857" y="602106"/>
                  </a:lnTo>
                  <a:cubicBezTo>
                    <a:pt x="560612" y="276325"/>
                    <a:pt x="1050793" y="62041"/>
                    <a:pt x="1588188" y="7465"/>
                  </a:cubicBezTo>
                  <a:lnTo>
                    <a:pt x="1736025" y="0"/>
                  </a:lnTo>
                  <a:close/>
                </a:path>
              </a:pathLst>
            </a:custGeom>
            <a:solidFill>
              <a:srgbClr val="5AB3A0"/>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25" name="Google Shape;325;p72"/>
            <p:cNvSpPr/>
            <p:nvPr/>
          </p:nvSpPr>
          <p:spPr>
            <a:xfrm>
              <a:off x="7113548" y="2944971"/>
              <a:ext cx="521760" cy="1078093"/>
            </a:xfrm>
            <a:custGeom>
              <a:avLst/>
              <a:gdLst/>
              <a:ahLst/>
              <a:cxnLst/>
              <a:rect l="l" t="t" r="r" b="b"/>
              <a:pathLst>
                <a:path w="918751" h="1898135" extrusionOk="0">
                  <a:moveTo>
                    <a:pt x="272355" y="0"/>
                  </a:moveTo>
                  <a:lnTo>
                    <a:pt x="310379" y="41837"/>
                  </a:lnTo>
                  <a:cubicBezTo>
                    <a:pt x="636160" y="436592"/>
                    <a:pt x="850444" y="926773"/>
                    <a:pt x="905020" y="1464168"/>
                  </a:cubicBezTo>
                  <a:lnTo>
                    <a:pt x="918751" y="1736101"/>
                  </a:lnTo>
                  <a:lnTo>
                    <a:pt x="733359" y="1898135"/>
                  </a:lnTo>
                  <a:lnTo>
                    <a:pt x="547924" y="1752019"/>
                  </a:lnTo>
                  <a:lnTo>
                    <a:pt x="548704" y="1736577"/>
                  </a:lnTo>
                  <a:cubicBezTo>
                    <a:pt x="548704" y="1182236"/>
                    <a:pt x="352099" y="673815"/>
                    <a:pt x="24814" y="277237"/>
                  </a:cubicBezTo>
                  <a:lnTo>
                    <a:pt x="0" y="249934"/>
                  </a:lnTo>
                  <a:lnTo>
                    <a:pt x="272355" y="0"/>
                  </a:lnTo>
                  <a:close/>
                </a:path>
              </a:pathLst>
            </a:custGeom>
            <a:solidFill>
              <a:srgbClr val="5AB3A0"/>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26" name="Google Shape;326;p72"/>
            <p:cNvSpPr/>
            <p:nvPr/>
          </p:nvSpPr>
          <p:spPr>
            <a:xfrm>
              <a:off x="4420016" y="2913439"/>
              <a:ext cx="520221" cy="993861"/>
            </a:xfrm>
            <a:custGeom>
              <a:avLst/>
              <a:gdLst/>
              <a:ahLst/>
              <a:cxnLst/>
              <a:rect l="l" t="t" r="r" b="b"/>
              <a:pathLst>
                <a:path w="916042" h="1749832" extrusionOk="0">
                  <a:moveTo>
                    <a:pt x="643687" y="0"/>
                  </a:moveTo>
                  <a:lnTo>
                    <a:pt x="897409" y="11560"/>
                  </a:lnTo>
                  <a:lnTo>
                    <a:pt x="916042" y="249935"/>
                  </a:lnTo>
                  <a:lnTo>
                    <a:pt x="893961" y="274230"/>
                  </a:lnTo>
                  <a:cubicBezTo>
                    <a:pt x="566676" y="670808"/>
                    <a:pt x="370071" y="1179229"/>
                    <a:pt x="370071" y="1733570"/>
                  </a:cubicBezTo>
                  <a:cubicBezTo>
                    <a:pt x="370345" y="1738991"/>
                    <a:pt x="370618" y="1744411"/>
                    <a:pt x="370892" y="1749832"/>
                  </a:cubicBezTo>
                  <a:lnTo>
                    <a:pt x="17" y="1733912"/>
                  </a:lnTo>
                  <a:cubicBezTo>
                    <a:pt x="11" y="1733798"/>
                    <a:pt x="6" y="1733684"/>
                    <a:pt x="0" y="1733570"/>
                  </a:cubicBezTo>
                  <a:cubicBezTo>
                    <a:pt x="0" y="1089811"/>
                    <a:pt x="228318" y="499378"/>
                    <a:pt x="608396" y="38830"/>
                  </a:cubicBezTo>
                  <a:lnTo>
                    <a:pt x="643687" y="0"/>
                  </a:lnTo>
                  <a:close/>
                </a:path>
              </a:pathLst>
            </a:custGeom>
            <a:solidFill>
              <a:srgbClr val="9632FA"/>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27" name="Google Shape;327;p72"/>
            <p:cNvSpPr/>
            <p:nvPr/>
          </p:nvSpPr>
          <p:spPr>
            <a:xfrm>
              <a:off x="4435598" y="4011849"/>
              <a:ext cx="578162" cy="1020616"/>
            </a:xfrm>
            <a:custGeom>
              <a:avLst/>
              <a:gdLst/>
              <a:ahLst/>
              <a:cxnLst/>
              <a:rect l="l" t="t" r="r" b="b"/>
              <a:pathLst>
                <a:path w="1018069" h="1796938" extrusionOk="0">
                  <a:moveTo>
                    <a:pt x="369271" y="150371"/>
                  </a:moveTo>
                  <a:cubicBezTo>
                    <a:pt x="369652" y="157923"/>
                    <a:pt x="370034" y="165474"/>
                    <a:pt x="370415" y="173026"/>
                  </a:cubicBezTo>
                  <a:cubicBezTo>
                    <a:pt x="417410" y="635777"/>
                    <a:pt x="601930" y="1057872"/>
                    <a:pt x="882460" y="1397795"/>
                  </a:cubicBezTo>
                  <a:lnTo>
                    <a:pt x="1018069" y="1547003"/>
                  </a:lnTo>
                  <a:lnTo>
                    <a:pt x="745714" y="1796938"/>
                  </a:lnTo>
                  <a:lnTo>
                    <a:pt x="596895" y="1633195"/>
                  </a:lnTo>
                  <a:cubicBezTo>
                    <a:pt x="271114" y="1238440"/>
                    <a:pt x="56830" y="748259"/>
                    <a:pt x="2254" y="210864"/>
                  </a:cubicBezTo>
                  <a:lnTo>
                    <a:pt x="0" y="166222"/>
                  </a:lnTo>
                  <a:lnTo>
                    <a:pt x="173913" y="0"/>
                  </a:lnTo>
                  <a:lnTo>
                    <a:pt x="369271" y="150371"/>
                  </a:lnTo>
                  <a:close/>
                </a:path>
              </a:pathLst>
            </a:custGeom>
            <a:solidFill>
              <a:srgbClr val="5AB3A0"/>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28" name="Google Shape;328;p72"/>
            <p:cNvSpPr/>
            <p:nvPr/>
          </p:nvSpPr>
          <p:spPr>
            <a:xfrm>
              <a:off x="7056807" y="4067895"/>
              <a:ext cx="581009" cy="939318"/>
            </a:xfrm>
            <a:custGeom>
              <a:avLst/>
              <a:gdLst/>
              <a:ahLst/>
              <a:cxnLst/>
              <a:rect l="l" t="t" r="r" b="b"/>
              <a:pathLst>
                <a:path w="1023082" h="1653802" extrusionOk="0">
                  <a:moveTo>
                    <a:pt x="653811" y="0"/>
                  </a:moveTo>
                  <a:lnTo>
                    <a:pt x="1023082" y="15852"/>
                  </a:lnTo>
                  <a:lnTo>
                    <a:pt x="1020869" y="59678"/>
                  </a:lnTo>
                  <a:cubicBezTo>
                    <a:pt x="966293" y="597073"/>
                    <a:pt x="752009" y="1087254"/>
                    <a:pt x="426228" y="1482009"/>
                  </a:cubicBezTo>
                  <a:lnTo>
                    <a:pt x="272355" y="1651313"/>
                  </a:lnTo>
                  <a:lnTo>
                    <a:pt x="37202" y="1653802"/>
                  </a:lnTo>
                  <a:lnTo>
                    <a:pt x="0" y="1401379"/>
                  </a:lnTo>
                  <a:lnTo>
                    <a:pt x="140663" y="1246609"/>
                  </a:lnTo>
                  <a:cubicBezTo>
                    <a:pt x="421193" y="906686"/>
                    <a:pt x="605714" y="484591"/>
                    <a:pt x="652708" y="21840"/>
                  </a:cubicBezTo>
                  <a:cubicBezTo>
                    <a:pt x="653076" y="14560"/>
                    <a:pt x="653443" y="7280"/>
                    <a:pt x="653811" y="0"/>
                  </a:cubicBezTo>
                  <a:close/>
                </a:path>
              </a:pathLst>
            </a:custGeom>
            <a:solidFill>
              <a:srgbClr val="9632FA"/>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29" name="Google Shape;329;p72"/>
            <p:cNvSpPr/>
            <p:nvPr/>
          </p:nvSpPr>
          <p:spPr>
            <a:xfrm>
              <a:off x="5029004" y="5043620"/>
              <a:ext cx="935844" cy="523775"/>
            </a:xfrm>
            <a:custGeom>
              <a:avLst/>
              <a:gdLst/>
              <a:ahLst/>
              <a:cxnLst/>
              <a:rect l="l" t="t" r="r" b="b"/>
              <a:pathLst>
                <a:path w="1647900" h="922180" extrusionOk="0">
                  <a:moveTo>
                    <a:pt x="249934" y="0"/>
                  </a:moveTo>
                  <a:lnTo>
                    <a:pt x="287353" y="34008"/>
                  </a:lnTo>
                  <a:cubicBezTo>
                    <a:pt x="627277" y="314538"/>
                    <a:pt x="1049371" y="499059"/>
                    <a:pt x="1512122" y="546053"/>
                  </a:cubicBezTo>
                  <a:lnTo>
                    <a:pt x="1647900" y="552910"/>
                  </a:lnTo>
                  <a:lnTo>
                    <a:pt x="1632049" y="922180"/>
                  </a:lnTo>
                  <a:lnTo>
                    <a:pt x="1474284" y="914214"/>
                  </a:lnTo>
                  <a:cubicBezTo>
                    <a:pt x="936889" y="859638"/>
                    <a:pt x="446708" y="645354"/>
                    <a:pt x="51953" y="319573"/>
                  </a:cubicBezTo>
                  <a:lnTo>
                    <a:pt x="0" y="272355"/>
                  </a:lnTo>
                  <a:lnTo>
                    <a:pt x="13143" y="34957"/>
                  </a:lnTo>
                  <a:lnTo>
                    <a:pt x="249934" y="0"/>
                  </a:lnTo>
                  <a:close/>
                </a:path>
              </a:pathLst>
            </a:custGeom>
            <a:solidFill>
              <a:srgbClr val="9632FA"/>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30" name="Google Shape;330;p72"/>
            <p:cNvSpPr/>
            <p:nvPr/>
          </p:nvSpPr>
          <p:spPr>
            <a:xfrm>
              <a:off x="6031738" y="5015217"/>
              <a:ext cx="1025020" cy="520965"/>
            </a:xfrm>
            <a:custGeom>
              <a:avLst/>
              <a:gdLst/>
              <a:ahLst/>
              <a:cxnLst/>
              <a:rect l="l" t="t" r="r" b="b"/>
              <a:pathLst>
                <a:path w="1804928" h="917233" extrusionOk="0">
                  <a:moveTo>
                    <a:pt x="1554993" y="0"/>
                  </a:moveTo>
                  <a:lnTo>
                    <a:pt x="1804928" y="272355"/>
                  </a:lnTo>
                  <a:lnTo>
                    <a:pt x="1759034" y="314066"/>
                  </a:lnTo>
                  <a:cubicBezTo>
                    <a:pt x="1364279" y="639847"/>
                    <a:pt x="874098" y="854131"/>
                    <a:pt x="336703" y="908707"/>
                  </a:cubicBezTo>
                  <a:lnTo>
                    <a:pt x="167852" y="917233"/>
                  </a:lnTo>
                  <a:lnTo>
                    <a:pt x="0" y="750968"/>
                  </a:lnTo>
                  <a:lnTo>
                    <a:pt x="152000" y="547962"/>
                  </a:lnTo>
                  <a:lnTo>
                    <a:pt x="298865" y="540546"/>
                  </a:lnTo>
                  <a:cubicBezTo>
                    <a:pt x="761616" y="493552"/>
                    <a:pt x="1183711" y="309031"/>
                    <a:pt x="1523634" y="28501"/>
                  </a:cubicBezTo>
                  <a:lnTo>
                    <a:pt x="1554993" y="0"/>
                  </a:lnTo>
                  <a:close/>
                </a:path>
              </a:pathLst>
            </a:custGeom>
            <a:solidFill>
              <a:srgbClr val="5AB3A0"/>
            </a:solidFill>
            <a:ln>
              <a:noFill/>
            </a:ln>
            <a:effectLst>
              <a:outerShdw sx="1000" sy="1000" algn="ctr" rotWithShape="0">
                <a:srgbClr val="F2F2F2"/>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2000"/>
                <a:buFont typeface="Calibri"/>
                <a:buNone/>
              </a:pPr>
              <a:endParaRPr sz="2000" b="0" i="0" u="sng" strike="noStrike" cap="none">
                <a:solidFill>
                  <a:srgbClr val="000000"/>
                </a:solidFill>
                <a:latin typeface="Calibri"/>
                <a:ea typeface="Calibri"/>
                <a:cs typeface="Calibri"/>
                <a:sym typeface="Calibri"/>
              </a:endParaRPr>
            </a:p>
          </p:txBody>
        </p:sp>
        <p:sp>
          <p:nvSpPr>
            <p:cNvPr id="331" name="Google Shape;331;p72"/>
            <p:cNvSpPr txBox="1"/>
            <p:nvPr/>
          </p:nvSpPr>
          <p:spPr>
            <a:xfrm>
              <a:off x="2846802" y="2675167"/>
              <a:ext cx="1242392"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C</a:t>
              </a:r>
              <a:r>
                <a:rPr lang="pt-BR" sz="1600" b="0" i="0" u="none" strike="noStrike" cap="none">
                  <a:solidFill>
                    <a:srgbClr val="222D59"/>
                  </a:solidFill>
                  <a:latin typeface="Calibri"/>
                  <a:ea typeface="Calibri"/>
                  <a:cs typeface="Calibri"/>
                  <a:sym typeface="Calibri"/>
                </a:rPr>
                <a:t>oluna </a:t>
              </a:r>
              <a:r>
                <a:rPr lang="pt-BR" sz="1600" b="1" i="0" u="none" strike="noStrike" cap="none">
                  <a:solidFill>
                    <a:srgbClr val="222D59"/>
                  </a:solidFill>
                  <a:latin typeface="Calibri"/>
                  <a:ea typeface="Calibri"/>
                  <a:cs typeface="Calibri"/>
                  <a:sym typeface="Calibri"/>
                </a:rPr>
                <a:t>A</a:t>
              </a:r>
              <a:r>
                <a:rPr lang="pt-BR" sz="1600" b="0" i="0" u="none" strike="noStrike" cap="none">
                  <a:solidFill>
                    <a:srgbClr val="222D59"/>
                  </a:solidFill>
                  <a:latin typeface="Calibri"/>
                  <a:ea typeface="Calibri"/>
                  <a:cs typeface="Calibri"/>
                  <a:sym typeface="Calibri"/>
                </a:rPr>
                <a:t>tiva</a:t>
              </a:r>
              <a:endParaRPr sz="2000" b="0" i="0" u="none" strike="noStrike" cap="none">
                <a:solidFill>
                  <a:srgbClr val="222D59"/>
                </a:solidFill>
                <a:latin typeface="Calibri"/>
                <a:ea typeface="Calibri"/>
                <a:cs typeface="Calibri"/>
                <a:sym typeface="Calibri"/>
              </a:endParaRPr>
            </a:p>
          </p:txBody>
        </p:sp>
        <p:sp>
          <p:nvSpPr>
            <p:cNvPr id="332" name="Google Shape;332;p72"/>
            <p:cNvSpPr txBox="1"/>
            <p:nvPr/>
          </p:nvSpPr>
          <p:spPr>
            <a:xfrm>
              <a:off x="2069767" y="3653378"/>
              <a:ext cx="1936412"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C</a:t>
              </a:r>
              <a:r>
                <a:rPr lang="pt-BR" sz="1600" b="0" i="0" u="none" strike="noStrike" cap="none">
                  <a:solidFill>
                    <a:srgbClr val="222D59"/>
                  </a:solidFill>
                  <a:latin typeface="Calibri"/>
                  <a:ea typeface="Calibri"/>
                  <a:cs typeface="Calibri"/>
                  <a:sym typeface="Calibri"/>
                </a:rPr>
                <a:t>oluna in </a:t>
              </a:r>
              <a:r>
                <a:rPr lang="pt-BR" sz="1600" b="1" i="0" u="none" strike="noStrike" cap="none">
                  <a:solidFill>
                    <a:srgbClr val="222D59"/>
                  </a:solidFill>
                  <a:latin typeface="Calibri"/>
                  <a:ea typeface="Calibri"/>
                  <a:cs typeface="Calibri"/>
                  <a:sym typeface="Calibri"/>
                </a:rPr>
                <a:t>C</a:t>
              </a:r>
              <a:r>
                <a:rPr lang="pt-BR" sz="1600" b="0" i="0" u="none" strike="noStrike" cap="none">
                  <a:solidFill>
                    <a:srgbClr val="222D59"/>
                  </a:solidFill>
                  <a:latin typeface="Calibri"/>
                  <a:ea typeface="Calibri"/>
                  <a:cs typeface="Calibri"/>
                  <a:sym typeface="Calibri"/>
                </a:rPr>
                <a:t>ompany</a:t>
              </a:r>
              <a:endParaRPr sz="1400" b="0" i="0" u="none" strike="noStrike" cap="none">
                <a:solidFill>
                  <a:srgbClr val="000000"/>
                </a:solidFill>
                <a:latin typeface="Calibri"/>
                <a:ea typeface="Calibri"/>
                <a:cs typeface="Calibri"/>
                <a:sym typeface="Calibri"/>
              </a:endParaRPr>
            </a:p>
          </p:txBody>
        </p:sp>
        <p:sp>
          <p:nvSpPr>
            <p:cNvPr id="333" name="Google Shape;333;p72"/>
            <p:cNvSpPr txBox="1"/>
            <p:nvPr/>
          </p:nvSpPr>
          <p:spPr>
            <a:xfrm>
              <a:off x="7927438" y="2676455"/>
              <a:ext cx="16635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O</a:t>
              </a:r>
              <a:r>
                <a:rPr lang="pt-BR" sz="1600" b="0" i="0" u="none" strike="noStrike" cap="none">
                  <a:solidFill>
                    <a:srgbClr val="222D59"/>
                  </a:solidFill>
                  <a:latin typeface="Calibri"/>
                  <a:ea typeface="Calibri"/>
                  <a:cs typeface="Calibri"/>
                  <a:sym typeface="Calibri"/>
                </a:rPr>
                <a:t>rtopedia</a:t>
              </a:r>
              <a:endParaRPr sz="1600" b="0" i="0" u="none" strike="noStrike" cap="none">
                <a:solidFill>
                  <a:srgbClr val="222D59"/>
                </a:solidFill>
                <a:latin typeface="Calibri"/>
                <a:ea typeface="Calibri"/>
                <a:cs typeface="Calibri"/>
                <a:sym typeface="Calibri"/>
              </a:endParaRPr>
            </a:p>
          </p:txBody>
        </p:sp>
        <p:sp>
          <p:nvSpPr>
            <p:cNvPr id="334" name="Google Shape;334;p72"/>
            <p:cNvSpPr txBox="1"/>
            <p:nvPr/>
          </p:nvSpPr>
          <p:spPr>
            <a:xfrm>
              <a:off x="3348402" y="5384971"/>
              <a:ext cx="955027"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C</a:t>
              </a:r>
              <a:r>
                <a:rPr lang="pt-BR" sz="1600" b="0" i="0" u="none" strike="noStrike" cap="none">
                  <a:solidFill>
                    <a:srgbClr val="222D59"/>
                  </a:solidFill>
                  <a:latin typeface="Calibri"/>
                  <a:ea typeface="Calibri"/>
                  <a:cs typeface="Calibri"/>
                  <a:sym typeface="Calibri"/>
                </a:rPr>
                <a:t>icatrizar</a:t>
              </a:r>
              <a:endParaRPr sz="2000" b="0" i="0" u="none" strike="noStrike" cap="none">
                <a:solidFill>
                  <a:srgbClr val="222D59"/>
                </a:solidFill>
                <a:latin typeface="Calibri"/>
                <a:ea typeface="Calibri"/>
                <a:cs typeface="Calibri"/>
                <a:sym typeface="Calibri"/>
              </a:endParaRPr>
            </a:p>
          </p:txBody>
        </p:sp>
        <p:sp>
          <p:nvSpPr>
            <p:cNvPr id="335" name="Google Shape;335;p72"/>
            <p:cNvSpPr txBox="1"/>
            <p:nvPr/>
          </p:nvSpPr>
          <p:spPr>
            <a:xfrm>
              <a:off x="3220731" y="1963262"/>
              <a:ext cx="1865850" cy="301581"/>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000000"/>
                </a:buClr>
                <a:buSzPts val="1600"/>
                <a:buFont typeface="Arial"/>
                <a:buNone/>
              </a:pPr>
              <a:r>
                <a:rPr lang="pt-BR" sz="1600" b="1" i="0" u="none" strike="noStrike" cap="none">
                  <a:solidFill>
                    <a:srgbClr val="222D59"/>
                  </a:solidFill>
                  <a:latin typeface="Calibri"/>
                  <a:ea typeface="Calibri"/>
                  <a:cs typeface="Calibri"/>
                  <a:sym typeface="Calibri"/>
                </a:rPr>
                <a:t>C</a:t>
              </a:r>
              <a:r>
                <a:rPr lang="pt-BR" sz="1600" b="0" i="0" u="none" strike="noStrike" cap="none">
                  <a:solidFill>
                    <a:srgbClr val="222D59"/>
                  </a:solidFill>
                  <a:latin typeface="Calibri"/>
                  <a:ea typeface="Calibri"/>
                  <a:cs typeface="Calibri"/>
                  <a:sym typeface="Calibri"/>
                </a:rPr>
                <a:t>uidado na </a:t>
              </a:r>
              <a:r>
                <a:rPr lang="pt-BR" sz="1600" b="1" i="0" u="none" strike="noStrike" cap="none">
                  <a:solidFill>
                    <a:srgbClr val="222D59"/>
                  </a:solidFill>
                  <a:latin typeface="Calibri"/>
                  <a:ea typeface="Calibri"/>
                  <a:cs typeface="Calibri"/>
                  <a:sym typeface="Calibri"/>
                </a:rPr>
                <a:t>M</a:t>
              </a:r>
              <a:r>
                <a:rPr lang="pt-BR" sz="1600" b="0" i="0" u="none" strike="noStrike" cap="none">
                  <a:solidFill>
                    <a:srgbClr val="222D59"/>
                  </a:solidFill>
                  <a:latin typeface="Calibri"/>
                  <a:ea typeface="Calibri"/>
                  <a:cs typeface="Calibri"/>
                  <a:sym typeface="Calibri"/>
                </a:rPr>
                <a:t>edida</a:t>
              </a:r>
              <a:endParaRPr sz="1600" b="0" i="0" u="none" strike="noStrike" cap="none">
                <a:solidFill>
                  <a:srgbClr val="222D59"/>
                </a:solidFill>
                <a:latin typeface="Calibri"/>
                <a:ea typeface="Calibri"/>
                <a:cs typeface="Calibri"/>
                <a:sym typeface="Calibri"/>
              </a:endParaRPr>
            </a:p>
          </p:txBody>
        </p:sp>
        <p:pic>
          <p:nvPicPr>
            <p:cNvPr id="336" name="Google Shape;336;p72" descr="Ícone&#10;&#10;Descrição gerada automaticamente"/>
            <p:cNvPicPr preferRelativeResize="0"/>
            <p:nvPr/>
          </p:nvPicPr>
          <p:blipFill rotWithShape="1">
            <a:blip r:embed="rId16">
              <a:alphaModFix/>
            </a:blip>
            <a:srcRect/>
            <a:stretch/>
          </p:blipFill>
          <p:spPr>
            <a:xfrm>
              <a:off x="9502347" y="4480210"/>
              <a:ext cx="217800" cy="1800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1"/>
          <p:cNvSpPr/>
          <p:nvPr/>
        </p:nvSpPr>
        <p:spPr>
          <a:xfrm>
            <a:off x="0" y="0"/>
            <a:ext cx="12192000" cy="6858000"/>
          </a:xfrm>
          <a:prstGeom prst="rect">
            <a:avLst/>
          </a:prstGeom>
          <a:solidFill>
            <a:srgbClr val="FF8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42" name="Google Shape;342;p11"/>
          <p:cNvPicPr preferRelativeResize="0"/>
          <p:nvPr/>
        </p:nvPicPr>
        <p:blipFill rotWithShape="1">
          <a:blip r:embed="rId3">
            <a:alphaModFix/>
          </a:blip>
          <a:srcRect/>
          <a:stretch/>
        </p:blipFill>
        <p:spPr>
          <a:xfrm>
            <a:off x="6095999" y="749238"/>
            <a:ext cx="5554896" cy="5511600"/>
          </a:xfrm>
          <a:prstGeom prst="flowChartConnector">
            <a:avLst/>
          </a:prstGeom>
          <a:noFill/>
          <a:ln>
            <a:noFill/>
          </a:ln>
        </p:spPr>
      </p:pic>
      <p:sp>
        <p:nvSpPr>
          <p:cNvPr id="343" name="Google Shape;343;p11"/>
          <p:cNvSpPr/>
          <p:nvPr/>
        </p:nvSpPr>
        <p:spPr>
          <a:xfrm>
            <a:off x="0" y="0"/>
            <a:ext cx="51271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44" name="Google Shape;344;p11"/>
          <p:cNvSpPr txBox="1"/>
          <p:nvPr/>
        </p:nvSpPr>
        <p:spPr>
          <a:xfrm>
            <a:off x="1246295" y="1391192"/>
            <a:ext cx="3880876" cy="4829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pt-BR" sz="2800" b="1" i="0" u="none" strike="noStrike" cap="none">
                <a:solidFill>
                  <a:srgbClr val="E9531E"/>
                </a:solidFill>
                <a:latin typeface="Calibri"/>
                <a:ea typeface="Calibri"/>
                <a:cs typeface="Calibri"/>
                <a:sym typeface="Calibri"/>
              </a:rPr>
              <a:t>Características</a:t>
            </a:r>
            <a:endParaRPr sz="1400" b="0" i="0" u="none" strike="noStrike" cap="none">
              <a:solidFill>
                <a:srgbClr val="000000"/>
              </a:solidFill>
              <a:latin typeface="Arial"/>
              <a:ea typeface="Arial"/>
              <a:cs typeface="Arial"/>
              <a:sym typeface="Arial"/>
            </a:endParaRPr>
          </a:p>
        </p:txBody>
      </p:sp>
      <p:pic>
        <p:nvPicPr>
          <p:cNvPr id="345" name="Google Shape;345;p11"/>
          <p:cNvPicPr preferRelativeResize="0"/>
          <p:nvPr/>
        </p:nvPicPr>
        <p:blipFill rotWithShape="1">
          <a:blip r:embed="rId4">
            <a:alphaModFix/>
          </a:blip>
          <a:srcRect/>
          <a:stretch/>
        </p:blipFill>
        <p:spPr>
          <a:xfrm>
            <a:off x="1352828" y="1178140"/>
            <a:ext cx="619125" cy="123825"/>
          </a:xfrm>
          <a:prstGeom prst="rect">
            <a:avLst/>
          </a:prstGeom>
          <a:noFill/>
          <a:ln>
            <a:noFill/>
          </a:ln>
        </p:spPr>
      </p:pic>
      <p:pic>
        <p:nvPicPr>
          <p:cNvPr id="346" name="Google Shape;346;p11" descr="Uma imagem contendo Ícone&#10;&#10;Descrição gerada automaticamente"/>
          <p:cNvPicPr preferRelativeResize="0"/>
          <p:nvPr/>
        </p:nvPicPr>
        <p:blipFill rotWithShape="1">
          <a:blip r:embed="rId5">
            <a:alphaModFix/>
          </a:blip>
          <a:srcRect/>
          <a:stretch/>
        </p:blipFill>
        <p:spPr>
          <a:xfrm flipH="1">
            <a:off x="6384160" y="4866000"/>
            <a:ext cx="2275425" cy="21440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Tema do Office">
  <a:themeElements>
    <a:clrScheme name="Escritório">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6311</Words>
  <Application>Microsoft Office PowerPoint</Application>
  <PresentationFormat>Widescreen</PresentationFormat>
  <Paragraphs>1117</Paragraphs>
  <Slides>54</Slides>
  <Notes>54</Notes>
  <HiddenSlides>2</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54</vt:i4>
      </vt:variant>
    </vt:vector>
  </HeadingPairs>
  <TitlesOfParts>
    <vt:vector size="59" baseType="lpstr">
      <vt:lpstr>Arial</vt:lpstr>
      <vt:lpstr>Calibri</vt:lpstr>
      <vt:lpstr>Courier New</vt:lpstr>
      <vt:lpstr>Noto Sans Symbols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PAMELA FERREIRA MENDES</dc:creator>
  <cp:lastModifiedBy>PAMELA FERREIRA MENDES</cp:lastModifiedBy>
  <cp:revision>1</cp:revision>
  <dcterms:created xsi:type="dcterms:W3CDTF">2022-02-10T16:59:03Z</dcterms:created>
  <dcterms:modified xsi:type="dcterms:W3CDTF">2024-02-01T20:52:00Z</dcterms:modified>
</cp:coreProperties>
</file>