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image50.jp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media/image66.jpg" ContentType="image/jpeg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542" r:id="rId2"/>
    <p:sldId id="258" r:id="rId3"/>
    <p:sldId id="259" r:id="rId4"/>
    <p:sldId id="264" r:id="rId5"/>
    <p:sldId id="265" r:id="rId6"/>
    <p:sldId id="266" r:id="rId7"/>
    <p:sldId id="274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7" r:id="rId17"/>
    <p:sldId id="297" r:id="rId18"/>
    <p:sldId id="298" r:id="rId19"/>
    <p:sldId id="299" r:id="rId20"/>
    <p:sldId id="408" r:id="rId21"/>
    <p:sldId id="453" r:id="rId22"/>
    <p:sldId id="548" r:id="rId23"/>
    <p:sldId id="410" r:id="rId24"/>
    <p:sldId id="454" r:id="rId25"/>
    <p:sldId id="412" r:id="rId26"/>
    <p:sldId id="455" r:id="rId27"/>
    <p:sldId id="549" r:id="rId28"/>
    <p:sldId id="551" r:id="rId29"/>
    <p:sldId id="547" r:id="rId30"/>
    <p:sldId id="343" r:id="rId3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icGKbu6QmxSLHRHWTJEfSjaX+l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3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E8BAB3-DFAC-4781-8C53-05372C80044D}">
  <a:tblStyle styleId="{E2E8BAB3-DFAC-4781-8C53-05372C80044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79B03411-A693-410B-82E5-EF96A88F7D44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FD0DA56-9F37-4FFC-9D75-049DA03BEDAE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1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59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3" name="Google Shape;1153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6" name="Google Shape;1166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6" name="Google Shape;1176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8" name="Google Shape;1198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8" name="Google Shape;1228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4" name="Google Shape;1294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0" name="Google Shape;1490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1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9" name="Google Shape;1519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9" name="Google Shape;1529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6058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3960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104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06522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48407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27922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21110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5900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58490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17236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783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9" name="Google Shape;3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" name="Google Shape;349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2" name="Google Shape;362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5" name="Google Shape;815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0" name="Google Shape;1060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8" name="Google Shape;1098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6" name="Google Shape;1126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799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4295647"/>
            <a:ext cx="4975013" cy="384387"/>
          </a:xfrm>
          <a:custGeom>
            <a:avLst/>
            <a:gdLst/>
            <a:ahLst/>
            <a:cxnLst/>
            <a:rect l="l" t="t" r="r" b="b"/>
            <a:pathLst>
              <a:path w="3731260" h="288289">
                <a:moveTo>
                  <a:pt x="3586734" y="0"/>
                </a:moveTo>
                <a:lnTo>
                  <a:pt x="0" y="0"/>
                </a:lnTo>
                <a:lnTo>
                  <a:pt x="0" y="288036"/>
                </a:lnTo>
                <a:lnTo>
                  <a:pt x="3586734" y="288036"/>
                </a:lnTo>
                <a:lnTo>
                  <a:pt x="3632240" y="280690"/>
                </a:lnTo>
                <a:lnTo>
                  <a:pt x="3671773" y="260238"/>
                </a:lnTo>
                <a:lnTo>
                  <a:pt x="3702954" y="229057"/>
                </a:lnTo>
                <a:lnTo>
                  <a:pt x="3723406" y="189524"/>
                </a:lnTo>
                <a:lnTo>
                  <a:pt x="3730752" y="144018"/>
                </a:lnTo>
                <a:lnTo>
                  <a:pt x="3723406" y="98511"/>
                </a:lnTo>
                <a:lnTo>
                  <a:pt x="3702954" y="58978"/>
                </a:lnTo>
                <a:lnTo>
                  <a:pt x="3671773" y="27797"/>
                </a:lnTo>
                <a:lnTo>
                  <a:pt x="3632240" y="7345"/>
                </a:lnTo>
                <a:lnTo>
                  <a:pt x="3586734" y="0"/>
                </a:lnTo>
                <a:close/>
              </a:path>
            </a:pathLst>
          </a:custGeom>
          <a:solidFill>
            <a:srgbClr val="FF5000"/>
          </a:solidFill>
        </p:spPr>
        <p:txBody>
          <a:bodyPr wrap="square" lIns="0" tIns="0" rIns="0" bIns="0" rtlCol="0"/>
          <a:lstStyle/>
          <a:p>
            <a:endParaRPr sz="1867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3207" y="2929398"/>
            <a:ext cx="10785584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516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68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5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5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5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6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://sulamais.com.br/" TargetMode="Externa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image" Target="../media/image50.jp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3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3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s://sulamerica.com.br/saude/AreasDeComercializacao.pdf" TargetMode="External"/><Relationship Id="rId4" Type="http://schemas.openxmlformats.org/officeDocument/2006/relationships/hyperlink" Target="https://cloud.marketing.sulamerica.com.br/direto-naciona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s://sulamerica.com.br/saude/Tabela_de_Coparticipacao_PME_I.pdf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7275" y="2495740"/>
            <a:ext cx="9678750" cy="132343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6773">
              <a:spcBef>
                <a:spcPts val="140"/>
              </a:spcBef>
            </a:pPr>
            <a:r>
              <a:rPr lang="pt-BR" sz="4800" b="1" spc="-173" dirty="0">
                <a:solidFill>
                  <a:srgbClr val="FFFFFF"/>
                </a:solidFill>
                <a:latin typeface="Verdana"/>
                <a:cs typeface="Verdana"/>
              </a:rPr>
              <a:t>Saúde SulAmérica</a:t>
            </a:r>
          </a:p>
          <a:p>
            <a:pPr marL="16933" marR="6773">
              <a:spcBef>
                <a:spcPts val="140"/>
              </a:spcBef>
            </a:pPr>
            <a:r>
              <a:rPr lang="pt-BR" sz="3600" b="1" spc="-173" dirty="0">
                <a:solidFill>
                  <a:srgbClr val="FFFFFF"/>
                </a:solidFill>
                <a:latin typeface="Verdana"/>
                <a:cs typeface="Verdana"/>
              </a:rPr>
              <a:t>Rota Seguros</a:t>
            </a:r>
            <a:endParaRPr sz="360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27024" y="2011680"/>
            <a:ext cx="10999213" cy="4517134"/>
            <a:chOff x="620268" y="1508760"/>
            <a:chExt cx="8249410" cy="3387851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0268" y="1508760"/>
              <a:ext cx="824484" cy="1813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1635" y="4392167"/>
              <a:ext cx="2638043" cy="504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9808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88"/>
          <p:cNvSpPr/>
          <p:nvPr/>
        </p:nvSpPr>
        <p:spPr>
          <a:xfrm>
            <a:off x="1" y="-749"/>
            <a:ext cx="3361397" cy="6858000"/>
          </a:xfrm>
          <a:prstGeom prst="rect">
            <a:avLst/>
          </a:prstGeom>
          <a:solidFill>
            <a:srgbClr val="82828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129" name="Google Shape;1129;p88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224" y="137516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0" name="Google Shape;1130;p88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224" y="6550346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1" name="Google Shape;1131;p88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224" y="595575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2" name="Google Shape;1132;p88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224" y="1053634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3" name="Google Shape;1133;p88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224" y="1511693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4" name="Google Shape;1134;p88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224" y="1969752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5" name="Google Shape;1135;p88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224" y="2427811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6" name="Google Shape;1136;p88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224" y="2885870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7" name="Google Shape;1137;p88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224" y="3343929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p88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224" y="3801988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p88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224" y="4260047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0" name="Google Shape;1140;p88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224" y="4718106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1" name="Google Shape;1141;p88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224" y="5176165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2" name="Google Shape;1142;p88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224" y="5634224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Google Shape;1143;p88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224" y="6092283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" name="Google Shape;1144;p88" descr="Ícon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7128" y="5149602"/>
            <a:ext cx="2618500" cy="2467347"/>
          </a:xfrm>
          <a:prstGeom prst="rect">
            <a:avLst/>
          </a:prstGeom>
          <a:noFill/>
          <a:ln>
            <a:noFill/>
          </a:ln>
        </p:spPr>
      </p:pic>
      <p:sp>
        <p:nvSpPr>
          <p:cNvPr id="1145" name="Google Shape;1145;p88"/>
          <p:cNvSpPr/>
          <p:nvPr/>
        </p:nvSpPr>
        <p:spPr>
          <a:xfrm>
            <a:off x="603068" y="1582310"/>
            <a:ext cx="2306587" cy="300260"/>
          </a:xfrm>
          <a:prstGeom prst="roundRect">
            <a:avLst>
              <a:gd name="adj" fmla="val 16667"/>
            </a:avLst>
          </a:prstGeom>
          <a:solidFill>
            <a:srgbClr val="00E1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PME (03 a 29 vidas)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aphicFrame>
        <p:nvGraphicFramePr>
          <p:cNvPr id="1146" name="Google Shape;1146;p88"/>
          <p:cNvGraphicFramePr/>
          <p:nvPr/>
        </p:nvGraphicFramePr>
        <p:xfrm>
          <a:off x="3794065" y="812034"/>
          <a:ext cx="8333650" cy="4032285"/>
        </p:xfrm>
        <a:graphic>
          <a:graphicData uri="http://schemas.openxmlformats.org/drawingml/2006/table">
            <a:tbl>
              <a:tblPr>
                <a:noFill/>
                <a:tableStyleId>{3FD0DA56-9F37-4FFC-9D75-049DA03BEDAE}</a:tableStyleId>
              </a:tblPr>
              <a:tblGrid>
                <a:gridCol w="237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0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2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3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11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Procedimentos realizados</a:t>
                      </a:r>
                      <a:endParaRPr sz="11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275" marB="3427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3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pt-BR" sz="11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Classificação do procedimento</a:t>
                      </a:r>
                      <a:endParaRPr sz="11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275" marB="3427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3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pt-BR" sz="11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Valor médio do procedimento¹</a:t>
                      </a:r>
                      <a:endParaRPr sz="11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275" marB="3427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3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pt-BR" sz="11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Coparticipação de 30%</a:t>
                      </a:r>
                      <a:endParaRPr sz="11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275" marB="3427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3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pt-BR" sz="11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Limite de copart. procedimento²</a:t>
                      </a:r>
                      <a:endParaRPr sz="11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275" marB="3427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3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pt-BR" sz="11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Valor cobrado de coparticipação </a:t>
                      </a:r>
                      <a:endParaRPr sz="11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275" marB="3427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3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CONSULTA EM CONSULTORIO</a:t>
                      </a:r>
                      <a:endParaRPr sz="9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Consulta</a:t>
                      </a:r>
                      <a:endParaRPr sz="11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110,00 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  33,00 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  40,00 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  33,00 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GLICOSE</a:t>
                      </a:r>
                      <a:endParaRPr sz="9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Exames complementares A</a:t>
                      </a:r>
                      <a:endParaRPr sz="11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    5,00 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    1,50 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  60,00 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    1,50 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HEMOGRAMA COM CONTAGEM DE PLAQUETAS</a:t>
                      </a:r>
                      <a:endParaRPr sz="9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Exames complementares A</a:t>
                      </a:r>
                      <a:endParaRPr sz="11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  10,00 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    3,00 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  60,00 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    3,00 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ELETROENCEFALOGRAMA DE ROTINA</a:t>
                      </a:r>
                      <a:endParaRPr sz="9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Exames complementares A</a:t>
                      </a:r>
                      <a:endParaRPr sz="11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  60,00 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  18,00 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  60,00 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  18,00 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ENDOSCOPIA DIGESTIVA ALTA</a:t>
                      </a:r>
                      <a:endParaRPr sz="9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Exames complementares B</a:t>
                      </a:r>
                      <a:endParaRPr sz="11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130,00 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  39,00 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150,00 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  39,00 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 ECOCARDIOGRAMA COM DOPPLER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CONVENCIONAL – ARTÉRIAS</a:t>
                      </a:r>
                      <a:endParaRPr sz="9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Exames complementares B</a:t>
                      </a:r>
                      <a:endParaRPr sz="11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165,00 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  49,50 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150,00 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  49,50 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TOMOGRAFIA FACE OU SEIOS DA FACE</a:t>
                      </a:r>
                      <a:endParaRPr sz="9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Exames complementares B</a:t>
                      </a:r>
                      <a:endParaRPr sz="11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275,00 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  82,50 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150,00 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  82,50 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CONSULTA EM PSICOLOGIA </a:t>
                      </a:r>
                      <a:endParaRPr sz="9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Terapias</a:t>
                      </a:r>
                      <a:endParaRPr sz="11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  60,00 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  18,00 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  60,00 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  18,00 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VASECTOMIA UNILATERAL      </a:t>
                      </a:r>
                      <a:endParaRPr sz="9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Procedimento ambulatoriais</a:t>
                      </a:r>
                      <a:endParaRPr sz="11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1.250,00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  375,00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160,00 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  160,00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IMPLANTE DE DISPOSITIVO INTRA UTERINO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DIU HORMONAL</a:t>
                      </a:r>
                      <a:endParaRPr sz="9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Procedimento ambulatoriais</a:t>
                      </a:r>
                      <a:endParaRPr sz="11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1.200,00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  360,00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160,00 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  160,00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RESSONÂNCIA CRÂNIO ENCÉFALO</a:t>
                      </a:r>
                      <a:endParaRPr sz="9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Exames complementares B</a:t>
                      </a:r>
                      <a:endParaRPr sz="11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560,00 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168,00 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E64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150,00</a:t>
                      </a:r>
                      <a:endParaRPr sz="10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R$   150,00</a:t>
                      </a:r>
                      <a:endParaRPr sz="1400" u="none" strike="noStrike" cap="none"/>
                    </a:p>
                  </a:txBody>
                  <a:tcPr marL="68575" marR="68575" marT="34275" marB="3427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147" name="Google Shape;1147;p88"/>
          <p:cNvGraphicFramePr/>
          <p:nvPr/>
        </p:nvGraphicFramePr>
        <p:xfrm>
          <a:off x="3830306" y="5151043"/>
          <a:ext cx="3305250" cy="671655"/>
        </p:xfrm>
        <a:graphic>
          <a:graphicData uri="http://schemas.openxmlformats.org/drawingml/2006/table">
            <a:tbl>
              <a:tblPr>
                <a:noFill/>
                <a:tableStyleId>{3FD0DA56-9F37-4FFC-9D75-049DA03BEDAE}</a:tableStyleId>
              </a:tblPr>
              <a:tblGrid>
                <a:gridCol w="215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11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Procedimentos realizados</a:t>
                      </a:r>
                      <a:endParaRPr sz="11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275" marB="3427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3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pt-BR" sz="11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Valor cobrado de coparticipação </a:t>
                      </a:r>
                      <a:endParaRPr sz="11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275" marB="3427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3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INTERNAÇÃO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R$ 320,00</a:t>
                      </a:r>
                      <a:endParaRPr sz="1100" b="0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48" name="Google Shape;1148;p88"/>
          <p:cNvSpPr/>
          <p:nvPr/>
        </p:nvSpPr>
        <p:spPr>
          <a:xfrm>
            <a:off x="3729520" y="3801988"/>
            <a:ext cx="8424746" cy="1073863"/>
          </a:xfrm>
          <a:prstGeom prst="roundRect">
            <a:avLst>
              <a:gd name="adj" fmla="val 4426"/>
            </a:avLst>
          </a:prstGeom>
          <a:noFill/>
          <a:ln w="19050" cap="flat" cmpd="sng">
            <a:solidFill>
              <a:srgbClr val="FF531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100" b="0" i="0" u="none" strike="noStrike" cap="none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149" name="Google Shape;1149;p88"/>
          <p:cNvSpPr txBox="1"/>
          <p:nvPr/>
        </p:nvSpPr>
        <p:spPr>
          <a:xfrm>
            <a:off x="3808762" y="6178551"/>
            <a:ext cx="545334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0" i="0" u="none" strike="noStrike" cap="none">
                <a:solidFill>
                  <a:srgbClr val="7F7F7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¹ O valor médio do procedimento pode variar de acordo com o prestador realizado.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0" i="0" u="none" strike="noStrike" cap="none">
                <a:solidFill>
                  <a:srgbClr val="7F7F7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² Limite de coparticipação de acordo com a tabela de coparticipação 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50" name="Google Shape;1150;p88"/>
          <p:cNvSpPr txBox="1"/>
          <p:nvPr/>
        </p:nvSpPr>
        <p:spPr>
          <a:xfrm>
            <a:off x="507571" y="513193"/>
            <a:ext cx="3411092" cy="833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Exemplos de Coparticipação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Plano Exato </a:t>
            </a:r>
            <a:endParaRPr sz="2400" b="1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89"/>
          <p:cNvSpPr/>
          <p:nvPr/>
        </p:nvSpPr>
        <p:spPr>
          <a:xfrm>
            <a:off x="-999460" y="-6356"/>
            <a:ext cx="13191460" cy="6864356"/>
          </a:xfrm>
          <a:prstGeom prst="rect">
            <a:avLst/>
          </a:prstGeom>
          <a:solidFill>
            <a:srgbClr val="0066F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6" name="Google Shape;1156;p89"/>
          <p:cNvSpPr/>
          <p:nvPr/>
        </p:nvSpPr>
        <p:spPr>
          <a:xfrm>
            <a:off x="-1345353" y="-6356"/>
            <a:ext cx="13537353" cy="8605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157" name="Google Shape;1157;p89"/>
          <p:cNvSpPr/>
          <p:nvPr/>
        </p:nvSpPr>
        <p:spPr>
          <a:xfrm>
            <a:off x="-4449977" y="-1876437"/>
            <a:ext cx="9783746" cy="9783746"/>
          </a:xfrm>
          <a:prstGeom prst="ellipse">
            <a:avLst/>
          </a:prstGeom>
          <a:solidFill>
            <a:srgbClr val="FF952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89"/>
          <p:cNvSpPr txBox="1"/>
          <p:nvPr/>
        </p:nvSpPr>
        <p:spPr>
          <a:xfrm>
            <a:off x="5449358" y="110108"/>
            <a:ext cx="3865716" cy="768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rgbClr val="222D5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Remissão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PME</a:t>
            </a:r>
            <a:endParaRPr sz="2400" b="1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159" name="Google Shape;1159;p89"/>
          <p:cNvSpPr txBox="1"/>
          <p:nvPr/>
        </p:nvSpPr>
        <p:spPr>
          <a:xfrm>
            <a:off x="6096000" y="2726225"/>
            <a:ext cx="591953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Em caso de falecimento do segurado titular, os dependentes permanecem gratuitamente cobertos pelo seguro.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Não haverá remissão caso o falecimento seja decorrente de doença ou lesão pré-existente.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Para PME, haverá carência de 180 dias, exceto para falecimento decorrente de acidente pessoal.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60" name="Google Shape;1160;p89"/>
          <p:cNvSpPr txBox="1"/>
          <p:nvPr/>
        </p:nvSpPr>
        <p:spPr>
          <a:xfrm>
            <a:off x="6096000" y="2393952"/>
            <a:ext cx="18360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Remissão de 2 anos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61" name="Google Shape;1161;p89"/>
          <p:cNvSpPr txBox="1"/>
          <p:nvPr/>
        </p:nvSpPr>
        <p:spPr>
          <a:xfrm>
            <a:off x="6006878" y="3995894"/>
            <a:ext cx="24480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88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PME (incluso sem custo adicional)</a:t>
            </a:r>
            <a:endParaRPr sz="12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162" name="Google Shape;1162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0245" y="351698"/>
            <a:ext cx="619125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3" name="Google Shape;1163;p89"/>
          <p:cNvSpPr/>
          <p:nvPr/>
        </p:nvSpPr>
        <p:spPr>
          <a:xfrm>
            <a:off x="6100165" y="1895332"/>
            <a:ext cx="2306587" cy="3002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1" i="0" u="none" strike="noStrike" cap="none">
                <a:solidFill>
                  <a:srgbClr val="82828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PME (03 a 29 vidas)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9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9" name="Google Shape;1169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095999" y="749238"/>
            <a:ext cx="5554896" cy="5511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70" name="Google Shape;1170;p90"/>
          <p:cNvSpPr/>
          <p:nvPr/>
        </p:nvSpPr>
        <p:spPr>
          <a:xfrm>
            <a:off x="0" y="0"/>
            <a:ext cx="512717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90"/>
          <p:cNvSpPr txBox="1"/>
          <p:nvPr/>
        </p:nvSpPr>
        <p:spPr>
          <a:xfrm>
            <a:off x="1246295" y="1391192"/>
            <a:ext cx="3880876" cy="482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 dirty="0">
                <a:solidFill>
                  <a:srgbClr val="E9531E"/>
                </a:solidFill>
                <a:latin typeface="Calibri"/>
                <a:ea typeface="Calibri"/>
                <a:cs typeface="Calibri"/>
                <a:sym typeface="Calibri"/>
              </a:rPr>
              <a:t>Benefícios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2" name="Google Shape;1172;p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2828" y="1178140"/>
            <a:ext cx="619125" cy="1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90" descr="Form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54894" y="559882"/>
            <a:ext cx="2277042" cy="214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91"/>
          <p:cNvSpPr/>
          <p:nvPr/>
        </p:nvSpPr>
        <p:spPr>
          <a:xfrm>
            <a:off x="8144540" y="0"/>
            <a:ext cx="4047459" cy="6858000"/>
          </a:xfrm>
          <a:prstGeom prst="rect">
            <a:avLst/>
          </a:prstGeom>
          <a:solidFill>
            <a:srgbClr val="001E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179" name="Google Shape;1179;p91"/>
          <p:cNvSpPr/>
          <p:nvPr/>
        </p:nvSpPr>
        <p:spPr>
          <a:xfrm>
            <a:off x="0" y="0"/>
            <a:ext cx="12191999" cy="1108800"/>
          </a:xfrm>
          <a:prstGeom prst="rect">
            <a:avLst/>
          </a:prstGeom>
          <a:solidFill>
            <a:srgbClr val="FF5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180" name="Google Shape;1180;p91"/>
          <p:cNvSpPr/>
          <p:nvPr/>
        </p:nvSpPr>
        <p:spPr>
          <a:xfrm>
            <a:off x="255431" y="1760332"/>
            <a:ext cx="7812000" cy="345173"/>
          </a:xfrm>
          <a:prstGeom prst="roundRect">
            <a:avLst>
              <a:gd name="adj" fmla="val 16667"/>
            </a:avLst>
          </a:prstGeom>
          <a:solidFill>
            <a:srgbClr val="FF5000"/>
          </a:solidFill>
          <a:ln w="25400" cap="flat" cmpd="sng">
            <a:solidFill>
              <a:srgbClr val="FF5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1181" name="Google Shape;1181;p91"/>
          <p:cNvGrpSpPr/>
          <p:nvPr/>
        </p:nvGrpSpPr>
        <p:grpSpPr>
          <a:xfrm>
            <a:off x="8675329" y="2876555"/>
            <a:ext cx="2930916" cy="912880"/>
            <a:chOff x="8558371" y="3457908"/>
            <a:chExt cx="2930916" cy="912880"/>
          </a:xfrm>
        </p:grpSpPr>
        <p:sp>
          <p:nvSpPr>
            <p:cNvPr id="1182" name="Google Shape;1182;p91"/>
            <p:cNvSpPr txBox="1"/>
            <p:nvPr/>
          </p:nvSpPr>
          <p:spPr>
            <a:xfrm>
              <a:off x="9302837" y="3770664"/>
              <a:ext cx="2186450" cy="600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pt-BR" sz="1100" b="0" i="0" u="none" strike="noStrike" cap="none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Entrar em contato com a Central SulAmérica para acionar alguma das coberturas.</a:t>
              </a:r>
              <a:endParaRPr sz="24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83" name="Google Shape;1183;p91"/>
            <p:cNvSpPr txBox="1"/>
            <p:nvPr/>
          </p:nvSpPr>
          <p:spPr>
            <a:xfrm>
              <a:off x="9302837" y="3457908"/>
              <a:ext cx="1512000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pt-BR" sz="1600" b="1" i="0" u="none" strike="noStrike" cap="none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Como acionar?</a:t>
              </a:r>
              <a:endParaRPr sz="16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pic>
          <p:nvPicPr>
            <p:cNvPr id="1184" name="Google Shape;1184;p9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558371" y="3669838"/>
              <a:ext cx="653400" cy="54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5" name="Google Shape;1185;p91"/>
          <p:cNvSpPr txBox="1"/>
          <p:nvPr/>
        </p:nvSpPr>
        <p:spPr>
          <a:xfrm>
            <a:off x="1043599" y="223108"/>
            <a:ext cx="5075582" cy="75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Seguro Viagem - Nacional 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(todos os planos Nacionais)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86" name="Google Shape;1186;p91"/>
          <p:cNvSpPr txBox="1"/>
          <p:nvPr/>
        </p:nvSpPr>
        <p:spPr>
          <a:xfrm>
            <a:off x="253721" y="6176992"/>
            <a:ext cx="5446855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0" i="0" u="none" strike="noStrike" cap="none">
                <a:solidFill>
                  <a:srgbClr val="FF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Benefício </a:t>
            </a:r>
            <a:r>
              <a:rPr lang="pt-BR" sz="1100" b="1" i="0" u="none" strike="noStrike" cap="none">
                <a:solidFill>
                  <a:srgbClr val="FF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não</a:t>
            </a:r>
            <a:r>
              <a:rPr lang="pt-BR" sz="1100" b="0" i="0" u="none" strike="noStrike" cap="none">
                <a:solidFill>
                  <a:srgbClr val="FF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válido para os Planos Direto.</a:t>
            </a:r>
            <a:endParaRPr sz="1100" b="0" i="0" u="none" strike="noStrike" cap="none">
              <a:solidFill>
                <a:srgbClr val="FF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187" name="Google Shape;1187;p91"/>
          <p:cNvSpPr/>
          <p:nvPr/>
        </p:nvSpPr>
        <p:spPr>
          <a:xfrm>
            <a:off x="253721" y="2445705"/>
            <a:ext cx="7812000" cy="345173"/>
          </a:xfrm>
          <a:prstGeom prst="roundRect">
            <a:avLst>
              <a:gd name="adj" fmla="val 16667"/>
            </a:avLst>
          </a:prstGeom>
          <a:solidFill>
            <a:srgbClr val="5AB3A0"/>
          </a:solidFill>
          <a:ln w="25400" cap="flat" cmpd="sng">
            <a:solidFill>
              <a:srgbClr val="5AB3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188" name="Google Shape;1188;p91"/>
          <p:cNvSpPr/>
          <p:nvPr/>
        </p:nvSpPr>
        <p:spPr>
          <a:xfrm>
            <a:off x="253721" y="3116346"/>
            <a:ext cx="7812000" cy="345173"/>
          </a:xfrm>
          <a:prstGeom prst="roundRect">
            <a:avLst>
              <a:gd name="adj" fmla="val 16667"/>
            </a:avLst>
          </a:prstGeom>
          <a:solidFill>
            <a:srgbClr val="5AB3A0"/>
          </a:solidFill>
          <a:ln w="25400" cap="flat" cmpd="sng">
            <a:solidFill>
              <a:srgbClr val="5AB3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189" name="Google Shape;1189;p91"/>
          <p:cNvSpPr/>
          <p:nvPr/>
        </p:nvSpPr>
        <p:spPr>
          <a:xfrm>
            <a:off x="253721" y="3789435"/>
            <a:ext cx="7812000" cy="345173"/>
          </a:xfrm>
          <a:prstGeom prst="roundRect">
            <a:avLst>
              <a:gd name="adj" fmla="val 16667"/>
            </a:avLst>
          </a:prstGeom>
          <a:solidFill>
            <a:srgbClr val="5AB3A0"/>
          </a:solidFill>
          <a:ln w="25400" cap="flat" cmpd="sng">
            <a:solidFill>
              <a:srgbClr val="5AB3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190" name="Google Shape;1190;p91"/>
          <p:cNvSpPr/>
          <p:nvPr/>
        </p:nvSpPr>
        <p:spPr>
          <a:xfrm>
            <a:off x="253721" y="4455760"/>
            <a:ext cx="7812000" cy="345173"/>
          </a:xfrm>
          <a:prstGeom prst="roundRect">
            <a:avLst>
              <a:gd name="adj" fmla="val 16667"/>
            </a:avLst>
          </a:prstGeom>
          <a:solidFill>
            <a:srgbClr val="5AB3A0"/>
          </a:solidFill>
          <a:ln w="25400" cap="flat" cmpd="sng">
            <a:solidFill>
              <a:srgbClr val="5AB3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aphicFrame>
        <p:nvGraphicFramePr>
          <p:cNvPr id="1191" name="Google Shape;1191;p91"/>
          <p:cNvGraphicFramePr/>
          <p:nvPr/>
        </p:nvGraphicFramePr>
        <p:xfrm>
          <a:off x="255431" y="1760332"/>
          <a:ext cx="7812000" cy="3395150"/>
        </p:xfrm>
        <a:graphic>
          <a:graphicData uri="http://schemas.openxmlformats.org/drawingml/2006/table">
            <a:tbl>
              <a:tblPr>
                <a:noFill/>
                <a:tableStyleId>{79B03411-A693-410B-82E5-EF96A88F7D44}</a:tableStyleId>
              </a:tblPr>
              <a:tblGrid>
                <a:gridCol w="591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Serviços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Limites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Prolongamento da estada do segurado </a:t>
                      </a:r>
                      <a:r>
                        <a:rPr lang="pt-BR" sz="1400" b="0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(até 5 dias)</a:t>
                      </a:r>
                      <a:endParaRPr sz="1400" b="0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R$ 100,00 por diária</a:t>
                      </a:r>
                      <a:endParaRPr sz="14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Hospedagem de acompanhante </a:t>
                      </a:r>
                      <a:r>
                        <a:rPr lang="pt-BR" sz="14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(até 5 dias)</a:t>
                      </a:r>
                      <a:endParaRPr sz="1400" b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R$ 100,00 por diária</a:t>
                      </a:r>
                      <a:endParaRPr sz="1400" u="none" strike="noStrike" cap="none"/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Acompanhante em caso de hospitalização do Segurado</a:t>
                      </a:r>
                      <a:endParaRPr sz="14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Classe econômica</a:t>
                      </a:r>
                      <a:endParaRPr sz="14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Retorno antecipado do segurado ao seu domicílio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Classe econômica</a:t>
                      </a:r>
                      <a:endParaRPr sz="1400" u="none" strike="noStrike" cap="none"/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Retorno de acompanhantes</a:t>
                      </a:r>
                      <a:endParaRPr sz="14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Classe econômica</a:t>
                      </a:r>
                      <a:endParaRPr sz="1400" u="none" strike="noStrike" cap="none"/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Remoção do segurado ao domicílio após alta médica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Ilimitada</a:t>
                      </a:r>
                      <a:endParaRPr sz="1400" u="none" strike="noStrike" cap="none"/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Remoção em caso do falecimento do segurado ao município de domicílio</a:t>
                      </a:r>
                      <a:endParaRPr sz="14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Ilimitada</a:t>
                      </a:r>
                      <a:endParaRPr sz="1400" u="none" strike="noStrike" cap="none"/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Localização de bagagem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Serviço</a:t>
                      </a:r>
                      <a:endParaRPr sz="1400" u="none" strike="noStrike" cap="none"/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Motorista substituto</a:t>
                      </a:r>
                      <a:endParaRPr sz="14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Serviço</a:t>
                      </a:r>
                      <a:endParaRPr sz="1400" u="none" strike="noStrike" cap="none"/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192" name="Google Shape;1192;p91"/>
          <p:cNvGrpSpPr/>
          <p:nvPr/>
        </p:nvGrpSpPr>
        <p:grpSpPr>
          <a:xfrm>
            <a:off x="289294" y="464400"/>
            <a:ext cx="603303" cy="180000"/>
            <a:chOff x="3270651" y="550551"/>
            <a:chExt cx="603303" cy="180000"/>
          </a:xfrm>
        </p:grpSpPr>
        <p:pic>
          <p:nvPicPr>
            <p:cNvPr id="1193" name="Google Shape;1193;p91" descr="Forma&#10;&#10;Descrição gerada automa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57687" y="550551"/>
              <a:ext cx="191027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4" name="Google Shape;1194;p91" descr="Forma, Círculo&#10;&#10;Descrição gerada automaticament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270651" y="567302"/>
              <a:ext cx="152823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5" name="Google Shape;1195;p91" descr="Ícone&#10;&#10;Descrição gerada automaticament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682927" y="550551"/>
              <a:ext cx="191027" cy="18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92"/>
          <p:cNvSpPr/>
          <p:nvPr/>
        </p:nvSpPr>
        <p:spPr>
          <a:xfrm>
            <a:off x="8861467" y="0"/>
            <a:ext cx="3330532" cy="6858000"/>
          </a:xfrm>
          <a:prstGeom prst="rect">
            <a:avLst/>
          </a:prstGeom>
          <a:solidFill>
            <a:srgbClr val="001E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201" name="Google Shape;1201;p92"/>
          <p:cNvSpPr/>
          <p:nvPr/>
        </p:nvSpPr>
        <p:spPr>
          <a:xfrm>
            <a:off x="0" y="-3624"/>
            <a:ext cx="12191998" cy="1107424"/>
          </a:xfrm>
          <a:prstGeom prst="rect">
            <a:avLst/>
          </a:prstGeom>
          <a:solidFill>
            <a:srgbClr val="5AB3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202" name="Google Shape;1202;p92"/>
          <p:cNvSpPr txBox="1"/>
          <p:nvPr/>
        </p:nvSpPr>
        <p:spPr>
          <a:xfrm>
            <a:off x="9699822" y="4343659"/>
            <a:ext cx="2186450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Emitir a apólice pelo Saúde Online, com 10 dias de antecedência à viagem.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Apólice enviada por e-mail.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03" name="Google Shape;1203;p92"/>
          <p:cNvSpPr txBox="1"/>
          <p:nvPr/>
        </p:nvSpPr>
        <p:spPr>
          <a:xfrm>
            <a:off x="9819090" y="4017651"/>
            <a:ext cx="1512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Como acionar?</a:t>
            </a:r>
            <a:endParaRPr sz="1600" b="1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204" name="Google Shape;1204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33802" y="4939633"/>
            <a:ext cx="4356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Google Shape;1205;p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33802" y="4395247"/>
            <a:ext cx="4356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6" name="Google Shape;1206;p92"/>
          <p:cNvSpPr txBox="1"/>
          <p:nvPr/>
        </p:nvSpPr>
        <p:spPr>
          <a:xfrm>
            <a:off x="9836008" y="1777341"/>
            <a:ext cx="1800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Atende ao tratado de Schengen.</a:t>
            </a:r>
            <a:endParaRPr sz="1200" b="1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207" name="Google Shape;1207;p92"/>
          <p:cNvSpPr txBox="1"/>
          <p:nvPr/>
        </p:nvSpPr>
        <p:spPr>
          <a:xfrm>
            <a:off x="9105695" y="2774919"/>
            <a:ext cx="231974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Em caso de </a:t>
            </a:r>
            <a:r>
              <a:rPr lang="pt-BR" sz="12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despesas médicas</a:t>
            </a:r>
            <a:r>
              <a:rPr lang="pt-BR" sz="12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se o limite for excedido o segurado poderá solicitar reembolso do valor excedente, até o limite do plano contratado.</a:t>
            </a:r>
            <a:endParaRPr sz="12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cxnSp>
        <p:nvCxnSpPr>
          <p:cNvPr id="1208" name="Google Shape;1208;p92"/>
          <p:cNvCxnSpPr/>
          <p:nvPr/>
        </p:nvCxnSpPr>
        <p:spPr>
          <a:xfrm>
            <a:off x="9179216" y="1984662"/>
            <a:ext cx="720000" cy="6389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09" name="Google Shape;1209;p92"/>
          <p:cNvSpPr txBox="1"/>
          <p:nvPr/>
        </p:nvSpPr>
        <p:spPr>
          <a:xfrm>
            <a:off x="9105695" y="6017258"/>
            <a:ext cx="5446855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Benefício </a:t>
            </a:r>
            <a:r>
              <a:rPr lang="pt-BR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não</a:t>
            </a:r>
            <a:r>
              <a:rPr lang="pt-BR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válido para os Planos Direto.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0" name="Google Shape;1210;p92"/>
          <p:cNvSpPr/>
          <p:nvPr/>
        </p:nvSpPr>
        <p:spPr>
          <a:xfrm>
            <a:off x="19264" y="2201973"/>
            <a:ext cx="8578171" cy="253591"/>
          </a:xfrm>
          <a:prstGeom prst="roundRect">
            <a:avLst>
              <a:gd name="adj" fmla="val 16667"/>
            </a:avLst>
          </a:prstGeom>
          <a:solidFill>
            <a:srgbClr val="5AB3A0"/>
          </a:solidFill>
          <a:ln w="25400" cap="flat" cmpd="sng">
            <a:solidFill>
              <a:srgbClr val="5AB3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211" name="Google Shape;1211;p92"/>
          <p:cNvSpPr/>
          <p:nvPr/>
        </p:nvSpPr>
        <p:spPr>
          <a:xfrm>
            <a:off x="19264" y="2727022"/>
            <a:ext cx="8578171" cy="253591"/>
          </a:xfrm>
          <a:prstGeom prst="roundRect">
            <a:avLst>
              <a:gd name="adj" fmla="val 16667"/>
            </a:avLst>
          </a:prstGeom>
          <a:solidFill>
            <a:srgbClr val="5AB3A0"/>
          </a:solidFill>
          <a:ln w="25400" cap="flat" cmpd="sng">
            <a:solidFill>
              <a:srgbClr val="5AB3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212" name="Google Shape;1212;p92"/>
          <p:cNvSpPr/>
          <p:nvPr/>
        </p:nvSpPr>
        <p:spPr>
          <a:xfrm>
            <a:off x="19264" y="3241797"/>
            <a:ext cx="8578171" cy="253591"/>
          </a:xfrm>
          <a:prstGeom prst="roundRect">
            <a:avLst>
              <a:gd name="adj" fmla="val 16667"/>
            </a:avLst>
          </a:prstGeom>
          <a:solidFill>
            <a:srgbClr val="5AB3A0"/>
          </a:solidFill>
          <a:ln w="25400" cap="flat" cmpd="sng">
            <a:solidFill>
              <a:srgbClr val="5AB3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213" name="Google Shape;1213;p92"/>
          <p:cNvSpPr/>
          <p:nvPr/>
        </p:nvSpPr>
        <p:spPr>
          <a:xfrm>
            <a:off x="19264" y="3765531"/>
            <a:ext cx="8578171" cy="253591"/>
          </a:xfrm>
          <a:prstGeom prst="roundRect">
            <a:avLst>
              <a:gd name="adj" fmla="val 16667"/>
            </a:avLst>
          </a:prstGeom>
          <a:solidFill>
            <a:srgbClr val="5AB3A0"/>
          </a:solidFill>
          <a:ln w="25400" cap="flat" cmpd="sng">
            <a:solidFill>
              <a:srgbClr val="5AB3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214" name="Google Shape;1214;p92"/>
          <p:cNvSpPr/>
          <p:nvPr/>
        </p:nvSpPr>
        <p:spPr>
          <a:xfrm>
            <a:off x="19264" y="4299539"/>
            <a:ext cx="8578171" cy="253591"/>
          </a:xfrm>
          <a:prstGeom prst="roundRect">
            <a:avLst>
              <a:gd name="adj" fmla="val 16667"/>
            </a:avLst>
          </a:prstGeom>
          <a:solidFill>
            <a:srgbClr val="5AB3A0"/>
          </a:solidFill>
          <a:ln w="25400" cap="flat" cmpd="sng">
            <a:solidFill>
              <a:srgbClr val="5AB3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215" name="Google Shape;1215;p92"/>
          <p:cNvSpPr/>
          <p:nvPr/>
        </p:nvSpPr>
        <p:spPr>
          <a:xfrm>
            <a:off x="19264" y="4823273"/>
            <a:ext cx="8578171" cy="253591"/>
          </a:xfrm>
          <a:prstGeom prst="roundRect">
            <a:avLst>
              <a:gd name="adj" fmla="val 16667"/>
            </a:avLst>
          </a:prstGeom>
          <a:solidFill>
            <a:srgbClr val="5AB3A0"/>
          </a:solidFill>
          <a:ln w="25400" cap="flat" cmpd="sng">
            <a:solidFill>
              <a:srgbClr val="5AB3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216" name="Google Shape;1216;p92"/>
          <p:cNvSpPr/>
          <p:nvPr/>
        </p:nvSpPr>
        <p:spPr>
          <a:xfrm>
            <a:off x="19264" y="5329730"/>
            <a:ext cx="8578171" cy="253591"/>
          </a:xfrm>
          <a:prstGeom prst="roundRect">
            <a:avLst>
              <a:gd name="adj" fmla="val 16667"/>
            </a:avLst>
          </a:prstGeom>
          <a:solidFill>
            <a:srgbClr val="5AB3A0"/>
          </a:solidFill>
          <a:ln w="25400" cap="flat" cmpd="sng">
            <a:solidFill>
              <a:srgbClr val="5AB3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217" name="Google Shape;1217;p92"/>
          <p:cNvSpPr/>
          <p:nvPr/>
        </p:nvSpPr>
        <p:spPr>
          <a:xfrm>
            <a:off x="19264" y="5860929"/>
            <a:ext cx="8578171" cy="253591"/>
          </a:xfrm>
          <a:prstGeom prst="roundRect">
            <a:avLst>
              <a:gd name="adj" fmla="val 16667"/>
            </a:avLst>
          </a:prstGeom>
          <a:solidFill>
            <a:srgbClr val="5AB3A0"/>
          </a:solidFill>
          <a:ln w="25400" cap="flat" cmpd="sng">
            <a:solidFill>
              <a:srgbClr val="5AB3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218" name="Google Shape;1218;p92"/>
          <p:cNvSpPr/>
          <p:nvPr/>
        </p:nvSpPr>
        <p:spPr>
          <a:xfrm>
            <a:off x="19264" y="6380049"/>
            <a:ext cx="8578171" cy="253591"/>
          </a:xfrm>
          <a:prstGeom prst="roundRect">
            <a:avLst>
              <a:gd name="adj" fmla="val 16667"/>
            </a:avLst>
          </a:prstGeom>
          <a:solidFill>
            <a:srgbClr val="5AB3A0"/>
          </a:solidFill>
          <a:ln w="25400" cap="flat" cmpd="sng">
            <a:solidFill>
              <a:srgbClr val="5AB3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aphicFrame>
        <p:nvGraphicFramePr>
          <p:cNvPr id="1219" name="Google Shape;1219;p92"/>
          <p:cNvGraphicFramePr/>
          <p:nvPr/>
        </p:nvGraphicFramePr>
        <p:xfrm>
          <a:off x="-1324" y="1122819"/>
          <a:ext cx="8862775" cy="5517870"/>
        </p:xfrm>
        <a:graphic>
          <a:graphicData uri="http://schemas.openxmlformats.org/drawingml/2006/table">
            <a:tbl>
              <a:tblPr>
                <a:noFill/>
                <a:tableStyleId>{79B03411-A693-410B-82E5-EF96A88F7D44}</a:tableStyleId>
              </a:tblPr>
              <a:tblGrid>
                <a:gridCol w="280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317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strike="noStrike" cap="none">
                          <a:solidFill>
                            <a:srgbClr val="82828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Coberturas/Serviços</a:t>
                      </a:r>
                      <a:endParaRPr sz="1600" u="none" strike="noStrike" cap="none">
                        <a:solidFill>
                          <a:srgbClr val="82828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82828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Limites por Plano Contratado</a:t>
                      </a:r>
                      <a:endParaRPr sz="1400" b="1" u="none" strike="noStrike" cap="none">
                        <a:solidFill>
                          <a:srgbClr val="82828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1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82828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Especial 100 / Especial Mais</a:t>
                      </a:r>
                      <a:endParaRPr sz="1200" u="none" strike="noStrike" cap="none">
                        <a:solidFill>
                          <a:srgbClr val="82828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rgbClr val="82828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(45 dias por viagem)</a:t>
                      </a:r>
                      <a:endParaRPr sz="900" b="1" u="none" strike="noStrike" cap="none">
                        <a:solidFill>
                          <a:srgbClr val="82828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82828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Executivo</a:t>
                      </a:r>
                      <a:endParaRPr sz="1400" u="none" strike="noStrike" cap="none">
                        <a:solidFill>
                          <a:srgbClr val="82828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rgbClr val="82828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(45 dias por viagem)</a:t>
                      </a:r>
                      <a:endParaRPr sz="900" b="1" u="none" strike="noStrike" cap="none">
                        <a:solidFill>
                          <a:srgbClr val="82828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82828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Prestige</a:t>
                      </a:r>
                      <a:endParaRPr sz="1200" u="none" strike="noStrike" cap="none">
                        <a:solidFill>
                          <a:srgbClr val="82828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rgbClr val="82828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(120 dias por viagem)</a:t>
                      </a:r>
                      <a:endParaRPr sz="900" u="none" strike="noStrike" cap="none">
                        <a:solidFill>
                          <a:srgbClr val="82828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Despesas Médicas, Hospitalares e Odontológicas</a:t>
                      </a:r>
                      <a:endParaRPr sz="10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€ 30.000,00 </a:t>
                      </a:r>
                      <a:r>
                        <a:rPr lang="pt-BR" sz="9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(Europa)</a:t>
                      </a:r>
                      <a:endParaRPr sz="10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10.000,00 </a:t>
                      </a:r>
                      <a:r>
                        <a:rPr lang="pt-BR" sz="9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(Demais Países)</a:t>
                      </a:r>
                      <a:endParaRPr sz="10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€ 30.000,00 </a:t>
                      </a:r>
                      <a:r>
                        <a:rPr lang="pt-BR" sz="9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(Europa)</a:t>
                      </a:r>
                      <a:endParaRPr sz="10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20.000,00 </a:t>
                      </a:r>
                      <a:r>
                        <a:rPr lang="pt-BR" sz="9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(Demais Países)</a:t>
                      </a:r>
                      <a:endParaRPr sz="10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100.000,00 </a:t>
                      </a:r>
                      <a:r>
                        <a:rPr lang="pt-BR" sz="9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(Europa e</a:t>
                      </a:r>
                      <a:endParaRPr sz="9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Demais Países)</a:t>
                      </a:r>
                      <a:endParaRPr sz="9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Despesas Farmacêuticas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300,00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E64"/>
                        </a:buClr>
                        <a:buSzPts val="65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300,00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E64"/>
                        </a:buClr>
                        <a:buSzPts val="65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400,00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Prorrogação de Estadia</a:t>
                      </a:r>
                      <a:endParaRPr sz="10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200,00</a:t>
                      </a:r>
                      <a:endParaRPr sz="10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E64"/>
                        </a:buClr>
                        <a:buSzPts val="65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500,00</a:t>
                      </a:r>
                      <a:endParaRPr sz="10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E64"/>
                        </a:buClr>
                        <a:buSzPts val="65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1.000,00</a:t>
                      </a:r>
                      <a:endParaRPr sz="10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Acompanhante em Caso de Hosp. Prolongada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E64"/>
                        </a:buClr>
                        <a:buSzPts val="65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2.000,00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2.000,00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2.000,00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Hospedagem de Acompanhante</a:t>
                      </a:r>
                      <a:endParaRPr sz="10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200,00 </a:t>
                      </a:r>
                      <a:r>
                        <a:rPr lang="pt-BR" sz="9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(por diária)</a:t>
                      </a:r>
                      <a:endParaRPr sz="10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E64"/>
                        </a:buClr>
                        <a:buSzPts val="65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500,00 </a:t>
                      </a:r>
                      <a:r>
                        <a:rPr lang="pt-BR" sz="9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(por diária)</a:t>
                      </a:r>
                      <a:endParaRPr sz="10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E64"/>
                        </a:buClr>
                        <a:buSzPts val="65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1.000,00 </a:t>
                      </a:r>
                      <a:r>
                        <a:rPr lang="pt-BR" sz="9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(por diária)</a:t>
                      </a:r>
                      <a:endParaRPr sz="10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Retorno de Menores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E64"/>
                        </a:buClr>
                        <a:buSzPts val="65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2.000,00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2.000,00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2.000,00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Retorno do Segurado</a:t>
                      </a:r>
                      <a:endParaRPr sz="10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600,00</a:t>
                      </a:r>
                      <a:endParaRPr sz="10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E64"/>
                        </a:buClr>
                        <a:buSzPts val="65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600,00</a:t>
                      </a:r>
                      <a:endParaRPr sz="10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E64"/>
                        </a:buClr>
                        <a:buSzPts val="65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600,00</a:t>
                      </a:r>
                      <a:endParaRPr sz="10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Retorno de Acompanhantes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E64"/>
                        </a:buClr>
                        <a:buSzPts val="65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2.000,00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2.000,00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2.000,00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Despesas Jurídicas</a:t>
                      </a:r>
                      <a:endParaRPr sz="10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E64"/>
                        </a:buClr>
                        <a:buSzPts val="65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1.000,00</a:t>
                      </a:r>
                      <a:endParaRPr sz="10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2.000,00</a:t>
                      </a:r>
                      <a:endParaRPr sz="10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6.000,00</a:t>
                      </a:r>
                      <a:endParaRPr sz="10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Traslado Médico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E64"/>
                        </a:buClr>
                        <a:buSzPts val="65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30.000,00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50.000,00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80.000,00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Regresso Sanitário</a:t>
                      </a:r>
                      <a:endParaRPr sz="10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E64"/>
                        </a:buClr>
                        <a:buSzPts val="65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10.000,00</a:t>
                      </a:r>
                      <a:endParaRPr sz="10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50.000,00</a:t>
                      </a:r>
                      <a:endParaRPr sz="10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80.000,00</a:t>
                      </a:r>
                      <a:endParaRPr sz="10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Traslado de Corpo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E64"/>
                        </a:buClr>
                        <a:buSzPts val="65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10.000,00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50.000,00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80.000,00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Funeral</a:t>
                      </a:r>
                      <a:endParaRPr sz="10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E64"/>
                        </a:buClr>
                        <a:buSzPts val="65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3.000,00</a:t>
                      </a:r>
                      <a:endParaRPr sz="10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5.000,00</a:t>
                      </a:r>
                      <a:endParaRPr sz="10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8.000,00</a:t>
                      </a:r>
                      <a:endParaRPr sz="10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Interrupção de Viagem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600,00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E64"/>
                        </a:buClr>
                        <a:buSzPts val="65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600,00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E64"/>
                        </a:buClr>
                        <a:buSzPts val="65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U$D 600,00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Localização de Bagagem</a:t>
                      </a:r>
                      <a:endParaRPr sz="10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E64"/>
                        </a:buClr>
                        <a:buSzPts val="65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Serviço</a:t>
                      </a:r>
                      <a:endParaRPr sz="10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E64"/>
                        </a:buClr>
                        <a:buSzPts val="65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Serviço</a:t>
                      </a:r>
                      <a:endParaRPr sz="10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E64"/>
                        </a:buClr>
                        <a:buSzPts val="65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Serviço</a:t>
                      </a:r>
                      <a:endParaRPr sz="10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Transmissão de Mensagens Urgentes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E64"/>
                        </a:buClr>
                        <a:buSzPts val="65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Serviço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E64"/>
                        </a:buClr>
                        <a:buSzPts val="65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Serviço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E64"/>
                        </a:buClr>
                        <a:buSzPts val="65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Serviço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Orientação em Caso de Perda de Documentos</a:t>
                      </a:r>
                      <a:endParaRPr sz="10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E64"/>
                        </a:buClr>
                        <a:buSzPts val="65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Serviço</a:t>
                      </a:r>
                      <a:endParaRPr sz="10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E64"/>
                        </a:buClr>
                        <a:buSzPts val="65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Serviço</a:t>
                      </a:r>
                      <a:endParaRPr sz="10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E64"/>
                        </a:buClr>
                        <a:buSzPts val="65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Serviço</a:t>
                      </a:r>
                      <a:endParaRPr sz="1000" b="1" u="none" strike="noStrike" cap="non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Concierge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E64"/>
                        </a:buClr>
                        <a:buSzPts val="65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Serviço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E64"/>
                        </a:buClr>
                        <a:buSzPts val="65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Serviço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E64"/>
                        </a:buClr>
                        <a:buSzPts val="650"/>
                        <a:buFont typeface="Arial"/>
                        <a:buNone/>
                      </a:pPr>
                      <a:r>
                        <a:rPr lang="pt-BR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Serviço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675" marR="62675" marT="31325" marB="31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220" name="Google Shape;1220;p92"/>
          <p:cNvSpPr/>
          <p:nvPr/>
        </p:nvSpPr>
        <p:spPr>
          <a:xfrm rot="-5400000">
            <a:off x="5556972" y="-1004023"/>
            <a:ext cx="335105" cy="6038849"/>
          </a:xfrm>
          <a:prstGeom prst="roundRect">
            <a:avLst>
              <a:gd name="adj" fmla="val 4426"/>
            </a:avLst>
          </a:prstGeom>
          <a:noFill/>
          <a:ln w="28575" cap="flat" cmpd="sng">
            <a:solidFill>
              <a:srgbClr val="9632F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221" name="Google Shape;1221;p92"/>
          <p:cNvSpPr txBox="1"/>
          <p:nvPr/>
        </p:nvSpPr>
        <p:spPr>
          <a:xfrm>
            <a:off x="1043599" y="223108"/>
            <a:ext cx="5075582" cy="75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Seguro Viagem - Internacional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(a partir do Especial 100)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1222" name="Google Shape;1222;p92"/>
          <p:cNvGrpSpPr/>
          <p:nvPr/>
        </p:nvGrpSpPr>
        <p:grpSpPr>
          <a:xfrm>
            <a:off x="289294" y="464400"/>
            <a:ext cx="603303" cy="180000"/>
            <a:chOff x="3270651" y="550551"/>
            <a:chExt cx="603303" cy="180000"/>
          </a:xfrm>
        </p:grpSpPr>
        <p:pic>
          <p:nvPicPr>
            <p:cNvPr id="1223" name="Google Shape;1223;p92" descr="Forma&#10;&#10;Descrição gerada automaticament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457687" y="550551"/>
              <a:ext cx="191027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4" name="Google Shape;1224;p92" descr="Forma, Círculo&#10;&#10;Descrição gerada automaticament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270651" y="567302"/>
              <a:ext cx="152823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5" name="Google Shape;1225;p92" descr="Ícone&#10;&#10;Descrição gerada automaticamente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682927" y="550551"/>
              <a:ext cx="191027" cy="18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93"/>
          <p:cNvSpPr/>
          <p:nvPr/>
        </p:nvSpPr>
        <p:spPr>
          <a:xfrm>
            <a:off x="10629041" y="5080302"/>
            <a:ext cx="2312902" cy="2312901"/>
          </a:xfrm>
          <a:prstGeom prst="ellipse">
            <a:avLst/>
          </a:prstGeom>
          <a:solidFill>
            <a:srgbClr val="001E6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231" name="Google Shape;1231;p93"/>
          <p:cNvSpPr/>
          <p:nvPr/>
        </p:nvSpPr>
        <p:spPr>
          <a:xfrm>
            <a:off x="0" y="0"/>
            <a:ext cx="3770616" cy="6858000"/>
          </a:xfrm>
          <a:prstGeom prst="rect">
            <a:avLst/>
          </a:prstGeom>
          <a:solidFill>
            <a:srgbClr val="9632F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232" name="Google Shape;1232;p93"/>
          <p:cNvSpPr txBox="1"/>
          <p:nvPr/>
        </p:nvSpPr>
        <p:spPr>
          <a:xfrm>
            <a:off x="404523" y="513193"/>
            <a:ext cx="3411092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Saúde na Tela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233" name="Google Shape;1233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1380" y="3480179"/>
            <a:ext cx="4356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4" name="Google Shape;1234;p93"/>
          <p:cNvSpPr txBox="1"/>
          <p:nvPr/>
        </p:nvSpPr>
        <p:spPr>
          <a:xfrm>
            <a:off x="4035355" y="5687465"/>
            <a:ext cx="544685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0" i="0" u="none" strike="noStrike" cap="none">
                <a:solidFill>
                  <a:srgbClr val="82828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*Consulte as regras dos serviços, os planos elegíveis e quando usar o Médico na Tela e Psicólogo na Tela em www.sulamericasaudeativa.com.br. </a:t>
            </a:r>
            <a:endParaRPr sz="900" b="0" i="0" u="none" strike="noStrike" cap="none">
              <a:solidFill>
                <a:srgbClr val="82828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235" name="Google Shape;1235;p93"/>
          <p:cNvSpPr txBox="1"/>
          <p:nvPr/>
        </p:nvSpPr>
        <p:spPr>
          <a:xfrm>
            <a:off x="4470955" y="1041404"/>
            <a:ext cx="5178725" cy="382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Médico na Tela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236" name="Google Shape;1236;p93"/>
          <p:cNvSpPr txBox="1"/>
          <p:nvPr/>
        </p:nvSpPr>
        <p:spPr>
          <a:xfrm>
            <a:off x="4007033" y="1375912"/>
            <a:ext cx="6374860" cy="1927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222D5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Especialistas &amp; Pronto Atendimento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7F7F7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Na SulAmérica é possível agendar consultas com médicos à distância através do App SulAmérica Saúde.</a:t>
            </a:r>
            <a:br>
              <a:rPr lang="pt-BR" sz="1400" b="0" i="0" u="none" strike="noStrike" cap="none">
                <a:solidFill>
                  <a:srgbClr val="7F7F7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</a:br>
            <a:br>
              <a:rPr lang="pt-BR" sz="1400" b="0" i="0" u="none" strike="noStrike" cap="none">
                <a:solidFill>
                  <a:srgbClr val="7F7F7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</a:br>
            <a:r>
              <a:rPr lang="pt-BR" sz="1400" b="0" i="0" u="none" strike="noStrike" cap="none">
                <a:solidFill>
                  <a:srgbClr val="7F7F7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Você contará com médicos de plantão disponíveis 24 horas por dia, todos os dias, inclusive feriados (Médico na tela – Pronto Atendimento). E se preferir, também poderá agendar as suas teleconsultas com médicos da rede referenciada, em diversas especialidades (Médico na tela – Especialista).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222D5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Pelo aplicativo SulAmérica Saúde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237" name="Google Shape;1237;p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5355" y="1003358"/>
            <a:ext cx="4356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8" name="Google Shape;1238;p93"/>
          <p:cNvSpPr txBox="1"/>
          <p:nvPr/>
        </p:nvSpPr>
        <p:spPr>
          <a:xfrm>
            <a:off x="4481686" y="3523197"/>
            <a:ext cx="5178725" cy="382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Psicólogo na Tela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239" name="Google Shape;1239;p93"/>
          <p:cNvSpPr txBox="1"/>
          <p:nvPr/>
        </p:nvSpPr>
        <p:spPr>
          <a:xfrm>
            <a:off x="4017764" y="3857705"/>
            <a:ext cx="6374860" cy="1190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7F7F7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 um jeito fácil, oferecemos o serviço de Psicoterapia por videoconferência.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7F7F7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Disponível para beneficiários acima de 18 anos. Com o pedido médico em mãos, o próprio beneficiário irá agendar suas sessões com uma equipe de psicólogos on-line 24h por dia.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F7F7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222D5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Pelo aplicativo SulAmérica Saúde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240" name="Google Shape;1240;p93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64" y="133072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Google Shape;1241;p93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64" y="591238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93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64" y="1049404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Google Shape;1243;p93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64" y="1507570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" name="Google Shape;1244;p93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64" y="1965736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" name="Google Shape;1245;p93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64" y="2423902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p93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64" y="2882068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93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64" y="3340234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p93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64" y="3798400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" name="Google Shape;1249;p93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64" y="5172899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" name="Google Shape;1250;p93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64" y="5631066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" name="Google Shape;1251;p93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64" y="6089233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" name="Google Shape;1252;p93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64" y="4256566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" name="Google Shape;1253;p93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64" y="4714732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Google Shape;1254;p93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64" y="6547403"/>
            <a:ext cx="261360" cy="2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9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146E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p95"/>
          <p:cNvSpPr/>
          <p:nvPr/>
        </p:nvSpPr>
        <p:spPr>
          <a:xfrm>
            <a:off x="0" y="0"/>
            <a:ext cx="8147400" cy="12945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Google Shape;1298;p95"/>
          <p:cNvSpPr txBox="1"/>
          <p:nvPr/>
        </p:nvSpPr>
        <p:spPr>
          <a:xfrm>
            <a:off x="1256433" y="2298775"/>
            <a:ext cx="3853145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Rede ampliada de farmácias com descontos exclusivos para você!</a:t>
            </a:r>
            <a:br>
              <a:rPr lang="pt-BR" sz="14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</a:br>
            <a:br>
              <a:rPr lang="pt-BR" sz="14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</a:br>
            <a:r>
              <a:rPr lang="pt-BR" sz="14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+ de 25 mil farmácias</a:t>
            </a:r>
            <a:br>
              <a:rPr lang="pt-BR" sz="14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</a:br>
            <a:br>
              <a:rPr lang="pt-BR" sz="14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</a:br>
            <a:r>
              <a:rPr lang="pt-BR" sz="14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Drogaria São Paulo, Droga Raia, Drogasil, Pague Menos, Onofre, Pacheco, Panvel, Farmais, Araújo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pt-BR" sz="14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</a:br>
            <a:r>
              <a:rPr lang="pt-BR" sz="14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Entre outras!</a:t>
            </a:r>
            <a:br>
              <a:rPr lang="pt-BR" sz="14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</a:br>
            <a:br>
              <a:rPr lang="pt-BR" sz="14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</a:br>
            <a:r>
              <a:rPr lang="pt-BR" sz="14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Garanta descontos em medicamentos, perfumaria, higiene pessoal e beleza.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99" name="Google Shape;1299;p95"/>
          <p:cNvSpPr txBox="1"/>
          <p:nvPr/>
        </p:nvSpPr>
        <p:spPr>
          <a:xfrm>
            <a:off x="1617042" y="1966502"/>
            <a:ext cx="18360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Farmácias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00" name="Google Shape;1300;p95"/>
          <p:cNvSpPr txBox="1"/>
          <p:nvPr/>
        </p:nvSpPr>
        <p:spPr>
          <a:xfrm>
            <a:off x="7319241" y="2305776"/>
            <a:ext cx="3853145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Descontos* em: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Char char="•"/>
            </a:pPr>
            <a:r>
              <a:rPr lang="pt-BR" sz="14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Vacinas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Char char="•"/>
            </a:pPr>
            <a:r>
              <a:rPr lang="pt-BR" sz="14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Materiais hospitalares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Char char="•"/>
            </a:pPr>
            <a:r>
              <a:rPr lang="pt-BR" sz="14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 muito mais.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1450" marR="0" lvl="0" indent="-104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5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(*) A disponibilidade do desconto é concedida de acordo com a região. 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Produto Hospitalar (HO)¹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Char char="•"/>
            </a:pPr>
            <a:r>
              <a:rPr lang="pt-BR" sz="14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Desconto de </a:t>
            </a:r>
            <a:r>
              <a:rPr lang="pt-BR" sz="14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30%</a:t>
            </a:r>
            <a:r>
              <a:rPr lang="pt-BR" sz="14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em consultas particulares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Char char="•"/>
            </a:pPr>
            <a:r>
              <a:rPr lang="pt-BR" sz="14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Desconto de até </a:t>
            </a:r>
            <a:r>
              <a:rPr lang="pt-BR" sz="14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40%</a:t>
            </a:r>
            <a:r>
              <a:rPr lang="pt-BR" sz="14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em Laboratórios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1450" marR="0" lvl="0" indent="-104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5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¹ Desconto exclusivo do Produto Hospitalar (HO)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01" name="Google Shape;1301;p95"/>
          <p:cNvSpPr txBox="1"/>
          <p:nvPr/>
        </p:nvSpPr>
        <p:spPr>
          <a:xfrm>
            <a:off x="7615455" y="1973503"/>
            <a:ext cx="25336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SulaMais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302" name="Google Shape;1302;p95"/>
          <p:cNvCxnSpPr/>
          <p:nvPr/>
        </p:nvCxnSpPr>
        <p:spPr>
          <a:xfrm>
            <a:off x="6096000" y="1449000"/>
            <a:ext cx="0" cy="3960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3" name="Google Shape;1303;p95"/>
          <p:cNvSpPr txBox="1"/>
          <p:nvPr/>
        </p:nvSpPr>
        <p:spPr>
          <a:xfrm>
            <a:off x="994595" y="462784"/>
            <a:ext cx="1728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rgbClr val="001E64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Descontos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1E64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304" name="Google Shape;1304;p95"/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1157907" y="1920820"/>
            <a:ext cx="4356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5" name="Google Shape;1305;p95"/>
          <p:cNvPicPr preferRelativeResize="0"/>
          <p:nvPr/>
        </p:nvPicPr>
        <p:blipFill rotWithShape="1">
          <a:blip r:embed="rId4">
            <a:alphaModFix/>
            <a:biLevel thresh="25000"/>
          </a:blip>
          <a:srcRect/>
          <a:stretch/>
        </p:blipFill>
        <p:spPr>
          <a:xfrm>
            <a:off x="7163997" y="1935153"/>
            <a:ext cx="4356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6" name="Google Shape;1306;p95">
            <a:hlinkClick r:id="rId5"/>
          </p:cNvPr>
          <p:cNvSpPr/>
          <p:nvPr/>
        </p:nvSpPr>
        <p:spPr>
          <a:xfrm>
            <a:off x="4750538" y="6024550"/>
            <a:ext cx="2592000" cy="37457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rgbClr val="001E64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🖰 www.sulamais.com.br</a:t>
            </a:r>
            <a:endParaRPr sz="1600" b="0" i="0" u="none" strike="noStrike" cap="none">
              <a:solidFill>
                <a:srgbClr val="001E64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307" name="Google Shape;1307;p95"/>
          <p:cNvPicPr preferRelativeResize="0"/>
          <p:nvPr/>
        </p:nvPicPr>
        <p:blipFill rotWithShape="1">
          <a:blip r:embed="rId6">
            <a:alphaModFix/>
            <a:biLevel thresh="25000"/>
          </a:blip>
          <a:srcRect/>
          <a:stretch/>
        </p:blipFill>
        <p:spPr>
          <a:xfrm rot="5400000">
            <a:off x="4326980" y="6047477"/>
            <a:ext cx="4356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8" name="Google Shape;1308;p95" descr="Ícone&#10;&#10;Descrição gerada automaticamente"/>
          <p:cNvPicPr preferRelativeResize="0"/>
          <p:nvPr/>
        </p:nvPicPr>
        <p:blipFill rotWithShape="1">
          <a:blip r:embed="rId7">
            <a:alphaModFix/>
            <a:biLevel thresh="25000"/>
          </a:blip>
          <a:srcRect/>
          <a:stretch/>
        </p:blipFill>
        <p:spPr>
          <a:xfrm>
            <a:off x="9232894" y="3983651"/>
            <a:ext cx="2178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p9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7735" y="616872"/>
            <a:ext cx="619125" cy="1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105"/>
          <p:cNvSpPr/>
          <p:nvPr/>
        </p:nvSpPr>
        <p:spPr>
          <a:xfrm>
            <a:off x="0" y="988714"/>
            <a:ext cx="7336259" cy="5869285"/>
          </a:xfrm>
          <a:prstGeom prst="rect">
            <a:avLst/>
          </a:prstGeom>
          <a:solidFill>
            <a:srgbClr val="9632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493" name="Google Shape;1493;p105" descr="C:\Users\LP110873\Desktop\APOIO\Modelos\Interface Mobile\Celular_branc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491" y="3689097"/>
            <a:ext cx="1386925" cy="2568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4" name="Google Shape;1494;p105" descr="Uma imagem contendo Linha do tem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b="2407"/>
          <a:stretch/>
        </p:blipFill>
        <p:spPr>
          <a:xfrm>
            <a:off x="777344" y="4244663"/>
            <a:ext cx="792595" cy="1397060"/>
          </a:xfrm>
          <a:prstGeom prst="rect">
            <a:avLst/>
          </a:prstGeom>
          <a:noFill/>
          <a:ln>
            <a:noFill/>
          </a:ln>
        </p:spPr>
      </p:pic>
      <p:sp>
        <p:nvSpPr>
          <p:cNvPr id="1495" name="Google Shape;1495;p105"/>
          <p:cNvSpPr txBox="1"/>
          <p:nvPr/>
        </p:nvSpPr>
        <p:spPr>
          <a:xfrm>
            <a:off x="107354" y="1247150"/>
            <a:ext cx="5075582" cy="75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Aplicativo SulAmérica Saúde</a:t>
            </a:r>
            <a:endParaRPr sz="11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1496" name="Google Shape;1496;p105"/>
          <p:cNvGrpSpPr/>
          <p:nvPr/>
        </p:nvGrpSpPr>
        <p:grpSpPr>
          <a:xfrm>
            <a:off x="7844060" y="2695474"/>
            <a:ext cx="3240000" cy="612001"/>
            <a:chOff x="7844060" y="2695474"/>
            <a:chExt cx="3240000" cy="612001"/>
          </a:xfrm>
        </p:grpSpPr>
        <p:sp>
          <p:nvSpPr>
            <p:cNvPr id="1497" name="Google Shape;1497;p105"/>
            <p:cNvSpPr/>
            <p:nvPr/>
          </p:nvSpPr>
          <p:spPr>
            <a:xfrm>
              <a:off x="7844060" y="2695475"/>
              <a:ext cx="3240000" cy="612000"/>
            </a:xfrm>
            <a:prstGeom prst="roundRect">
              <a:avLst>
                <a:gd name="adj" fmla="val 16667"/>
              </a:avLst>
            </a:prstGeom>
            <a:solidFill>
              <a:srgbClr val="FF5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498" name="Google Shape;1498;p105"/>
            <p:cNvSpPr txBox="1"/>
            <p:nvPr/>
          </p:nvSpPr>
          <p:spPr>
            <a:xfrm>
              <a:off x="8019173" y="2695474"/>
              <a:ext cx="2052000" cy="611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pt-BR" sz="2000" b="1" i="0" u="none" strike="noStrike" cap="none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Corretor</a:t>
              </a:r>
              <a:endParaRPr sz="20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grpSp>
        <p:nvGrpSpPr>
          <p:cNvPr id="1499" name="Google Shape;1499;p105"/>
          <p:cNvGrpSpPr/>
          <p:nvPr/>
        </p:nvGrpSpPr>
        <p:grpSpPr>
          <a:xfrm>
            <a:off x="7844060" y="3603250"/>
            <a:ext cx="3240000" cy="612000"/>
            <a:chOff x="7844060" y="3603250"/>
            <a:chExt cx="3240000" cy="612000"/>
          </a:xfrm>
        </p:grpSpPr>
        <p:sp>
          <p:nvSpPr>
            <p:cNvPr id="1500" name="Google Shape;1500;p105"/>
            <p:cNvSpPr/>
            <p:nvPr/>
          </p:nvSpPr>
          <p:spPr>
            <a:xfrm>
              <a:off x="7844060" y="3603250"/>
              <a:ext cx="3240000" cy="612000"/>
            </a:xfrm>
            <a:prstGeom prst="roundRect">
              <a:avLst>
                <a:gd name="adj" fmla="val 16667"/>
              </a:avLst>
            </a:prstGeom>
            <a:solidFill>
              <a:srgbClr val="FF5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501" name="Google Shape;1501;p105"/>
            <p:cNvSpPr txBox="1"/>
            <p:nvPr/>
          </p:nvSpPr>
          <p:spPr>
            <a:xfrm>
              <a:off x="8019173" y="3603250"/>
              <a:ext cx="2052000" cy="61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pt-BR" sz="2000" b="1" i="0" u="none" strike="noStrike" cap="none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Gestor RH</a:t>
              </a:r>
              <a:endParaRPr sz="11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grpSp>
        <p:nvGrpSpPr>
          <p:cNvPr id="1502" name="Google Shape;1502;p105"/>
          <p:cNvGrpSpPr/>
          <p:nvPr/>
        </p:nvGrpSpPr>
        <p:grpSpPr>
          <a:xfrm>
            <a:off x="7844060" y="4524274"/>
            <a:ext cx="3240000" cy="612000"/>
            <a:chOff x="7844060" y="4524274"/>
            <a:chExt cx="3240000" cy="612000"/>
          </a:xfrm>
        </p:grpSpPr>
        <p:sp>
          <p:nvSpPr>
            <p:cNvPr id="1503" name="Google Shape;1503;p105"/>
            <p:cNvSpPr/>
            <p:nvPr/>
          </p:nvSpPr>
          <p:spPr>
            <a:xfrm>
              <a:off x="7844060" y="4524274"/>
              <a:ext cx="3240000" cy="612000"/>
            </a:xfrm>
            <a:prstGeom prst="roundRect">
              <a:avLst>
                <a:gd name="adj" fmla="val 16667"/>
              </a:avLst>
            </a:prstGeom>
            <a:solidFill>
              <a:srgbClr val="FF5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504" name="Google Shape;1504;p105"/>
            <p:cNvSpPr txBox="1"/>
            <p:nvPr/>
          </p:nvSpPr>
          <p:spPr>
            <a:xfrm>
              <a:off x="8019173" y="4524274"/>
              <a:ext cx="2052000" cy="603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pt-BR" sz="2000" b="1" i="0" u="none" strike="noStrike" cap="none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Beneficiário</a:t>
              </a:r>
              <a:endParaRPr sz="16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1505" name="Google Shape;1505;p105"/>
          <p:cNvSpPr txBox="1"/>
          <p:nvPr/>
        </p:nvSpPr>
        <p:spPr>
          <a:xfrm>
            <a:off x="7844060" y="1247150"/>
            <a:ext cx="2187542" cy="75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rgbClr val="001E64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Kit Boas-Vindas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1E64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 digital</a:t>
            </a:r>
            <a:endParaRPr sz="1100" b="0" i="0" u="none" strike="noStrike" cap="none">
              <a:solidFill>
                <a:srgbClr val="001E64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506" name="Google Shape;1506;p1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21603" y="1376638"/>
            <a:ext cx="4356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7" name="Google Shape;1507;p10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76223" y="1376638"/>
            <a:ext cx="4356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8" name="Google Shape;1508;p105"/>
          <p:cNvSpPr txBox="1"/>
          <p:nvPr/>
        </p:nvSpPr>
        <p:spPr>
          <a:xfrm>
            <a:off x="176008" y="1867040"/>
            <a:ext cx="613150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⮚"/>
            </a:pPr>
            <a:r>
              <a:rPr lang="pt-BR" sz="16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 SulAmérica levou todas as </a:t>
            </a:r>
            <a:r>
              <a:rPr lang="pt-BR" sz="14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informações</a:t>
            </a:r>
            <a:r>
              <a:rPr lang="pt-BR" sz="20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BR" sz="16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do seguro saúde para a </a:t>
            </a:r>
            <a:r>
              <a:rPr lang="pt-BR" sz="14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tela do celular</a:t>
            </a:r>
            <a:r>
              <a:rPr lang="pt-BR" sz="14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pt-BR" sz="14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Facilidade</a:t>
            </a:r>
            <a:r>
              <a:rPr lang="pt-BR" sz="18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BR" sz="16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no dia a dia do cliente, para</a:t>
            </a:r>
            <a:r>
              <a:rPr lang="pt-BR" sz="18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BR" sz="14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acessar todos os serviços e benefícios </a:t>
            </a:r>
            <a:r>
              <a:rPr lang="pt-BR" sz="16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SulAmérica Saúde.</a:t>
            </a:r>
            <a:endParaRPr sz="16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509" name="Google Shape;1509;p105"/>
          <p:cNvSpPr txBox="1"/>
          <p:nvPr/>
        </p:nvSpPr>
        <p:spPr>
          <a:xfrm>
            <a:off x="828476" y="265790"/>
            <a:ext cx="1980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rgbClr val="222D5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Boas Vindas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222D59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510" name="Google Shape;1510;p10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6008" y="432443"/>
            <a:ext cx="619125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1" name="Google Shape;1511;p105"/>
          <p:cNvSpPr txBox="1"/>
          <p:nvPr/>
        </p:nvSpPr>
        <p:spPr>
          <a:xfrm>
            <a:off x="1928973" y="4118543"/>
            <a:ext cx="4275437" cy="1297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•"/>
            </a:pPr>
            <a:r>
              <a:rPr lang="pt-BR" sz="14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Carteirinha Digital;</a:t>
            </a: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•"/>
            </a:pPr>
            <a:r>
              <a:rPr lang="pt-BR" sz="14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Consulta a rede referenciada;</a:t>
            </a: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•"/>
            </a:pPr>
            <a:r>
              <a:rPr lang="pt-BR" sz="14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Consulta farmácias com desconto;</a:t>
            </a: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•"/>
            </a:pPr>
            <a:r>
              <a:rPr lang="pt-BR" sz="14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Solicitação e acompanhamento de reembolso;</a:t>
            </a: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•"/>
            </a:pPr>
            <a:r>
              <a:rPr lang="pt-BR" sz="14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 muito mais.</a:t>
            </a: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1512" name="Google Shape;1512;p105"/>
          <p:cNvGrpSpPr/>
          <p:nvPr/>
        </p:nvGrpSpPr>
        <p:grpSpPr>
          <a:xfrm>
            <a:off x="2846434" y="5743050"/>
            <a:ext cx="821695" cy="514211"/>
            <a:chOff x="5215657" y="4930721"/>
            <a:chExt cx="821695" cy="514211"/>
          </a:xfrm>
        </p:grpSpPr>
        <p:pic>
          <p:nvPicPr>
            <p:cNvPr id="1513" name="Google Shape;1513;p105" descr="Selos do Google Play – Google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240252" y="4930721"/>
              <a:ext cx="746996" cy="289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4" name="Google Shape;1514;p10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215657" y="5192110"/>
              <a:ext cx="821695" cy="2528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15" name="Google Shape;1515;p105"/>
          <p:cNvSpPr/>
          <p:nvPr/>
        </p:nvSpPr>
        <p:spPr>
          <a:xfrm>
            <a:off x="7336259" y="0"/>
            <a:ext cx="4855741" cy="988712"/>
          </a:xfrm>
          <a:prstGeom prst="rect">
            <a:avLst/>
          </a:prstGeom>
          <a:solidFill>
            <a:srgbClr val="9632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6" name="Google Shape;1516;p105" descr="Aplicativos | SulAmerica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319583" y="5768270"/>
            <a:ext cx="482292" cy="479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10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E1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2" name="Google Shape;1522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5998" y="749238"/>
            <a:ext cx="5554897" cy="5511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23" name="Google Shape;1523;p106"/>
          <p:cNvSpPr/>
          <p:nvPr/>
        </p:nvSpPr>
        <p:spPr>
          <a:xfrm>
            <a:off x="0" y="0"/>
            <a:ext cx="512717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4" name="Google Shape;1524;p106"/>
          <p:cNvSpPr txBox="1"/>
          <p:nvPr/>
        </p:nvSpPr>
        <p:spPr>
          <a:xfrm>
            <a:off x="1246295" y="1391192"/>
            <a:ext cx="4011506" cy="590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 dirty="0">
                <a:solidFill>
                  <a:srgbClr val="E9531E"/>
                </a:solidFill>
                <a:latin typeface="Calibri"/>
                <a:ea typeface="Calibri"/>
                <a:cs typeface="Calibri"/>
                <a:sym typeface="Calibri"/>
              </a:rPr>
              <a:t>Regras de Comercialização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5" name="Google Shape;1525;p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2828" y="1178140"/>
            <a:ext cx="619125" cy="1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6" name="Google Shape;1526;p106" descr="Forma, Círcul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72711" y="524019"/>
            <a:ext cx="1745987" cy="16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1" name="Google Shape;1531;p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2" name="Google Shape;1532;p107"/>
          <p:cNvSpPr/>
          <p:nvPr/>
        </p:nvSpPr>
        <p:spPr>
          <a:xfrm>
            <a:off x="-1946176" y="2457247"/>
            <a:ext cx="5098105" cy="4837877"/>
          </a:xfrm>
          <a:prstGeom prst="ellipse">
            <a:avLst/>
          </a:prstGeom>
          <a:solidFill>
            <a:srgbClr val="232D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3" name="Google Shape;1533;p1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2016947" y="4993294"/>
            <a:ext cx="1421443" cy="225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4" name="Google Shape;1534;p1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91037" y="5133548"/>
            <a:ext cx="473261" cy="163012"/>
          </a:xfrm>
          <a:prstGeom prst="rect">
            <a:avLst/>
          </a:prstGeom>
          <a:noFill/>
          <a:ln>
            <a:noFill/>
          </a:ln>
        </p:spPr>
      </p:pic>
      <p:sp>
        <p:nvSpPr>
          <p:cNvPr id="1535" name="Google Shape;1535;p107"/>
          <p:cNvSpPr txBox="1"/>
          <p:nvPr/>
        </p:nvSpPr>
        <p:spPr>
          <a:xfrm>
            <a:off x="2051799" y="5832253"/>
            <a:ext cx="4116908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PME</a:t>
            </a:r>
            <a:endParaRPr sz="11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7"/>
          <p:cNvSpPr/>
          <p:nvPr/>
        </p:nvSpPr>
        <p:spPr>
          <a:xfrm>
            <a:off x="-44393" y="281412"/>
            <a:ext cx="12236393" cy="68636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67"/>
          <p:cNvSpPr/>
          <p:nvPr/>
        </p:nvSpPr>
        <p:spPr>
          <a:xfrm>
            <a:off x="3636338" y="-5669"/>
            <a:ext cx="8704521" cy="11707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67"/>
          <p:cNvSpPr/>
          <p:nvPr/>
        </p:nvSpPr>
        <p:spPr>
          <a:xfrm>
            <a:off x="-4357250" y="-1132212"/>
            <a:ext cx="9783746" cy="9783747"/>
          </a:xfrm>
          <a:prstGeom prst="ellipse">
            <a:avLst/>
          </a:prstGeom>
          <a:solidFill>
            <a:srgbClr val="FF952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67"/>
          <p:cNvSpPr txBox="1"/>
          <p:nvPr/>
        </p:nvSpPr>
        <p:spPr>
          <a:xfrm>
            <a:off x="5301216" y="407819"/>
            <a:ext cx="4656375" cy="46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 dirty="0">
                <a:solidFill>
                  <a:srgbClr val="FF5000"/>
                </a:solidFill>
                <a:latin typeface="Calibri"/>
                <a:ea typeface="Calibri"/>
                <a:cs typeface="Calibri"/>
                <a:sym typeface="Calibri"/>
              </a:rPr>
              <a:t>Tradição e Solidez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7"/>
          <p:cNvSpPr/>
          <p:nvPr/>
        </p:nvSpPr>
        <p:spPr>
          <a:xfrm>
            <a:off x="9581391" y="4191082"/>
            <a:ext cx="1188000" cy="979200"/>
          </a:xfrm>
          <a:prstGeom prst="roundRect">
            <a:avLst>
              <a:gd name="adj" fmla="val 22990"/>
            </a:avLst>
          </a:prstGeom>
          <a:solidFill>
            <a:srgbClr val="E9531E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Previdência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67"/>
          <p:cNvPicPr preferRelativeResize="0"/>
          <p:nvPr/>
        </p:nvPicPr>
        <p:blipFill rotWithShape="1">
          <a:blip r:embed="rId3">
            <a:alphaModFix/>
          </a:blip>
          <a:srcRect t="6077" b="6085"/>
          <a:stretch/>
        </p:blipFill>
        <p:spPr>
          <a:xfrm>
            <a:off x="4666116" y="618839"/>
            <a:ext cx="546563" cy="12024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67"/>
          <p:cNvSpPr txBox="1"/>
          <p:nvPr/>
        </p:nvSpPr>
        <p:spPr>
          <a:xfrm>
            <a:off x="202021" y="2106665"/>
            <a:ext cx="4701865" cy="35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Maior seguradora independente do Brasil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7"/>
          <p:cNvSpPr txBox="1"/>
          <p:nvPr/>
        </p:nvSpPr>
        <p:spPr>
          <a:xfrm>
            <a:off x="197965" y="2392013"/>
            <a:ext cx="2609105" cy="38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+ 125 anos de existência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67"/>
          <p:cNvSpPr txBox="1"/>
          <p:nvPr/>
        </p:nvSpPr>
        <p:spPr>
          <a:xfrm>
            <a:off x="202021" y="2852846"/>
            <a:ext cx="3539270" cy="383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Sede no Rio de Janeiro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67"/>
          <p:cNvSpPr txBox="1"/>
          <p:nvPr/>
        </p:nvSpPr>
        <p:spPr>
          <a:xfrm>
            <a:off x="197965" y="3141082"/>
            <a:ext cx="2609105" cy="38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+ 50 filiais nos demais Estados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7"/>
          <p:cNvSpPr/>
          <p:nvPr/>
        </p:nvSpPr>
        <p:spPr>
          <a:xfrm>
            <a:off x="202021" y="3632143"/>
            <a:ext cx="2908649" cy="33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~ 5 mil funcionários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67"/>
          <p:cNvSpPr/>
          <p:nvPr/>
        </p:nvSpPr>
        <p:spPr>
          <a:xfrm>
            <a:off x="202021" y="4365482"/>
            <a:ext cx="3539271" cy="37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+ 37 mil corretores ativos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67"/>
          <p:cNvSpPr txBox="1"/>
          <p:nvPr/>
        </p:nvSpPr>
        <p:spPr>
          <a:xfrm>
            <a:off x="6538991" y="2494792"/>
            <a:ext cx="4497600" cy="59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Somos especialistas em </a:t>
            </a:r>
            <a:r>
              <a:rPr lang="pt-BR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Saúde Integral </a:t>
            </a:r>
            <a:r>
              <a:rPr lang="pt-B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 diversas opções de produtos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67"/>
          <p:cNvSpPr/>
          <p:nvPr/>
        </p:nvSpPr>
        <p:spPr>
          <a:xfrm>
            <a:off x="10947534" y="4191082"/>
            <a:ext cx="1188000" cy="979200"/>
          </a:xfrm>
          <a:prstGeom prst="roundRect">
            <a:avLst>
              <a:gd name="adj" fmla="val 22990"/>
            </a:avLst>
          </a:prstGeom>
          <a:solidFill>
            <a:srgbClr val="E9531E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Investimentos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67"/>
          <p:cNvSpPr/>
          <p:nvPr/>
        </p:nvSpPr>
        <p:spPr>
          <a:xfrm>
            <a:off x="8215248" y="4191082"/>
            <a:ext cx="1188000" cy="979200"/>
          </a:xfrm>
          <a:prstGeom prst="roundRect">
            <a:avLst>
              <a:gd name="adj" fmla="val 22990"/>
            </a:avLst>
          </a:prstGeom>
          <a:solidFill>
            <a:srgbClr val="E9531E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67"/>
          <p:cNvSpPr/>
          <p:nvPr/>
        </p:nvSpPr>
        <p:spPr>
          <a:xfrm>
            <a:off x="6849105" y="4191082"/>
            <a:ext cx="1185788" cy="979200"/>
          </a:xfrm>
          <a:prstGeom prst="roundRect">
            <a:avLst>
              <a:gd name="adj" fmla="val 22990"/>
            </a:avLst>
          </a:prstGeom>
          <a:solidFill>
            <a:srgbClr val="E9531E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Odonto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67"/>
          <p:cNvSpPr/>
          <p:nvPr/>
        </p:nvSpPr>
        <p:spPr>
          <a:xfrm>
            <a:off x="5482962" y="4191082"/>
            <a:ext cx="1188000" cy="979200"/>
          </a:xfrm>
          <a:prstGeom prst="roundRect">
            <a:avLst>
              <a:gd name="adj" fmla="val 22990"/>
            </a:avLst>
          </a:prstGeom>
          <a:solidFill>
            <a:srgbClr val="E9531E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67" descr="Mulher ao lado de estrada&#10;&#10;Descrição gerada automaticamente com confiança média"/>
          <p:cNvPicPr preferRelativeResize="0"/>
          <p:nvPr/>
        </p:nvPicPr>
        <p:blipFill rotWithShape="1">
          <a:blip r:embed="rId4">
            <a:alphaModFix/>
          </a:blip>
          <a:srcRect r="45165"/>
          <a:stretch/>
        </p:blipFill>
        <p:spPr>
          <a:xfrm>
            <a:off x="9581391" y="4944140"/>
            <a:ext cx="1188000" cy="1913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67" descr="Homem em pé em frente a janel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r="39401"/>
          <a:stretch/>
        </p:blipFill>
        <p:spPr>
          <a:xfrm>
            <a:off x="10947534" y="4944140"/>
            <a:ext cx="1188000" cy="1913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67" descr="Mulher em pé na cozinha&#10;&#10;Descrição gerada automaticamente"/>
          <p:cNvPicPr preferRelativeResize="0"/>
          <p:nvPr/>
        </p:nvPicPr>
        <p:blipFill rotWithShape="1">
          <a:blip r:embed="rId6">
            <a:alphaModFix/>
          </a:blip>
          <a:srcRect l="17915" r="21978"/>
          <a:stretch/>
        </p:blipFill>
        <p:spPr>
          <a:xfrm>
            <a:off x="8213036" y="4944140"/>
            <a:ext cx="1188000" cy="1913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7" descr="Mulher sorrindo com água ao fundo&#10;&#10;Descrição gerada automaticamente"/>
          <p:cNvPicPr preferRelativeResize="0"/>
          <p:nvPr/>
        </p:nvPicPr>
        <p:blipFill rotWithShape="1">
          <a:blip r:embed="rId7">
            <a:alphaModFix/>
          </a:blip>
          <a:srcRect l="32188"/>
          <a:stretch/>
        </p:blipFill>
        <p:spPr>
          <a:xfrm>
            <a:off x="6847999" y="4944141"/>
            <a:ext cx="1184682" cy="1913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67" descr="Mulher posando para foto em local com grama e árvores ao fundo&#10;&#10;Descrição gerada automaticamente"/>
          <p:cNvPicPr preferRelativeResize="0"/>
          <p:nvPr/>
        </p:nvPicPr>
        <p:blipFill rotWithShape="1">
          <a:blip r:embed="rId8">
            <a:alphaModFix/>
          </a:blip>
          <a:srcRect l="25360" r="11669"/>
          <a:stretch/>
        </p:blipFill>
        <p:spPr>
          <a:xfrm>
            <a:off x="5482962" y="4944140"/>
            <a:ext cx="1188000" cy="1913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67" descr="Ícone&#10;&#10;Descrição gerad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23734" y="4500682"/>
            <a:ext cx="4356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67" descr="Ícone&#10;&#10;Descrição gerada automaticament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957591" y="4500682"/>
            <a:ext cx="4356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67" descr="Desenho de um círculo&#10;&#10;Descrição gerada automaticamente com confiança baixa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591448" y="4500682"/>
            <a:ext cx="4356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67" descr="Ícone&#10;&#10;Descrição gerada automaticament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878200" y="4500682"/>
            <a:ext cx="4356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67" descr="Ícone&#10;&#10;Descrição gerada automaticament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222540" y="4500682"/>
            <a:ext cx="435600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667EFCA-0ED1-27CD-39CC-8139576AFE16}"/>
              </a:ext>
            </a:extLst>
          </p:cNvPr>
          <p:cNvSpPr/>
          <p:nvPr/>
        </p:nvSpPr>
        <p:spPr>
          <a:xfrm>
            <a:off x="4686300" y="0"/>
            <a:ext cx="7505700" cy="6858000"/>
          </a:xfrm>
          <a:prstGeom prst="rect">
            <a:avLst/>
          </a:prstGeom>
          <a:solidFill>
            <a:srgbClr val="FF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Google Shape;283;p14"/>
          <p:cNvSpPr txBox="1"/>
          <p:nvPr/>
        </p:nvSpPr>
        <p:spPr>
          <a:xfrm>
            <a:off x="171031" y="832679"/>
            <a:ext cx="5075582" cy="75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rgbClr val="222D59"/>
              </a:buClr>
              <a:buSzPts val="4800"/>
            </a:pPr>
            <a:r>
              <a:rPr lang="pt-BR" sz="2800" b="1" dirty="0">
                <a:solidFill>
                  <a:srgbClr val="001E6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Condições de Contratação</a:t>
            </a:r>
          </a:p>
          <a:p>
            <a:pPr>
              <a:lnSpc>
                <a:spcPct val="90000"/>
              </a:lnSpc>
              <a:buClr>
                <a:srgbClr val="222D59"/>
              </a:buClr>
              <a:buSzPts val="4800"/>
            </a:pPr>
            <a:r>
              <a:rPr lang="pt-BR" sz="1400" b="1" dirty="0">
                <a:solidFill>
                  <a:srgbClr val="9632F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Tamanho do grupo:</a:t>
            </a:r>
            <a:r>
              <a:rPr lang="pt-BR" sz="1400" dirty="0">
                <a:solidFill>
                  <a:srgbClr val="9632F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pt-BR" sz="1200" dirty="0">
                <a:solidFill>
                  <a:srgbClr val="9632F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Empresas de 03 a 29 vidas, mínimo de 1 titular</a:t>
            </a:r>
            <a:endParaRPr lang="pt-BR" sz="1200" dirty="0">
              <a:solidFill>
                <a:srgbClr val="9632F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90000"/>
              </a:lnSpc>
              <a:buClr>
                <a:srgbClr val="222D59"/>
              </a:buClr>
              <a:buSzPts val="4800"/>
            </a:pPr>
            <a:endParaRPr lang="pt-BR" sz="2800" b="1" dirty="0">
              <a:solidFill>
                <a:srgbClr val="001E64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6" name="Google Shape;779;p41"/>
          <p:cNvSpPr txBox="1"/>
          <p:nvPr/>
        </p:nvSpPr>
        <p:spPr>
          <a:xfrm>
            <a:off x="4924800" y="832679"/>
            <a:ext cx="7020000" cy="3888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rtl="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ts val="1200"/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Contratação:</a:t>
            </a:r>
            <a:endParaRPr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6250" marR="0" lvl="1" indent="-285750" rtl="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ts val="1200"/>
              <a:buFont typeface="Wingdings" panose="05000000000000000000" pitchFamily="2" charset="2"/>
              <a:buChar char="§"/>
            </a:pPr>
            <a:r>
              <a:rPr lang="pt-BR" sz="1400" b="1" i="0" u="none" strike="noStrike" cap="none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Regra Compulsória:</a:t>
            </a:r>
            <a:r>
              <a:rPr lang="pt-BR" sz="1400" b="0" i="0" u="none" strike="noStrike" cap="none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pt-BR" sz="14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Adesão para 100% de uma ou mais categorias abaixo:</a:t>
            </a:r>
            <a:endParaRPr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9750" marR="0" lvl="2" indent="-171450" rtl="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ts val="1200"/>
              <a:buFont typeface="Noto Sans Symbols"/>
              <a:buChar char="✔"/>
            </a:pPr>
            <a:r>
              <a:rPr lang="pt-BR" sz="1400" b="1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Contrato social   </a:t>
            </a:r>
            <a:r>
              <a:rPr lang="pt-BR" sz="14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  Sócios, Administradores e Diretores.</a:t>
            </a:r>
            <a:endParaRPr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9750" marR="0" lvl="2" indent="-171450" rtl="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ts val="1200"/>
              <a:buFont typeface="Noto Sans Symbols"/>
              <a:buChar char="✔"/>
            </a:pPr>
            <a:r>
              <a:rPr lang="pt-BR" sz="1400" b="1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FGTS</a:t>
            </a:r>
            <a:r>
              <a:rPr lang="pt-BR" sz="14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- Empregados em regime CLT.</a:t>
            </a:r>
          </a:p>
          <a:p>
            <a:pPr marL="368300" marR="0" lvl="2" rtl="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ts val="1200"/>
            </a:pPr>
            <a:endParaRPr sz="1400" b="0" i="0" u="none" strike="noStrike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60363" marR="0" lvl="1" indent="0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400" b="1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Carta de não-adesão:</a:t>
            </a:r>
            <a:r>
              <a:rPr lang="pt-BR" sz="14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Caso algum sócio ou funcionário não tenha interesse em ser incluído no seguro, deverá encaminhar carta declarando a não adesão e comprovante do plano de saúde vigente, </a:t>
            </a:r>
            <a:r>
              <a:rPr lang="pt-BR" sz="1400" b="1" i="0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exceto para MEI.</a:t>
            </a:r>
            <a:endParaRPr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500" marR="0" lvl="1" indent="0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2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6250" marR="0" lvl="1" indent="-285750" rtl="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ts val="1200"/>
              <a:buFont typeface="Wingdings" panose="05000000000000000000" pitchFamily="2" charset="2"/>
              <a:buChar char="§"/>
            </a:pPr>
            <a:r>
              <a:rPr lang="pt-BR" sz="1400" b="1" i="0" u="none" strike="noStrike" cap="none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Regra Flex:</a:t>
            </a:r>
            <a:r>
              <a:rPr lang="pt-BR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Contratação sem exigência de 100% da empresa, desde que contrate o Saúde + Odonto. Os grupos de cada produto podem ser diferentes. Quem não aderir na implantação poderá ser incluído depois com todas as carências.</a:t>
            </a:r>
            <a:endParaRPr sz="1400" b="0" i="0" u="none" strike="noStrike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61950" marR="0" lvl="1" indent="-9525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None/>
            </a:pPr>
            <a:endParaRPr sz="1400" b="0" i="0" u="none" strike="noStrike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76250" marR="0" lvl="1" indent="-285750" rtl="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ts val="1200"/>
              <a:buFont typeface="Wingdings" panose="05000000000000000000" pitchFamily="2" charset="2"/>
              <a:buChar char="§"/>
            </a:pPr>
            <a:r>
              <a:rPr lang="pt-BR" sz="1400" b="1" i="0" u="none" strike="noStrike" cap="none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Regra CBO:</a:t>
            </a:r>
            <a:r>
              <a:rPr lang="pt-BR" sz="1400" b="0" i="0" u="none" strike="noStrike" cap="none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pt-BR" sz="14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Contratação exclusiva para 100% de uma ou mais categorias¹:</a:t>
            </a:r>
            <a:endParaRPr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2925" marR="0" lvl="2" indent="-180975" rtl="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ts val="1200"/>
              <a:buFont typeface="Noto Sans Symbols"/>
              <a:buChar char="✔"/>
            </a:pPr>
            <a:r>
              <a:rPr lang="pt-BR" sz="14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Diretores, Superintendentes, Gerentes, Supervisores e Coordenadores.</a:t>
            </a:r>
            <a:endParaRPr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Google Shape;316;p11"/>
          <p:cNvSpPr txBox="1"/>
          <p:nvPr/>
        </p:nvSpPr>
        <p:spPr>
          <a:xfrm>
            <a:off x="5246613" y="4893160"/>
            <a:ext cx="687600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BR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¹ A análise das categorias será conforme código principal (família) da Classificação Brasileira de Ocupações (CBO) relacionadas no FGTS.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859FAD0-703D-87AB-F70B-E9245957E69E}"/>
              </a:ext>
            </a:extLst>
          </p:cNvPr>
          <p:cNvSpPr/>
          <p:nvPr/>
        </p:nvSpPr>
        <p:spPr>
          <a:xfrm>
            <a:off x="257141" y="182230"/>
            <a:ext cx="2306587" cy="300260"/>
          </a:xfrm>
          <a:prstGeom prst="roundRect">
            <a:avLst/>
          </a:prstGeom>
          <a:solidFill>
            <a:srgbClr val="00E1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PME (03 a 29 vidas)</a:t>
            </a:r>
          </a:p>
        </p:txBody>
      </p:sp>
    </p:spTree>
    <p:extLst>
      <p:ext uri="{BB962C8B-B14F-4D97-AF65-F5344CB8AC3E}">
        <p14:creationId xmlns:p14="http://schemas.microsoft.com/office/powerpoint/2010/main" val="401103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667EFCA-0ED1-27CD-39CC-8139576AFE16}"/>
              </a:ext>
            </a:extLst>
          </p:cNvPr>
          <p:cNvSpPr/>
          <p:nvPr/>
        </p:nvSpPr>
        <p:spPr>
          <a:xfrm>
            <a:off x="4686300" y="0"/>
            <a:ext cx="7505700" cy="6858000"/>
          </a:xfrm>
          <a:prstGeom prst="rect">
            <a:avLst/>
          </a:prstGeom>
          <a:solidFill>
            <a:srgbClr val="FF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Google Shape;283;p14"/>
          <p:cNvSpPr txBox="1"/>
          <p:nvPr/>
        </p:nvSpPr>
        <p:spPr>
          <a:xfrm>
            <a:off x="171031" y="832679"/>
            <a:ext cx="5075582" cy="482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rgbClr val="222D59"/>
              </a:buClr>
              <a:buSzPts val="4800"/>
            </a:pPr>
            <a:r>
              <a:rPr lang="pt-BR" sz="2800" b="1" dirty="0">
                <a:solidFill>
                  <a:srgbClr val="001E6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Condições de Aceitação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859FAD0-703D-87AB-F70B-E9245957E69E}"/>
              </a:ext>
            </a:extLst>
          </p:cNvPr>
          <p:cNvSpPr/>
          <p:nvPr/>
        </p:nvSpPr>
        <p:spPr>
          <a:xfrm>
            <a:off x="257141" y="182230"/>
            <a:ext cx="2306587" cy="300260"/>
          </a:xfrm>
          <a:prstGeom prst="roundRect">
            <a:avLst/>
          </a:prstGeom>
          <a:solidFill>
            <a:srgbClr val="00E1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PME (03 a 29 vidas)</a:t>
            </a:r>
          </a:p>
        </p:txBody>
      </p:sp>
      <p:sp>
        <p:nvSpPr>
          <p:cNvPr id="3" name="Google Shape;787;p42">
            <a:extLst>
              <a:ext uri="{FF2B5EF4-FFF2-40B4-BE49-F238E27FC236}">
                <a16:creationId xmlns:a16="http://schemas.microsoft.com/office/drawing/2014/main" id="{D7670C70-7C68-1C55-7F3D-320EEC1A952A}"/>
              </a:ext>
            </a:extLst>
          </p:cNvPr>
          <p:cNvSpPr txBox="1"/>
          <p:nvPr/>
        </p:nvSpPr>
        <p:spPr>
          <a:xfrm>
            <a:off x="4924800" y="831600"/>
            <a:ext cx="8017981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200"/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Titular</a:t>
            </a:r>
            <a:endParaRPr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6250" marR="0" lvl="1" indent="-285750" algn="just" rtl="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ts val="1200"/>
              <a:buFont typeface="Wingdings" panose="05000000000000000000" pitchFamily="2" charset="2"/>
              <a:buChar char="§"/>
            </a:pPr>
            <a:r>
              <a:rPr lang="pt-BR" sz="14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Administradores, Diretores e Sócios </a:t>
            </a:r>
            <a:r>
              <a:rPr lang="pt-BR" sz="12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(mínimo de 6 meses de contrato social)</a:t>
            </a:r>
            <a:endParaRPr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6250" marR="0" lvl="1" indent="-285750" algn="just" rtl="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ts val="1200"/>
              <a:buFont typeface="Wingdings" panose="05000000000000000000" pitchFamily="2" charset="2"/>
              <a:buChar char="§"/>
            </a:pPr>
            <a:r>
              <a:rPr lang="pt-BR" sz="14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Empregados</a:t>
            </a:r>
            <a:endParaRPr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6250" marR="0" lvl="1" indent="-285750" algn="just" rtl="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ts val="1200"/>
              <a:buFont typeface="Wingdings" panose="05000000000000000000" pitchFamily="2" charset="2"/>
              <a:buChar char="§"/>
            </a:pPr>
            <a:r>
              <a:rPr lang="pt-BR" sz="14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Estagiários </a:t>
            </a:r>
            <a:r>
              <a:rPr lang="pt-BR" sz="12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(sem limite de idade)</a:t>
            </a:r>
            <a:endParaRPr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6250" marR="0" lvl="1" indent="-285750" algn="just" rtl="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ts val="1200"/>
              <a:buFont typeface="Wingdings" panose="05000000000000000000" pitchFamily="2" charset="2"/>
              <a:buChar char="§"/>
            </a:pPr>
            <a:r>
              <a:rPr lang="pt-BR" sz="14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Aprendizes </a:t>
            </a:r>
            <a:r>
              <a:rPr lang="pt-BR" sz="12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(maiores de 14 e menores de 24 anos)</a:t>
            </a:r>
            <a:endParaRPr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6250" marR="0" lvl="1" indent="-285750" algn="just" rtl="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ts val="1200"/>
              <a:buFont typeface="Wingdings" panose="05000000000000000000" pitchFamily="2" charset="2"/>
              <a:buChar char="§"/>
            </a:pPr>
            <a:r>
              <a:rPr lang="pt-BR" sz="14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Expatriados e Estrangeiros</a:t>
            </a:r>
            <a:endParaRPr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6250" marR="0" lvl="1" indent="-285750" algn="just" rtl="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ts val="1200"/>
              <a:buFont typeface="Wingdings" panose="05000000000000000000" pitchFamily="2" charset="2"/>
              <a:buChar char="§"/>
            </a:pPr>
            <a:r>
              <a:rPr lang="pt-BR" sz="14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Demitidos e Aposentados</a:t>
            </a:r>
            <a:endParaRPr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787;p42">
            <a:extLst>
              <a:ext uri="{FF2B5EF4-FFF2-40B4-BE49-F238E27FC236}">
                <a16:creationId xmlns:a16="http://schemas.microsoft.com/office/drawing/2014/main" id="{2827F14C-F476-380F-28CE-7019ED137DDA}"/>
              </a:ext>
            </a:extLst>
          </p:cNvPr>
          <p:cNvSpPr txBox="1"/>
          <p:nvPr/>
        </p:nvSpPr>
        <p:spPr>
          <a:xfrm>
            <a:off x="4924800" y="4912356"/>
            <a:ext cx="8016330" cy="119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95275" marR="0" lvl="2" indent="-285750" algn="just" rtl="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ts val="1200"/>
              <a:buFont typeface="Wingdings" panose="05000000000000000000" pitchFamily="2" charset="2"/>
              <a:buChar char="§"/>
            </a:pPr>
            <a:r>
              <a:rPr lang="pt-BR" sz="1600" b="1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Dependente - </a:t>
            </a:r>
            <a:r>
              <a:rPr lang="pt-BR" sz="12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Exclusivo MEI</a:t>
            </a:r>
            <a:endParaRPr sz="1200" b="0" i="0" u="none" strike="noStrike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76250" marR="0" lvl="1" indent="-285750" algn="just" rtl="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ts val="1200"/>
              <a:buFont typeface="Wingdings" panose="05000000000000000000" pitchFamily="2" charset="2"/>
              <a:buChar char="§"/>
            </a:pPr>
            <a:r>
              <a:rPr lang="pt-BR" sz="14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Cônjuge/Companheiro(a)</a:t>
            </a:r>
            <a:endParaRPr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6250" marR="0" lvl="1" indent="-285750" algn="just" rtl="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ts val="1200"/>
              <a:buFont typeface="Wingdings" panose="05000000000000000000" pitchFamily="2" charset="2"/>
              <a:buChar char="§"/>
            </a:pPr>
            <a:r>
              <a:rPr lang="pt-BR" sz="14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Filho(a)/Enteado(a) </a:t>
            </a:r>
            <a:r>
              <a:rPr lang="pt-BR" sz="12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(Solteiro - sem limite de idade)</a:t>
            </a:r>
            <a:endParaRPr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6250" marR="0" lvl="1" indent="-285750" algn="just" rtl="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ts val="1200"/>
              <a:buFont typeface="Wingdings" panose="05000000000000000000" pitchFamily="2" charset="2"/>
              <a:buChar char="§"/>
            </a:pPr>
            <a:r>
              <a:rPr lang="pt-BR" sz="14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Neto(a) </a:t>
            </a:r>
            <a:r>
              <a:rPr lang="pt-BR" sz="12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(até 18 anos)</a:t>
            </a:r>
          </a:p>
        </p:txBody>
      </p:sp>
      <p:sp>
        <p:nvSpPr>
          <p:cNvPr id="5" name="Google Shape;787;p42">
            <a:extLst>
              <a:ext uri="{FF2B5EF4-FFF2-40B4-BE49-F238E27FC236}">
                <a16:creationId xmlns:a16="http://schemas.microsoft.com/office/drawing/2014/main" id="{48B3BCD3-0947-E31E-0521-5A5AB3746987}"/>
              </a:ext>
            </a:extLst>
          </p:cNvPr>
          <p:cNvSpPr txBox="1"/>
          <p:nvPr/>
        </p:nvSpPr>
        <p:spPr>
          <a:xfrm>
            <a:off x="4924800" y="2979700"/>
            <a:ext cx="8017981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95275" marR="0" lvl="2" indent="-285750" algn="just" rtl="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ts val="1200"/>
              <a:buFont typeface="Wingdings" panose="05000000000000000000" pitchFamily="2" charset="2"/>
              <a:buChar char="§"/>
            </a:pPr>
            <a:r>
              <a:rPr lang="pt-BR" sz="1600" b="1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Dependente - </a:t>
            </a:r>
            <a:r>
              <a:rPr lang="pt-BR" sz="12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Exceto MEI</a:t>
            </a:r>
            <a:endParaRPr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6250" marR="0" lvl="1" indent="-285750" algn="just" rtl="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ts val="1200"/>
              <a:buFont typeface="Wingdings" panose="05000000000000000000" pitchFamily="2" charset="2"/>
              <a:buChar char="§"/>
            </a:pPr>
            <a:r>
              <a:rPr lang="pt-BR" sz="14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Cônjuge/Companheiro</a:t>
            </a:r>
            <a:endParaRPr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6250" marR="0" lvl="1" indent="-285750" algn="just" rtl="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ts val="1200"/>
              <a:buFont typeface="Wingdings" panose="05000000000000000000" pitchFamily="2" charset="2"/>
              <a:buChar char="§"/>
            </a:pPr>
            <a:r>
              <a:rPr lang="pt-BR" sz="14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Filho(a)/Enteado(a) </a:t>
            </a:r>
            <a:r>
              <a:rPr lang="pt-BR" sz="12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(Solteiro, Casado ou Divorciado - sem limite de idade)</a:t>
            </a:r>
            <a:endParaRPr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6250" marR="0" lvl="1" indent="-285750" algn="just" rtl="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ts val="1200"/>
              <a:buFont typeface="Wingdings" panose="05000000000000000000" pitchFamily="2" charset="2"/>
              <a:buChar char="§"/>
            </a:pPr>
            <a:r>
              <a:rPr lang="pt-BR" sz="14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Genro/Nora </a:t>
            </a:r>
            <a:r>
              <a:rPr lang="pt-BR" sz="12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(desde que o Filho/Enteado do segurado titular esteja no plano - sem limite de idade)</a:t>
            </a:r>
            <a:endParaRPr sz="1200" b="0" i="0" u="none" strike="noStrike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76250" marR="0" lvl="1" indent="-285750" algn="just" rtl="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ts val="1200"/>
              <a:buFont typeface="Wingdings" panose="05000000000000000000" pitchFamily="2" charset="2"/>
              <a:buChar char="§"/>
            </a:pPr>
            <a:r>
              <a:rPr lang="pt-BR" sz="14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Neto(a) </a:t>
            </a:r>
            <a:r>
              <a:rPr lang="pt-BR" sz="12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(sem limite de idade)</a:t>
            </a:r>
          </a:p>
          <a:p>
            <a:pPr marL="476250" lvl="1" indent="-285750" algn="just">
              <a:spcBef>
                <a:spcPts val="400"/>
              </a:spcBef>
              <a:buClr>
                <a:schemeClr val="bg1"/>
              </a:buClr>
              <a:buSzPts val="1200"/>
              <a:buFont typeface="Wingdings" panose="05000000000000000000" pitchFamily="2" charset="2"/>
              <a:buChar char="§"/>
            </a:pPr>
            <a:r>
              <a:rPr lang="pt-BR" sz="14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Agregados </a:t>
            </a:r>
            <a:r>
              <a:rPr lang="pt-BR" sz="12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(Pai, Mãe</a:t>
            </a: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2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– a partir de 21 vidas, somente por encampação)</a:t>
            </a:r>
            <a:endParaRPr lang="pt-BR" sz="1400" b="0" i="0" u="none" strike="noStrike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095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860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454400" y="448033"/>
            <a:ext cx="4337157" cy="61879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83;p14"/>
          <p:cNvSpPr txBox="1"/>
          <p:nvPr/>
        </p:nvSpPr>
        <p:spPr>
          <a:xfrm>
            <a:off x="2971153" y="574730"/>
            <a:ext cx="5075582" cy="75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rgbClr val="222D59"/>
              </a:buClr>
              <a:buSzPts val="4800"/>
            </a:pPr>
            <a:r>
              <a:rPr lang="pt-BR" sz="2800" b="1" dirty="0">
                <a:solidFill>
                  <a:srgbClr val="001E64"/>
                </a:solidFill>
                <a:ea typeface="Arial"/>
                <a:cs typeface="Arial"/>
                <a:sym typeface="Arial"/>
              </a:rPr>
              <a:t>Campanhas Vigentes</a:t>
            </a:r>
          </a:p>
        </p:txBody>
      </p:sp>
      <p:pic>
        <p:nvPicPr>
          <p:cNvPr id="25" name="Google Shape;28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5467" y="484725"/>
            <a:ext cx="619125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4666493" y="0"/>
            <a:ext cx="459299" cy="167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Interface gráfica do usuário, Texto, Aplicativo, Email, Site&#10;&#10;Descrição gerada automaticamente">
            <a:extLst>
              <a:ext uri="{FF2B5EF4-FFF2-40B4-BE49-F238E27FC236}">
                <a16:creationId xmlns:a16="http://schemas.microsoft.com/office/drawing/2014/main" id="{5E4C5C78-BDE7-B029-8A68-5E37692C6E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380" b="25334"/>
          <a:stretch/>
        </p:blipFill>
        <p:spPr>
          <a:xfrm>
            <a:off x="334587" y="1797184"/>
            <a:ext cx="11522826" cy="3984270"/>
          </a:xfrm>
          <a:prstGeom prst="rect">
            <a:avLst/>
          </a:prstGeom>
        </p:spPr>
      </p:pic>
      <p:pic>
        <p:nvPicPr>
          <p:cNvPr id="16" name="Google Shape;855;p54" descr="Uma imagem contendo Padrão do plano de fundo&#10;&#10;Descrição gerada automaticamente"/>
          <p:cNvPicPr preferRelativeResize="0"/>
          <p:nvPr/>
        </p:nvPicPr>
        <p:blipFill rotWithShape="1">
          <a:blip r:embed="rId6">
            <a:alphaModFix/>
          </a:blip>
          <a:srcRect l="1934" t="21817" r="23450" b="23749"/>
          <a:stretch/>
        </p:blipFill>
        <p:spPr>
          <a:xfrm rot="11253826" flipH="1">
            <a:off x="5428161" y="-144835"/>
            <a:ext cx="7328452" cy="3046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279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6CFACC8C-C69C-2058-13BE-8033354926FB}"/>
              </a:ext>
            </a:extLst>
          </p:cNvPr>
          <p:cNvSpPr/>
          <p:nvPr/>
        </p:nvSpPr>
        <p:spPr>
          <a:xfrm>
            <a:off x="6095991" y="1028701"/>
            <a:ext cx="6095991" cy="5829300"/>
          </a:xfrm>
          <a:prstGeom prst="rect">
            <a:avLst/>
          </a:prstGeom>
          <a:solidFill>
            <a:srgbClr val="9632F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FB32792-FAD6-C628-6A8A-F7F7E73DB9F0}"/>
              </a:ext>
            </a:extLst>
          </p:cNvPr>
          <p:cNvSpPr/>
          <p:nvPr/>
        </p:nvSpPr>
        <p:spPr>
          <a:xfrm>
            <a:off x="6096009" y="1023101"/>
            <a:ext cx="6095991" cy="1186699"/>
          </a:xfrm>
          <a:prstGeom prst="rect">
            <a:avLst/>
          </a:prstGeom>
          <a:solidFill>
            <a:srgbClr val="146EF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E584DA1-E22E-2C00-4DE5-87B0C2FD5540}"/>
              </a:ext>
            </a:extLst>
          </p:cNvPr>
          <p:cNvSpPr/>
          <p:nvPr/>
        </p:nvSpPr>
        <p:spPr>
          <a:xfrm>
            <a:off x="0" y="1028701"/>
            <a:ext cx="6095991" cy="5829300"/>
          </a:xfrm>
          <a:prstGeom prst="rect">
            <a:avLst/>
          </a:prstGeom>
          <a:solidFill>
            <a:srgbClr val="146EF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7CEFAF3-DB23-6A97-A424-38524E0D4016}"/>
              </a:ext>
            </a:extLst>
          </p:cNvPr>
          <p:cNvSpPr/>
          <p:nvPr/>
        </p:nvSpPr>
        <p:spPr>
          <a:xfrm>
            <a:off x="0" y="1023101"/>
            <a:ext cx="6095991" cy="1186699"/>
          </a:xfrm>
          <a:prstGeom prst="rect">
            <a:avLst/>
          </a:prstGeom>
          <a:solidFill>
            <a:srgbClr val="9632F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Google Shape;283;p14"/>
          <p:cNvSpPr txBox="1"/>
          <p:nvPr/>
        </p:nvSpPr>
        <p:spPr>
          <a:xfrm>
            <a:off x="449457" y="1603467"/>
            <a:ext cx="3348000" cy="4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rgbClr val="222D59"/>
              </a:buClr>
              <a:buSzPts val="4800"/>
            </a:pP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Ex-SAS com Seguro Cancelado</a:t>
            </a:r>
            <a:endParaRPr lang="pt-BR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7" name="Google Shape;283;p14"/>
          <p:cNvSpPr txBox="1"/>
          <p:nvPr/>
        </p:nvSpPr>
        <p:spPr>
          <a:xfrm>
            <a:off x="6635762" y="1603467"/>
            <a:ext cx="2556363" cy="397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rgbClr val="222D59"/>
              </a:buClr>
              <a:buSzPts val="4800"/>
            </a:pP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Vigência e Reajuste</a:t>
            </a:r>
            <a:endParaRPr lang="pt-BR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7" name="Google Shape;213;p10"/>
          <p:cNvSpPr txBox="1"/>
          <p:nvPr/>
        </p:nvSpPr>
        <p:spPr>
          <a:xfrm>
            <a:off x="449456" y="2395533"/>
            <a:ext cx="4716000" cy="320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chemeClr val="bg1"/>
              </a:buClr>
              <a:buSzPts val="1050"/>
              <a:buFont typeface="Wingdings" panose="05000000000000000000" pitchFamily="2" charset="2"/>
              <a:buChar char="§"/>
            </a:pPr>
            <a:r>
              <a:rPr lang="pt-B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Não </a:t>
            </a:r>
            <a:r>
              <a:rPr lang="pt-B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serão aceitas empresas que tenham tido o Seguro Saúde</a:t>
            </a:r>
            <a:r>
              <a:rPr lang="pt-B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SulAmérica cancelados por fraude.</a:t>
            </a:r>
          </a:p>
          <a:p>
            <a:pPr marL="285750" lvl="0" indent="-285750">
              <a:buClr>
                <a:schemeClr val="bg1"/>
              </a:buClr>
              <a:buSzPts val="1050"/>
              <a:buFont typeface="Wingdings" panose="05000000000000000000" pitchFamily="2" charset="2"/>
              <a:buChar char="§"/>
            </a:pPr>
            <a:endParaRPr lang="pt-BR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lvl="0" indent="-285750">
              <a:buClr>
                <a:schemeClr val="bg1"/>
              </a:buClr>
              <a:buSzPts val="1050"/>
              <a:buFont typeface="Wingdings" panose="05000000000000000000" pitchFamily="2" charset="2"/>
              <a:buChar char="§"/>
            </a:pPr>
            <a:r>
              <a:rPr lang="pt-B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Nos casos de cancelamento por Sinistralidade, Inadimplência ou Solicitação: </a:t>
            </a:r>
            <a:r>
              <a:rPr lang="pt-B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 análise de aceitação se dará somente após 6 meses da data de cancelamento do seguro, desde que não apresentem débitos anteriores.</a:t>
            </a:r>
          </a:p>
          <a:p>
            <a:pPr marL="285750" lvl="0" indent="-285750">
              <a:buClr>
                <a:srgbClr val="595959"/>
              </a:buClr>
              <a:buSzPts val="1050"/>
              <a:buFont typeface="Wingdings" panose="05000000000000000000" pitchFamily="2" charset="2"/>
              <a:buChar char="§"/>
            </a:pPr>
            <a:endParaRPr lang="pt-BR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lvl="0" indent="-285750">
              <a:buClr>
                <a:srgbClr val="595959"/>
              </a:buClr>
              <a:buSzPts val="1050"/>
              <a:buFont typeface="Wingdings" panose="05000000000000000000" pitchFamily="2" charset="2"/>
              <a:buChar char="§"/>
            </a:pPr>
            <a:endParaRPr lang="pt-BR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>
              <a:buClr>
                <a:srgbClr val="595959"/>
              </a:buClr>
              <a:buSzPts val="1050"/>
            </a:pPr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Nota: </a:t>
            </a: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Não haverá pagamento de agenciamento para empresas canceladas há menos de 1 ano ou para beneficiários oriundos </a:t>
            </a: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qualquer carteira</a:t>
            </a: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marL="285750" lvl="0" indent="-285750">
              <a:buClr>
                <a:srgbClr val="595959"/>
              </a:buClr>
              <a:buSzPts val="1050"/>
              <a:buFont typeface="Wingdings" panose="05000000000000000000" pitchFamily="2" charset="2"/>
              <a:buChar char="§"/>
            </a:pPr>
            <a:endParaRPr lang="pt-BR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lvl="0" indent="-285750">
              <a:buClr>
                <a:srgbClr val="595959"/>
              </a:buClr>
              <a:buSzPts val="1050"/>
              <a:buFont typeface="Wingdings" panose="05000000000000000000" pitchFamily="2" charset="2"/>
              <a:buChar char="§"/>
            </a:pPr>
            <a:endParaRPr lang="pt-BR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>
              <a:buClr>
                <a:srgbClr val="595959"/>
              </a:buClr>
              <a:buSzPts val="1050"/>
            </a:pPr>
            <a:endParaRPr lang="pt-BR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7" name="Google Shape;213;p10"/>
          <p:cNvSpPr txBox="1"/>
          <p:nvPr/>
        </p:nvSpPr>
        <p:spPr>
          <a:xfrm>
            <a:off x="6635762" y="2395533"/>
            <a:ext cx="4716000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595959"/>
              </a:buClr>
              <a:buSzPts val="1050"/>
            </a:pPr>
            <a:r>
              <a:rPr lang="pt-B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Vigência da apólice: </a:t>
            </a:r>
            <a:r>
              <a:rPr lang="pt-B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24 meses.</a:t>
            </a:r>
          </a:p>
          <a:p>
            <a:pPr lvl="0">
              <a:buClr>
                <a:srgbClr val="595959"/>
              </a:buClr>
              <a:buSzPts val="1050"/>
            </a:pPr>
            <a:endParaRPr lang="pt-BR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>
              <a:buClr>
                <a:srgbClr val="595959"/>
              </a:buClr>
              <a:buSzPts val="1050"/>
            </a:pPr>
            <a:r>
              <a:rPr lang="pt-B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Início da vigência: </a:t>
            </a:r>
            <a:r>
              <a:rPr lang="pt-B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dia subsequente à quitação do primeiro boleto.</a:t>
            </a:r>
          </a:p>
          <a:p>
            <a:pPr lvl="0">
              <a:buClr>
                <a:srgbClr val="595959"/>
              </a:buClr>
              <a:buSzPts val="1050"/>
            </a:pPr>
            <a:endParaRPr lang="pt-BR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>
              <a:buClr>
                <a:srgbClr val="595959"/>
              </a:buClr>
              <a:buSzPts val="1050"/>
            </a:pPr>
            <a:r>
              <a:rPr lang="pt-B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Reajuste:</a:t>
            </a:r>
          </a:p>
          <a:p>
            <a:pPr lvl="0">
              <a:buClr>
                <a:srgbClr val="595959"/>
              </a:buClr>
              <a:buSzPts val="1050"/>
            </a:pPr>
            <a:r>
              <a:rPr lang="pt-B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Será aplicado anualmente, em periodicidade não inferior a 12 meses, considerando:</a:t>
            </a:r>
          </a:p>
          <a:p>
            <a:pPr lvl="0">
              <a:buClr>
                <a:srgbClr val="595959"/>
              </a:buClr>
              <a:buSzPts val="1050"/>
            </a:pPr>
            <a:endParaRPr lang="pt-BR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lvl="0" indent="-285750">
              <a:buClr>
                <a:schemeClr val="bg1"/>
              </a:buClr>
              <a:buSzPts val="1050"/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 sinistralidade da carteira das empresas de até 29 vidas e;</a:t>
            </a:r>
          </a:p>
          <a:p>
            <a:pPr marL="285750" lvl="0" indent="-285750">
              <a:buClr>
                <a:schemeClr val="bg1"/>
              </a:buClr>
              <a:buSzPts val="1050"/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 variação dos custos: médicos hospitalares (VCMH), de administração, de comercialização e de outras despesas incidentes sobre a operação do seguro, além de incorporações tecnológicas e coberturas adicionais.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2CC67D14-2A94-C63B-51AB-A875F7FDD44F}"/>
              </a:ext>
            </a:extLst>
          </p:cNvPr>
          <p:cNvSpPr/>
          <p:nvPr/>
        </p:nvSpPr>
        <p:spPr>
          <a:xfrm>
            <a:off x="257141" y="182230"/>
            <a:ext cx="2306587" cy="300260"/>
          </a:xfrm>
          <a:prstGeom prst="roundRect">
            <a:avLst/>
          </a:prstGeom>
          <a:solidFill>
            <a:srgbClr val="00E1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PME (03 a 29 vidas)</a:t>
            </a:r>
          </a:p>
        </p:txBody>
      </p:sp>
    </p:spTree>
    <p:extLst>
      <p:ext uri="{BB962C8B-B14F-4D97-AF65-F5344CB8AC3E}">
        <p14:creationId xmlns:p14="http://schemas.microsoft.com/office/powerpoint/2010/main" val="259883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667EFCA-0ED1-27CD-39CC-8139576AFE16}"/>
              </a:ext>
            </a:extLst>
          </p:cNvPr>
          <p:cNvSpPr/>
          <p:nvPr/>
        </p:nvSpPr>
        <p:spPr>
          <a:xfrm>
            <a:off x="4686300" y="0"/>
            <a:ext cx="7505700" cy="6858000"/>
          </a:xfrm>
          <a:prstGeom prst="rect">
            <a:avLst/>
          </a:prstGeom>
          <a:solidFill>
            <a:srgbClr val="FF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Google Shape;283;p14"/>
          <p:cNvSpPr txBox="1"/>
          <p:nvPr/>
        </p:nvSpPr>
        <p:spPr>
          <a:xfrm>
            <a:off x="171031" y="832679"/>
            <a:ext cx="5075582" cy="482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rgbClr val="222D59"/>
              </a:buClr>
              <a:buSzPts val="4800"/>
            </a:pPr>
            <a:r>
              <a:rPr lang="pt-BR" sz="2800" b="1" dirty="0">
                <a:solidFill>
                  <a:srgbClr val="001E6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Carência</a:t>
            </a:r>
          </a:p>
        </p:txBody>
      </p:sp>
      <p:sp>
        <p:nvSpPr>
          <p:cNvPr id="7" name="Google Shape;787;p42">
            <a:extLst>
              <a:ext uri="{FF2B5EF4-FFF2-40B4-BE49-F238E27FC236}">
                <a16:creationId xmlns:a16="http://schemas.microsoft.com/office/drawing/2014/main" id="{C106D6FC-269D-8243-4D6B-29E20D71D575}"/>
              </a:ext>
            </a:extLst>
          </p:cNvPr>
          <p:cNvSpPr txBox="1"/>
          <p:nvPr/>
        </p:nvSpPr>
        <p:spPr>
          <a:xfrm>
            <a:off x="4924800" y="831600"/>
            <a:ext cx="6920896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Clr>
                <a:srgbClr val="E1531F"/>
              </a:buClr>
              <a:buSzPts val="1200"/>
            </a:pPr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Redução de carências: </a:t>
            </a:r>
            <a:r>
              <a:rPr lang="pt-B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para grupos de 03 a 09 vidas, para segurados com plano anterior em congênere, cuja proposta tenha sido transmitida em até 60 dias do vencimento da última fatura paga.</a:t>
            </a:r>
          </a:p>
          <a:p>
            <a:pPr lvl="0" algn="just">
              <a:buClr>
                <a:srgbClr val="E1531F"/>
              </a:buClr>
              <a:buSzPts val="1200"/>
            </a:pPr>
            <a:endParaRPr lang="pt-B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just">
              <a:buClr>
                <a:srgbClr val="E1531F"/>
              </a:buClr>
              <a:buSzPts val="1200"/>
            </a:pPr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Isenção total de carências (inclusive parto): </a:t>
            </a:r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para grupos a partir de </a:t>
            </a:r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10</a:t>
            </a:r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vidas.</a:t>
            </a:r>
          </a:p>
          <a:p>
            <a:pPr algn="just">
              <a:buClr>
                <a:srgbClr val="E1531F"/>
              </a:buClr>
              <a:buSzPts val="1200"/>
            </a:pPr>
            <a:endParaRPr lang="pt-B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 algn="just">
              <a:buClr>
                <a:srgbClr val="E1531F"/>
              </a:buClr>
              <a:buSzPts val="1200"/>
            </a:pPr>
            <a:r>
              <a:rPr lang="pt-B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Inclusões ocorridas </a:t>
            </a:r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após 30 dias </a:t>
            </a:r>
            <a:r>
              <a:rPr lang="pt-B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 data do evento (admissão, casamento, nascimento, adoção) não terão redução/isenção de carência.</a:t>
            </a:r>
            <a:endParaRPr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ixaDeTexto 7">
            <a:hlinkClick r:id="rId3" action="ppaction://hlinksldjump"/>
            <a:extLst>
              <a:ext uri="{FF2B5EF4-FFF2-40B4-BE49-F238E27FC236}">
                <a16:creationId xmlns:a16="http://schemas.microsoft.com/office/drawing/2014/main" id="{B666DD1D-4F00-6728-E4D0-4CEEDE9FBCB7}"/>
              </a:ext>
            </a:extLst>
          </p:cNvPr>
          <p:cNvSpPr txBox="1"/>
          <p:nvPr/>
        </p:nvSpPr>
        <p:spPr>
          <a:xfrm>
            <a:off x="4929822" y="3035958"/>
            <a:ext cx="1643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Tabela de Carências</a:t>
            </a:r>
          </a:p>
        </p:txBody>
      </p:sp>
      <p:pic>
        <p:nvPicPr>
          <p:cNvPr id="9" name="Imagem 8">
            <a:hlinkClick r:id="rId3" action="ppaction://hlinksldjump"/>
            <a:extLst>
              <a:ext uri="{FF2B5EF4-FFF2-40B4-BE49-F238E27FC236}">
                <a16:creationId xmlns:a16="http://schemas.microsoft.com/office/drawing/2014/main" id="{4EEA5AB2-0DF0-20AD-F761-74A1910C5D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43704" y="3084457"/>
            <a:ext cx="217800" cy="180000"/>
          </a:xfrm>
          <a:prstGeom prst="rect">
            <a:avLst/>
          </a:prstGeom>
        </p:spPr>
      </p:pic>
      <p:sp>
        <p:nvSpPr>
          <p:cNvPr id="10" name="Google Shape;316;p11">
            <a:extLst>
              <a:ext uri="{FF2B5EF4-FFF2-40B4-BE49-F238E27FC236}">
                <a16:creationId xmlns:a16="http://schemas.microsoft.com/office/drawing/2014/main" id="{BAA1BB33-1B41-5B79-0C8A-F82CE588DD2B}"/>
              </a:ext>
            </a:extLst>
          </p:cNvPr>
          <p:cNvSpPr txBox="1"/>
          <p:nvPr/>
        </p:nvSpPr>
        <p:spPr>
          <a:xfrm>
            <a:off x="4925883" y="3371212"/>
            <a:ext cx="692483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BR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Nota: </a:t>
            </a:r>
            <a:r>
              <a:rPr lang="pt-BR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Consulte seu gestor de vendas sobre promoções vigentes para aceitação de agregados e redução de carência. 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B355EFE9-F13F-6ECA-20C7-8182E081E138}"/>
              </a:ext>
            </a:extLst>
          </p:cNvPr>
          <p:cNvGraphicFramePr>
            <a:graphicFrameLocks noGrp="1"/>
          </p:cNvGraphicFramePr>
          <p:nvPr/>
        </p:nvGraphicFramePr>
        <p:xfrm>
          <a:off x="5019150" y="4089542"/>
          <a:ext cx="6839999" cy="19507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690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0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9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7000">
                <a:tc>
                  <a:txBody>
                    <a:bodyPr/>
                    <a:lstStyle/>
                    <a:p>
                      <a:pPr algn="ctr"/>
                      <a:endParaRPr lang="pt-BR" sz="14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00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Allianz</a:t>
                      </a:r>
                      <a:endParaRPr lang="pt-BR" sz="1400" b="0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Camed</a:t>
                      </a:r>
                      <a:endParaRPr lang="pt-BR" sz="1400" b="0" i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Lincx</a:t>
                      </a:r>
                      <a:endParaRPr lang="pt-BR" sz="1400" b="0" i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Porto Seguro</a:t>
                      </a:r>
                      <a:endParaRPr lang="pt-BR" sz="1400" b="0" i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Amil</a:t>
                      </a:r>
                      <a:endParaRPr lang="pt-BR" sz="1400" b="0" i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Care Plus</a:t>
                      </a:r>
                      <a:endParaRPr lang="pt-BR" sz="1400" b="0" i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NotreDame Intermédica</a:t>
                      </a:r>
                      <a:endParaRPr lang="pt-BR" sz="1400" b="0" i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Unimed</a:t>
                      </a:r>
                      <a:endParaRPr lang="pt-BR" sz="1400" b="0" i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Bradesco / Medservice</a:t>
                      </a:r>
                      <a:endParaRPr lang="pt-BR" sz="1400" b="0" i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Gama Saúde</a:t>
                      </a:r>
                      <a:endParaRPr lang="pt-BR" sz="1400" b="0" i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Omint</a:t>
                      </a:r>
                      <a:endParaRPr lang="pt-BR" sz="1400" b="0" i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b="0" i="0" kern="120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Hapvida</a:t>
                      </a:r>
                      <a:endParaRPr lang="pt-BR" sz="1400" b="0" i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Caixa Seguros</a:t>
                      </a:r>
                      <a:endParaRPr lang="pt-BR" sz="1400" b="0" i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Golden Cross</a:t>
                      </a:r>
                      <a:endParaRPr lang="pt-BR" sz="1400" b="0" i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OneHealth</a:t>
                      </a:r>
                      <a:endParaRPr lang="pt-BR" sz="1400" b="0" i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626C80A4-F3DE-D4DC-7751-6D1ECA7EA038}"/>
              </a:ext>
            </a:extLst>
          </p:cNvPr>
          <p:cNvSpPr txBox="1"/>
          <p:nvPr/>
        </p:nvSpPr>
        <p:spPr>
          <a:xfrm>
            <a:off x="7435316" y="4064284"/>
            <a:ext cx="2058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001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Tabela de Congêneres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F9822173-91EB-9F5F-6E10-BC3265754452}"/>
              </a:ext>
            </a:extLst>
          </p:cNvPr>
          <p:cNvSpPr/>
          <p:nvPr/>
        </p:nvSpPr>
        <p:spPr>
          <a:xfrm>
            <a:off x="257141" y="182230"/>
            <a:ext cx="2306587" cy="300260"/>
          </a:xfrm>
          <a:prstGeom prst="roundRect">
            <a:avLst/>
          </a:prstGeom>
          <a:solidFill>
            <a:srgbClr val="00E1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PME (03 a 29 vidas)</a:t>
            </a:r>
          </a:p>
        </p:txBody>
      </p:sp>
    </p:spTree>
    <p:extLst>
      <p:ext uri="{BB962C8B-B14F-4D97-AF65-F5344CB8AC3E}">
        <p14:creationId xmlns:p14="http://schemas.microsoft.com/office/powerpoint/2010/main" val="406201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49EC4F62-7197-07BC-0921-7101AB46E695}"/>
              </a:ext>
            </a:extLst>
          </p:cNvPr>
          <p:cNvGraphicFramePr>
            <a:graphicFrameLocks noGrp="1"/>
          </p:cNvGraphicFramePr>
          <p:nvPr/>
        </p:nvGraphicFramePr>
        <p:xfrm>
          <a:off x="203412" y="565561"/>
          <a:ext cx="11714613" cy="5496560"/>
        </p:xfrm>
        <a:graphic>
          <a:graphicData uri="http://schemas.openxmlformats.org/drawingml/2006/table">
            <a:tbl>
              <a:tblPr firstRow="1" bandRow="1"/>
              <a:tblGrid>
                <a:gridCol w="721262">
                  <a:extLst>
                    <a:ext uri="{9D8B030D-6E8A-4147-A177-3AD203B41FA5}">
                      <a16:colId xmlns:a16="http://schemas.microsoft.com/office/drawing/2014/main" val="75187623"/>
                    </a:ext>
                  </a:extLst>
                </a:gridCol>
                <a:gridCol w="5332288">
                  <a:extLst>
                    <a:ext uri="{9D8B030D-6E8A-4147-A177-3AD203B41FA5}">
                      <a16:colId xmlns:a16="http://schemas.microsoft.com/office/drawing/2014/main" val="1684940335"/>
                    </a:ext>
                  </a:extLst>
                </a:gridCol>
                <a:gridCol w="1140431">
                  <a:extLst>
                    <a:ext uri="{9D8B030D-6E8A-4147-A177-3AD203B41FA5}">
                      <a16:colId xmlns:a16="http://schemas.microsoft.com/office/drawing/2014/main" val="1588307868"/>
                    </a:ext>
                  </a:extLst>
                </a:gridCol>
                <a:gridCol w="1058238">
                  <a:extLst>
                    <a:ext uri="{9D8B030D-6E8A-4147-A177-3AD203B41FA5}">
                      <a16:colId xmlns:a16="http://schemas.microsoft.com/office/drawing/2014/main" val="2440214887"/>
                    </a:ext>
                  </a:extLst>
                </a:gridCol>
                <a:gridCol w="990468">
                  <a:extLst>
                    <a:ext uri="{9D8B030D-6E8A-4147-A177-3AD203B41FA5}">
                      <a16:colId xmlns:a16="http://schemas.microsoft.com/office/drawing/2014/main" val="2567085676"/>
                    </a:ext>
                  </a:extLst>
                </a:gridCol>
                <a:gridCol w="2471926">
                  <a:extLst>
                    <a:ext uri="{9D8B030D-6E8A-4147-A177-3AD203B41FA5}">
                      <a16:colId xmlns:a16="http://schemas.microsoft.com/office/drawing/2014/main" val="2453098154"/>
                    </a:ext>
                  </a:extLst>
                </a:gridCol>
              </a:tblGrid>
              <a:tr h="370840">
                <a:tc rowSpan="2" gridSpan="3">
                  <a:txBody>
                    <a:bodyPr/>
                    <a:lstStyle/>
                    <a:p>
                      <a:endParaRPr lang="pt-B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Redução de carência - Tempo de permanência em Plano anterior</a:t>
                      </a:r>
                      <a:endParaRPr lang="pt-BR" sz="1100" b="0" i="0" u="none" strike="noStrike" cap="non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E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6575960"/>
                  </a:ext>
                </a:extLst>
              </a:tr>
              <a:tr h="370840">
                <a:tc gridSpan="3"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Congêneres </a:t>
                      </a:r>
                      <a:endParaRPr lang="pt-BR" sz="1100" b="0" i="0" u="none" strike="noStrike" cap="non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SulAmérica Individual, Empresarial, PME, PME Mais Administrado e Adesão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731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Cód. Grupo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E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Procedimentos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E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Carência Contratual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E6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100" b="0" i="0" u="none" strike="noStrike" cap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3 a 12 meses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E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Acima de 12 meses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E6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Aproveitamento dos prazos já cumpridos. </a:t>
                      </a:r>
                    </a:p>
                    <a:p>
                      <a:pPr algn="ctr"/>
                      <a:endParaRPr lang="pt-BR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t-B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 segurados que foram isentos do cumprimento de carência no plano anterior SulAmérica, o tempo de vigência será considerado como prazo de carência cumprido, para efeito de aproveitamento.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808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Urgência e emergência.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1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24h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776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Consultas médicas, cirurgias ambulatoriais sem necessidade de anestesia ou realizadas sob anestesia local, serviços auxiliares de diagnose (exames laboratoriais, raio x simples), ultrassonografias sem doppler em regime ambulatorial e acupuntura, exceto os serviços descritos nos itens subsequentes.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dias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24h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24h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61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Internações clínicas ou cirúrgicas, em hospital dia, ultrassonografia com Doppler, tomografia computadorizada, “</a:t>
                      </a:r>
                      <a:r>
                        <a:rPr lang="pt-BR" sz="11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tilt</a:t>
                      </a:r>
                      <a:r>
                        <a:rPr lang="pt-B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11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tests</a:t>
                      </a:r>
                      <a:r>
                        <a:rPr lang="pt-B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”, ressonância magnética, todos os procedimentos de radiologia intervencionistas, medicina nuclear, </a:t>
                      </a:r>
                      <a:r>
                        <a:rPr lang="pt-BR" sz="11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ecodopplercardiograma</a:t>
                      </a:r>
                      <a:r>
                        <a:rPr lang="pt-B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pt-BR" sz="11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holter</a:t>
                      </a:r>
                      <a:r>
                        <a:rPr lang="pt-B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cardíaco 24 horas, cateterismo cardíaco, angioplastia, arteriografia, endoscopia, laparoscopia e as seguintes terapias: oxigenoterapia hiperbárica, quimioterapia, radioterapia, </a:t>
                      </a:r>
                      <a:r>
                        <a:rPr lang="pt-BR" sz="11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escleroterapia</a:t>
                      </a:r>
                      <a:r>
                        <a:rPr lang="pt-B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medicamentos antineoplásicos orais definidos no Rol de Procedimentos e Eventos em Saúde, litotripsia e diálises, terapias com imunobiológicos e </a:t>
                      </a:r>
                      <a:r>
                        <a:rPr lang="pt-BR" sz="11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pulsoterapia</a:t>
                      </a:r>
                      <a:r>
                        <a:rPr lang="pt-B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todos os demais procedimentos cobertos pelo seguro, exceto os descritos para os grupos de carência subsequentes.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180 dias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1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60 dias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62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Parto a termo.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 dias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1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300 dias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 dias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086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Transplantes de órgãos e tecidos, e todos os procedimentos cirúrgicos associados a OPME/DMI (Órteses, Próteses, Materiais Especiais/Dispositivos Médicos Implantáveis).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180 dias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1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180 dias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180 dias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157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Internações psiquiátricas, incluindo hospital dia.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180 dias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1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180 dias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 dias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939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Fisioterapia, psicologia, fonoaudiologia, terapia ocupacional e nutrição.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180 dias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1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180 dias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180 dias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262420"/>
                  </a:ext>
                </a:extLst>
              </a:tr>
            </a:tbl>
          </a:graphicData>
        </a:graphic>
      </p:graphicFrame>
      <p:sp>
        <p:nvSpPr>
          <p:cNvPr id="21" name="Google Shape;283;p14"/>
          <p:cNvSpPr txBox="1"/>
          <p:nvPr/>
        </p:nvSpPr>
        <p:spPr>
          <a:xfrm>
            <a:off x="257141" y="779816"/>
            <a:ext cx="313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rgbClr val="222D59"/>
              </a:buClr>
              <a:buSzPts val="4800"/>
            </a:pPr>
            <a:r>
              <a:rPr lang="pt-BR" sz="2800" b="1" dirty="0">
                <a:solidFill>
                  <a:srgbClr val="001E6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Tabela de Carências</a:t>
            </a:r>
          </a:p>
        </p:txBody>
      </p:sp>
      <p:pic>
        <p:nvPicPr>
          <p:cNvPr id="19" name="Imagem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829" y="642957"/>
            <a:ext cx="653400" cy="540000"/>
          </a:xfrm>
          <a:prstGeom prst="rect">
            <a:avLst/>
          </a:prstGeom>
        </p:spPr>
      </p:pic>
      <p:sp>
        <p:nvSpPr>
          <p:cNvPr id="28" name="Google Shape;316;p11"/>
          <p:cNvSpPr txBox="1"/>
          <p:nvPr/>
        </p:nvSpPr>
        <p:spPr>
          <a:xfrm>
            <a:off x="347248" y="6117193"/>
            <a:ext cx="692483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BR" sz="900" b="1" dirty="0">
                <a:solidFill>
                  <a:srgbClr val="001E6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Importante: </a:t>
            </a:r>
            <a:r>
              <a:rPr lang="pt-BR" sz="9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as reduções de carência serão avaliadas independente do padrão de acomodação do plano anterior (congênere).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E19A3828-599C-B1D5-7166-2F7E0A6B4642}"/>
              </a:ext>
            </a:extLst>
          </p:cNvPr>
          <p:cNvSpPr/>
          <p:nvPr/>
        </p:nvSpPr>
        <p:spPr>
          <a:xfrm>
            <a:off x="409541" y="334630"/>
            <a:ext cx="2306587" cy="300260"/>
          </a:xfrm>
          <a:prstGeom prst="roundRect">
            <a:avLst/>
          </a:prstGeom>
          <a:solidFill>
            <a:srgbClr val="00E1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PME (03 a 29 vidas)</a:t>
            </a:r>
          </a:p>
        </p:txBody>
      </p:sp>
    </p:spTree>
    <p:extLst>
      <p:ext uri="{BB962C8B-B14F-4D97-AF65-F5344CB8AC3E}">
        <p14:creationId xmlns:p14="http://schemas.microsoft.com/office/powerpoint/2010/main" val="17590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6CFACC8C-C69C-2058-13BE-8033354926FB}"/>
              </a:ext>
            </a:extLst>
          </p:cNvPr>
          <p:cNvSpPr/>
          <p:nvPr/>
        </p:nvSpPr>
        <p:spPr>
          <a:xfrm>
            <a:off x="6095991" y="1765301"/>
            <a:ext cx="6095991" cy="5092700"/>
          </a:xfrm>
          <a:prstGeom prst="rect">
            <a:avLst/>
          </a:prstGeom>
          <a:solidFill>
            <a:srgbClr val="FF8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E584DA1-E22E-2C00-4DE5-87B0C2FD5540}"/>
              </a:ext>
            </a:extLst>
          </p:cNvPr>
          <p:cNvSpPr/>
          <p:nvPr/>
        </p:nvSpPr>
        <p:spPr>
          <a:xfrm>
            <a:off x="0" y="1765301"/>
            <a:ext cx="6095991" cy="5092700"/>
          </a:xfrm>
          <a:prstGeom prst="rect">
            <a:avLst/>
          </a:prstGeom>
          <a:solidFill>
            <a:srgbClr val="5AB3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283;p14">
            <a:extLst>
              <a:ext uri="{FF2B5EF4-FFF2-40B4-BE49-F238E27FC236}">
                <a16:creationId xmlns:a16="http://schemas.microsoft.com/office/drawing/2014/main" id="{CB577F90-DAA7-648B-FB4B-1379E2A4FE35}"/>
              </a:ext>
            </a:extLst>
          </p:cNvPr>
          <p:cNvSpPr txBox="1"/>
          <p:nvPr/>
        </p:nvSpPr>
        <p:spPr>
          <a:xfrm>
            <a:off x="257141" y="876622"/>
            <a:ext cx="5437959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rgbClr val="222D59"/>
              </a:buClr>
              <a:buSzPts val="4800"/>
            </a:pPr>
            <a:r>
              <a:rPr lang="pt-BR" sz="2800" b="1" dirty="0">
                <a:solidFill>
                  <a:srgbClr val="001E6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Cobertura Parcial Temporária - CPT</a:t>
            </a:r>
          </a:p>
        </p:txBody>
      </p:sp>
      <p:sp>
        <p:nvSpPr>
          <p:cNvPr id="9" name="Google Shape;213;p10">
            <a:extLst>
              <a:ext uri="{FF2B5EF4-FFF2-40B4-BE49-F238E27FC236}">
                <a16:creationId xmlns:a16="http://schemas.microsoft.com/office/drawing/2014/main" id="{C45311F5-86CE-106A-CC12-8CFEC3D99595}"/>
              </a:ext>
            </a:extLst>
          </p:cNvPr>
          <p:cNvSpPr txBox="1"/>
          <p:nvPr/>
        </p:nvSpPr>
        <p:spPr>
          <a:xfrm>
            <a:off x="449456" y="2357433"/>
            <a:ext cx="4716000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pt-B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Suspensão de cobertura:</a:t>
            </a:r>
          </a:p>
          <a:p>
            <a:pPr lvl="0" algn="just"/>
            <a:endParaRPr lang="pt-BR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 algn="just"/>
            <a:r>
              <a:rPr lang="pt-B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Máximo de 24 meses, contados a partir da data de vigência do segurado.</a:t>
            </a:r>
          </a:p>
          <a:p>
            <a:pPr lvl="0" algn="just"/>
            <a:endParaRPr lang="pt-BR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lvl="0" indent="-2857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Cirurgias</a:t>
            </a:r>
          </a:p>
          <a:p>
            <a:pPr marL="285750" lvl="0" indent="-2857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Leitos de alta tecnologia (UTI)</a:t>
            </a:r>
          </a:p>
          <a:p>
            <a:pPr marL="285750" lvl="0" indent="-2857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Procedimentos de alta complexidade Relacionados a: Doenças e/ou Lesões preexistentes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t-BR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 algn="just"/>
            <a:endParaRPr lang="pt-BR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Google Shape;213;p10">
            <a:extLst>
              <a:ext uri="{FF2B5EF4-FFF2-40B4-BE49-F238E27FC236}">
                <a16:creationId xmlns:a16="http://schemas.microsoft.com/office/drawing/2014/main" id="{1CD3534F-FB15-5AE5-1491-97BA68022A2B}"/>
              </a:ext>
            </a:extLst>
          </p:cNvPr>
          <p:cNvSpPr txBox="1"/>
          <p:nvPr/>
        </p:nvSpPr>
        <p:spPr>
          <a:xfrm>
            <a:off x="6635762" y="2357433"/>
            <a:ext cx="4716000" cy="3467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pt-B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Para segurados de planos anteriores SulAmérica:</a:t>
            </a:r>
            <a:endParaRPr lang="pt-BR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spcBef>
                <a:spcPts val="400"/>
              </a:spcBef>
            </a:pPr>
            <a:endParaRPr lang="pt-BR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1450" lvl="0" indent="-171450" algn="just">
              <a:spcBef>
                <a:spcPts val="400"/>
              </a:spcBef>
              <a:buClr>
                <a:schemeClr val="bg1"/>
              </a:buClr>
              <a:buSzPts val="1200"/>
              <a:buFont typeface="Arial"/>
              <a:buChar char="•"/>
            </a:pPr>
            <a:r>
              <a:rPr lang="pt-B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Individual, Adesão, Empresarial, PME Mais e PME: </a:t>
            </a:r>
            <a:r>
              <a:rPr lang="pt-B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 período de vigência do segurado no plano anterior será considerado como prazo de CPT cumprido, para efeito de aproveitamento.</a:t>
            </a:r>
            <a:endParaRPr lang="pt-BR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95250" algn="just">
              <a:spcBef>
                <a:spcPts val="400"/>
              </a:spcBef>
              <a:buClr>
                <a:srgbClr val="595959"/>
              </a:buClr>
              <a:buSzPts val="1200"/>
            </a:pPr>
            <a:endParaRPr lang="pt-BR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1450" lvl="0" indent="-171450" algn="just">
              <a:spcBef>
                <a:spcPts val="400"/>
              </a:spcBef>
              <a:buClr>
                <a:schemeClr val="bg1"/>
              </a:buClr>
              <a:buSzPts val="1200"/>
              <a:buFont typeface="Arial"/>
              <a:buChar char="•"/>
            </a:pPr>
            <a:r>
              <a:rPr lang="pt-B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Administrado</a:t>
            </a:r>
            <a:r>
              <a:rPr lang="pt-B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não haverá aproveitamento de prazo de CPT cumprido.</a:t>
            </a:r>
            <a:endParaRPr lang="pt-BR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spcBef>
                <a:spcPts val="400"/>
              </a:spcBef>
            </a:pPr>
            <a:endParaRPr lang="pt-BR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 algn="just">
              <a:spcBef>
                <a:spcPts val="400"/>
              </a:spcBef>
            </a:pPr>
            <a:endParaRPr lang="pt-BR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 algn="ctr">
              <a:spcBef>
                <a:spcPts val="400"/>
              </a:spcBef>
            </a:pPr>
            <a:r>
              <a:rPr lang="pt-B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Caso o proponente tenha interesse, poderá ter auxílio de um médico referenciado da SulAmérica para preenchimento da declaração de saúde.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7941118-C432-3B7D-6B36-0FA382570F89}"/>
              </a:ext>
            </a:extLst>
          </p:cNvPr>
          <p:cNvSpPr/>
          <p:nvPr/>
        </p:nvSpPr>
        <p:spPr>
          <a:xfrm>
            <a:off x="257141" y="182230"/>
            <a:ext cx="2306587" cy="300260"/>
          </a:xfrm>
          <a:prstGeom prst="roundRect">
            <a:avLst/>
          </a:prstGeom>
          <a:solidFill>
            <a:srgbClr val="00E1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PME (03 a 29 vidas)</a:t>
            </a:r>
          </a:p>
        </p:txBody>
      </p:sp>
    </p:spTree>
    <p:extLst>
      <p:ext uri="{BB962C8B-B14F-4D97-AF65-F5344CB8AC3E}">
        <p14:creationId xmlns:p14="http://schemas.microsoft.com/office/powerpoint/2010/main" val="66006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Google Shape;710;p44" descr="Mulher sentada em uma mes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4540" t="7416" r="2015" b="11786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2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783646" y="1705808"/>
            <a:ext cx="9856197" cy="3033931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44"/>
          <p:cNvSpPr/>
          <p:nvPr/>
        </p:nvSpPr>
        <p:spPr>
          <a:xfrm>
            <a:off x="4073333" y="737036"/>
            <a:ext cx="1645484" cy="1645484"/>
          </a:xfrm>
          <a:prstGeom prst="ellipse">
            <a:avLst/>
          </a:prstGeom>
          <a:solidFill>
            <a:srgbClr val="FF8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6" name="Google Shape;716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70104" y="5651581"/>
            <a:ext cx="2815265" cy="25042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575;p33"/>
          <p:cNvSpPr txBox="1"/>
          <p:nvPr/>
        </p:nvSpPr>
        <p:spPr>
          <a:xfrm>
            <a:off x="234846" y="2741899"/>
            <a:ext cx="5331066" cy="641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4000"/>
            </a:pPr>
            <a:r>
              <a:rPr lang="pt-BR" sz="40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Campanhas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Google Shape;714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1986" y="2576888"/>
            <a:ext cx="619125" cy="123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86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860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454400" y="448033"/>
            <a:ext cx="4337157" cy="61879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83;p14"/>
          <p:cNvSpPr txBox="1"/>
          <p:nvPr/>
        </p:nvSpPr>
        <p:spPr>
          <a:xfrm>
            <a:off x="2971153" y="574730"/>
            <a:ext cx="5075582" cy="75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rgbClr val="222D59"/>
              </a:buClr>
              <a:buSzPts val="4800"/>
            </a:pPr>
            <a:r>
              <a:rPr lang="pt-BR" sz="2800" b="1" dirty="0">
                <a:solidFill>
                  <a:srgbClr val="001E64"/>
                </a:solidFill>
                <a:ea typeface="Arial"/>
                <a:cs typeface="Arial"/>
                <a:sym typeface="Arial"/>
              </a:rPr>
              <a:t>Campanhas Vigentes</a:t>
            </a:r>
          </a:p>
        </p:txBody>
      </p:sp>
      <p:pic>
        <p:nvPicPr>
          <p:cNvPr id="25" name="Google Shape;28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5467" y="484725"/>
            <a:ext cx="619125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4666493" y="0"/>
            <a:ext cx="459299" cy="167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Google Shape;855;p54" descr="Uma imagem contendo Padrão do plano de fund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l="1934" t="21817" r="23450" b="23749"/>
          <a:stretch/>
        </p:blipFill>
        <p:spPr>
          <a:xfrm rot="11253826" flipH="1">
            <a:off x="5428161" y="-144835"/>
            <a:ext cx="7328452" cy="3046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61D20754-DABB-F535-0A0B-B6AE5FF263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186" b="57744"/>
          <a:stretch/>
        </p:blipFill>
        <p:spPr>
          <a:xfrm>
            <a:off x="2882166" y="1350434"/>
            <a:ext cx="6427667" cy="2482189"/>
          </a:xfrm>
          <a:prstGeom prst="rect">
            <a:avLst/>
          </a:prstGeom>
        </p:spPr>
      </p:pic>
      <p:pic>
        <p:nvPicPr>
          <p:cNvPr id="9" name="Imagem 8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73EB7418-5BA2-1846-EA75-4DAAD888CC9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99" t="41903" r="4684" b="24103"/>
          <a:stretch/>
        </p:blipFill>
        <p:spPr>
          <a:xfrm>
            <a:off x="2882166" y="3732705"/>
            <a:ext cx="6427667" cy="2952358"/>
          </a:xfrm>
          <a:prstGeom prst="rect">
            <a:avLst/>
          </a:prstGeom>
        </p:spPr>
      </p:pic>
      <p:sp>
        <p:nvSpPr>
          <p:cNvPr id="10" name="Google Shape;283;p14">
            <a:extLst>
              <a:ext uri="{FF2B5EF4-FFF2-40B4-BE49-F238E27FC236}">
                <a16:creationId xmlns:a16="http://schemas.microsoft.com/office/drawing/2014/main" id="{FC8754D1-C5BC-4220-D4FD-B86474311FA8}"/>
              </a:ext>
            </a:extLst>
          </p:cNvPr>
          <p:cNvSpPr txBox="1"/>
          <p:nvPr/>
        </p:nvSpPr>
        <p:spPr>
          <a:xfrm>
            <a:off x="1538418" y="3832623"/>
            <a:ext cx="1343748" cy="75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rgbClr val="222D59"/>
              </a:buClr>
              <a:buSzPts val="4800"/>
            </a:pPr>
            <a:r>
              <a:rPr lang="pt-BR" sz="1600" b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Agora, a partir de 3 vidas!</a:t>
            </a:r>
          </a:p>
        </p:txBody>
      </p:sp>
    </p:spTree>
    <p:extLst>
      <p:ext uri="{BB962C8B-B14F-4D97-AF65-F5344CB8AC3E}">
        <p14:creationId xmlns:p14="http://schemas.microsoft.com/office/powerpoint/2010/main" val="319919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860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454400" y="448033"/>
            <a:ext cx="4337157" cy="61879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83;p14"/>
          <p:cNvSpPr txBox="1"/>
          <p:nvPr/>
        </p:nvSpPr>
        <p:spPr>
          <a:xfrm>
            <a:off x="2971153" y="574730"/>
            <a:ext cx="5075582" cy="75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rgbClr val="222D59"/>
              </a:buClr>
              <a:buSzPts val="4800"/>
            </a:pPr>
            <a:r>
              <a:rPr lang="pt-BR" sz="2800" b="1" dirty="0">
                <a:solidFill>
                  <a:srgbClr val="001E64"/>
                </a:solidFill>
                <a:ea typeface="Arial"/>
                <a:cs typeface="Arial"/>
                <a:sym typeface="Arial"/>
              </a:rPr>
              <a:t>Campanhas Vigentes</a:t>
            </a:r>
          </a:p>
        </p:txBody>
      </p:sp>
      <p:pic>
        <p:nvPicPr>
          <p:cNvPr id="25" name="Google Shape;28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5467" y="484725"/>
            <a:ext cx="619125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4666493" y="0"/>
            <a:ext cx="459299" cy="167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Google Shape;855;p54" descr="Uma imagem contendo Padrão do plano de fund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l="1934" t="21817" r="23450" b="23749"/>
          <a:stretch/>
        </p:blipFill>
        <p:spPr>
          <a:xfrm rot="11253826" flipH="1">
            <a:off x="5428161" y="-144835"/>
            <a:ext cx="7328452" cy="3046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Interface gráfica do usuário, Texto, Aplicativo, Email, Site&#10;&#10;Descrição gerada automaticamente">
            <a:extLst>
              <a:ext uri="{FF2B5EF4-FFF2-40B4-BE49-F238E27FC236}">
                <a16:creationId xmlns:a16="http://schemas.microsoft.com/office/drawing/2014/main" id="{15F414B7-4041-1F50-D605-B81A32D4C4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677"/>
          <a:stretch/>
        </p:blipFill>
        <p:spPr>
          <a:xfrm>
            <a:off x="1736564" y="1156835"/>
            <a:ext cx="8718872" cy="552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3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41;p4">
            <a:extLst>
              <a:ext uri="{FF2B5EF4-FFF2-40B4-BE49-F238E27FC236}">
                <a16:creationId xmlns:a16="http://schemas.microsoft.com/office/drawing/2014/main" id="{1D2BCE77-3A1D-D269-CE8B-6B57134168FF}"/>
              </a:ext>
            </a:extLst>
          </p:cNvPr>
          <p:cNvSpPr/>
          <p:nvPr/>
        </p:nvSpPr>
        <p:spPr>
          <a:xfrm>
            <a:off x="4644274" y="0"/>
            <a:ext cx="7570752" cy="1507716"/>
          </a:xfrm>
          <a:prstGeom prst="rect">
            <a:avLst/>
          </a:prstGeom>
          <a:solidFill>
            <a:srgbClr val="146E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142;p4">
            <a:extLst>
              <a:ext uri="{FF2B5EF4-FFF2-40B4-BE49-F238E27FC236}">
                <a16:creationId xmlns:a16="http://schemas.microsoft.com/office/drawing/2014/main" id="{C3282C34-A073-A30A-75C9-18485E062987}"/>
              </a:ext>
            </a:extLst>
          </p:cNvPr>
          <p:cNvSpPr/>
          <p:nvPr/>
        </p:nvSpPr>
        <p:spPr>
          <a:xfrm>
            <a:off x="-9075" y="0"/>
            <a:ext cx="6018768" cy="6858000"/>
          </a:xfrm>
          <a:prstGeom prst="rect">
            <a:avLst/>
          </a:prstGeom>
          <a:solidFill>
            <a:srgbClr val="001E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143;p4">
            <a:extLst>
              <a:ext uri="{FF2B5EF4-FFF2-40B4-BE49-F238E27FC236}">
                <a16:creationId xmlns:a16="http://schemas.microsoft.com/office/drawing/2014/main" id="{E0223464-B056-972F-926F-0016DB59F757}"/>
              </a:ext>
            </a:extLst>
          </p:cNvPr>
          <p:cNvSpPr txBox="1"/>
          <p:nvPr/>
        </p:nvSpPr>
        <p:spPr>
          <a:xfrm>
            <a:off x="3815645" y="753969"/>
            <a:ext cx="4320000" cy="482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D59"/>
              </a:buClr>
              <a:buSzPts val="20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SulAmérica Saúde e Odonto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144;p4">
            <a:extLst>
              <a:ext uri="{FF2B5EF4-FFF2-40B4-BE49-F238E27FC236}">
                <a16:creationId xmlns:a16="http://schemas.microsoft.com/office/drawing/2014/main" id="{FE761F1C-B63C-E721-29DC-3026ED7FB6DD}"/>
              </a:ext>
            </a:extLst>
          </p:cNvPr>
          <p:cNvSpPr txBox="1"/>
          <p:nvPr/>
        </p:nvSpPr>
        <p:spPr>
          <a:xfrm>
            <a:off x="6428941" y="1739741"/>
            <a:ext cx="5010731" cy="456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rgbClr val="828282"/>
                </a:solidFill>
                <a:latin typeface="Calibri"/>
                <a:ea typeface="Calibri"/>
                <a:cs typeface="Calibri"/>
                <a:sym typeface="Calibri"/>
              </a:rPr>
              <a:t>Diferenciais </a:t>
            </a:r>
            <a:r>
              <a:rPr lang="pt-BR" sz="1800" b="0" i="0" u="none" strike="noStrike" cap="none">
                <a:solidFill>
                  <a:srgbClr val="828282"/>
                </a:solidFill>
                <a:latin typeface="Calibri"/>
                <a:ea typeface="Calibri"/>
                <a:cs typeface="Calibri"/>
                <a:sym typeface="Calibri"/>
              </a:rPr>
              <a:t>dos planos SulAmérica</a:t>
            </a:r>
            <a:endParaRPr sz="1800" b="0" i="0" u="none" strike="noStrike" cap="none">
              <a:solidFill>
                <a:srgbClr val="82828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7800" algn="l" rtl="0">
              <a:spcBef>
                <a:spcPts val="0"/>
              </a:spcBef>
              <a:spcAft>
                <a:spcPts val="0"/>
              </a:spcAft>
              <a:buClr>
                <a:srgbClr val="001E64"/>
              </a:buClr>
              <a:buSzPts val="1700"/>
              <a:buFont typeface="Arial"/>
              <a:buNone/>
            </a:pPr>
            <a:endParaRPr sz="1600" b="1" i="0" u="none" strike="noStrike" cap="none">
              <a:solidFill>
                <a:srgbClr val="82828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pt-BR" sz="1600" b="1" i="0" u="none" strike="noStrike" cap="none">
                <a:solidFill>
                  <a:srgbClr val="828282"/>
                </a:solidFill>
                <a:latin typeface="Calibri"/>
                <a:ea typeface="Calibri"/>
                <a:cs typeface="Calibri"/>
                <a:sym typeface="Calibri"/>
              </a:rPr>
              <a:t>Cobertura nacional </a:t>
            </a:r>
            <a:r>
              <a:rPr lang="pt-BR" sz="1600" b="0" i="0" u="none" strike="noStrike" cap="none">
                <a:solidFill>
                  <a:srgbClr val="828282"/>
                </a:solidFill>
                <a:latin typeface="Calibri"/>
                <a:ea typeface="Calibri"/>
                <a:cs typeface="Calibri"/>
                <a:sym typeface="Calibri"/>
              </a:rPr>
              <a:t>com ampla oferta de produtos para todos os tipos de empresas</a:t>
            </a:r>
            <a:endParaRPr sz="1600" b="0" i="0" u="none" strike="noStrike" cap="none">
              <a:solidFill>
                <a:srgbClr val="82828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pt-BR" sz="1600" b="0" i="0" u="none" strike="noStrike" cap="none">
                <a:solidFill>
                  <a:srgbClr val="828282"/>
                </a:solidFill>
                <a:latin typeface="Calibri"/>
                <a:ea typeface="Calibri"/>
                <a:cs typeface="Calibri"/>
                <a:sym typeface="Calibri"/>
              </a:rPr>
              <a:t>Ampla rede referenciada e de </a:t>
            </a:r>
            <a:r>
              <a:rPr lang="pt-BR" sz="1600" b="1" i="0" u="none" strike="noStrike" cap="none">
                <a:solidFill>
                  <a:srgbClr val="828282"/>
                </a:solidFill>
                <a:latin typeface="Calibri"/>
                <a:ea typeface="Calibri"/>
                <a:cs typeface="Calibri"/>
                <a:sym typeface="Calibri"/>
              </a:rPr>
              <a:t>alta qualidade</a:t>
            </a:r>
            <a:endParaRPr sz="1600" b="0" i="0" u="none" strike="noStrike" cap="none">
              <a:solidFill>
                <a:srgbClr val="82828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pt-BR" sz="1600" b="0" i="0" u="none" strike="noStrike" cap="none">
                <a:solidFill>
                  <a:srgbClr val="828282"/>
                </a:solidFill>
                <a:latin typeface="Calibri"/>
                <a:ea typeface="Calibri"/>
                <a:cs typeface="Calibri"/>
                <a:sym typeface="Calibri"/>
              </a:rPr>
              <a:t>Portfólio </a:t>
            </a:r>
            <a:r>
              <a:rPr lang="pt-BR" sz="1600" b="1" i="0" u="none" strike="noStrike" cap="none">
                <a:solidFill>
                  <a:srgbClr val="828282"/>
                </a:solidFill>
                <a:latin typeface="Calibri"/>
                <a:ea typeface="Calibri"/>
                <a:cs typeface="Calibri"/>
                <a:sym typeface="Calibri"/>
              </a:rPr>
              <a:t>completo</a:t>
            </a:r>
            <a:endParaRPr sz="1600" b="0" i="0" u="none" strike="noStrike" cap="none">
              <a:solidFill>
                <a:srgbClr val="82828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pt-BR" sz="1600" b="1" i="0" u="none" strike="noStrike" cap="none">
                <a:solidFill>
                  <a:srgbClr val="828282"/>
                </a:solidFill>
                <a:latin typeface="Calibri"/>
                <a:ea typeface="Calibri"/>
                <a:cs typeface="Calibri"/>
                <a:sym typeface="Calibri"/>
              </a:rPr>
              <a:t>Produtos regionais </a:t>
            </a:r>
            <a:r>
              <a:rPr lang="pt-BR" sz="1600" b="0" i="0" u="none" strike="noStrike" cap="none">
                <a:solidFill>
                  <a:srgbClr val="828282"/>
                </a:solidFill>
                <a:latin typeface="Calibri"/>
                <a:ea typeface="Calibri"/>
                <a:cs typeface="Calibri"/>
                <a:sym typeface="Calibri"/>
              </a:rPr>
              <a:t>mais acessíveis com a Linha </a:t>
            </a:r>
            <a:r>
              <a:rPr lang="pt-BR" sz="1600" b="1" i="0" u="none" strike="noStrike" cap="none">
                <a:solidFill>
                  <a:srgbClr val="828282"/>
                </a:solidFill>
                <a:latin typeface="Calibri"/>
                <a:ea typeface="Calibri"/>
                <a:cs typeface="Calibri"/>
                <a:sym typeface="Calibri"/>
              </a:rPr>
              <a:t>Direto</a:t>
            </a:r>
            <a:endParaRPr sz="1600" b="1" i="0" u="none" strike="noStrike" cap="none">
              <a:solidFill>
                <a:srgbClr val="82828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pt-BR" sz="1600" b="0" i="0" u="none" strike="noStrike" cap="none">
                <a:solidFill>
                  <a:srgbClr val="828282"/>
                </a:solidFill>
                <a:latin typeface="Calibri"/>
                <a:ea typeface="Calibri"/>
                <a:cs typeface="Calibri"/>
                <a:sym typeface="Calibri"/>
              </a:rPr>
              <a:t>Produtos baseados no </a:t>
            </a:r>
            <a:r>
              <a:rPr lang="pt-BR" sz="1600" b="1" i="0" u="none" strike="noStrike" cap="none">
                <a:solidFill>
                  <a:srgbClr val="828282"/>
                </a:solidFill>
                <a:latin typeface="Calibri"/>
                <a:ea typeface="Calibri"/>
                <a:cs typeface="Calibri"/>
                <a:sym typeface="Calibri"/>
              </a:rPr>
              <a:t>cuidado</a:t>
            </a:r>
            <a:r>
              <a:rPr lang="pt-BR" sz="1600" b="0" i="0" u="none" strike="noStrike" cap="none">
                <a:solidFill>
                  <a:srgbClr val="828282"/>
                </a:solidFill>
                <a:latin typeface="Calibri"/>
                <a:ea typeface="Calibri"/>
                <a:cs typeface="Calibri"/>
                <a:sym typeface="Calibri"/>
              </a:rPr>
              <a:t> de alta qualidade</a:t>
            </a:r>
            <a:endParaRPr sz="1600" b="0" i="0" u="none" strike="noStrike" cap="none">
              <a:solidFill>
                <a:srgbClr val="82828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pt-BR" sz="1600" b="0" i="0" u="none" strike="noStrike" cap="none">
                <a:solidFill>
                  <a:srgbClr val="828282"/>
                </a:solidFill>
                <a:latin typeface="Calibri"/>
                <a:ea typeface="Calibri"/>
                <a:cs typeface="Calibri"/>
                <a:sym typeface="Calibri"/>
              </a:rPr>
              <a:t>Programas de bem-estar e estratégia de </a:t>
            </a:r>
            <a:r>
              <a:rPr lang="pt-BR" sz="1600" b="1" i="0" u="none" strike="noStrike" cap="none">
                <a:solidFill>
                  <a:srgbClr val="828282"/>
                </a:solidFill>
                <a:latin typeface="Calibri"/>
                <a:ea typeface="Calibri"/>
                <a:cs typeface="Calibri"/>
                <a:sym typeface="Calibri"/>
              </a:rPr>
              <a:t>Cuidado Coordenado</a:t>
            </a:r>
            <a:endParaRPr sz="1600" b="0" i="0" u="none" strike="noStrike" cap="none">
              <a:solidFill>
                <a:srgbClr val="82828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pt-BR" sz="1600" b="0" i="0" u="none" strike="noStrike" cap="none">
                <a:solidFill>
                  <a:srgbClr val="828282"/>
                </a:solidFill>
                <a:latin typeface="Calibri"/>
                <a:ea typeface="Calibri"/>
                <a:cs typeface="Calibri"/>
                <a:sym typeface="Calibri"/>
              </a:rPr>
              <a:t>Intenso uso de </a:t>
            </a:r>
            <a:r>
              <a:rPr lang="pt-BR" sz="1600" b="1" i="0" u="none" strike="noStrike" cap="none">
                <a:solidFill>
                  <a:srgbClr val="828282"/>
                </a:solidFill>
                <a:latin typeface="Calibri"/>
                <a:ea typeface="Calibri"/>
                <a:cs typeface="Calibri"/>
                <a:sym typeface="Calibri"/>
              </a:rPr>
              <a:t>tecnologia</a:t>
            </a:r>
            <a:r>
              <a:rPr lang="pt-BR" sz="1600" b="0" i="0" u="none" strike="noStrike" cap="none">
                <a:solidFill>
                  <a:srgbClr val="828282"/>
                </a:solidFill>
                <a:latin typeface="Calibri"/>
                <a:ea typeface="Calibri"/>
                <a:cs typeface="Calibri"/>
                <a:sym typeface="Calibri"/>
              </a:rPr>
              <a:t> e ferramentas digitais</a:t>
            </a:r>
            <a:endParaRPr sz="1600" b="0" i="0" u="none" strike="noStrike" cap="none">
              <a:solidFill>
                <a:srgbClr val="82828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pt-BR" sz="1600" b="0" i="0" u="none" strike="noStrike" cap="none">
                <a:solidFill>
                  <a:srgbClr val="828282"/>
                </a:solidFill>
                <a:latin typeface="Calibri"/>
                <a:ea typeface="Calibri"/>
                <a:cs typeface="Calibri"/>
                <a:sym typeface="Calibri"/>
              </a:rPr>
              <a:t>Coparticipação ganhando relevância </a:t>
            </a:r>
            <a:br>
              <a:rPr lang="pt-BR" sz="1600" b="0" i="0" u="none" strike="noStrike" cap="none">
                <a:solidFill>
                  <a:srgbClr val="82828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600" b="0" i="0" u="none" strike="noStrike" cap="none">
                <a:solidFill>
                  <a:srgbClr val="828282"/>
                </a:solidFill>
                <a:latin typeface="Calibri"/>
                <a:ea typeface="Calibri"/>
                <a:cs typeface="Calibri"/>
                <a:sym typeface="Calibri"/>
              </a:rPr>
              <a:t>no portfólio</a:t>
            </a:r>
            <a:endParaRPr sz="1600" b="0" i="0" u="none" strike="noStrike" cap="none">
              <a:solidFill>
                <a:srgbClr val="82828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7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600" b="0" i="0" u="none" strike="noStrike" cap="none">
              <a:solidFill>
                <a:srgbClr val="82828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45;p4">
            <a:extLst>
              <a:ext uri="{FF2B5EF4-FFF2-40B4-BE49-F238E27FC236}">
                <a16:creationId xmlns:a16="http://schemas.microsoft.com/office/drawing/2014/main" id="{B0CDF5D0-2DA6-4720-7A76-2546340CF6E9}"/>
              </a:ext>
            </a:extLst>
          </p:cNvPr>
          <p:cNvSpPr txBox="1"/>
          <p:nvPr/>
        </p:nvSpPr>
        <p:spPr>
          <a:xfrm>
            <a:off x="1450161" y="3435155"/>
            <a:ext cx="1601952" cy="296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</a:pPr>
            <a:r>
              <a:rPr lang="pt-BR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+1.300</a:t>
            </a: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46;p4">
            <a:extLst>
              <a:ext uri="{FF2B5EF4-FFF2-40B4-BE49-F238E27FC236}">
                <a16:creationId xmlns:a16="http://schemas.microsoft.com/office/drawing/2014/main" id="{033F6861-305E-624D-418B-281BEA1E2BE3}"/>
              </a:ext>
            </a:extLst>
          </p:cNvPr>
          <p:cNvSpPr txBox="1"/>
          <p:nvPr/>
        </p:nvSpPr>
        <p:spPr>
          <a:xfrm>
            <a:off x="1450161" y="3699613"/>
            <a:ext cx="1014002" cy="36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</a:pPr>
            <a:r>
              <a:rPr lang="pt-BR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Hospitais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47;p4">
            <a:extLst>
              <a:ext uri="{FF2B5EF4-FFF2-40B4-BE49-F238E27FC236}">
                <a16:creationId xmlns:a16="http://schemas.microsoft.com/office/drawing/2014/main" id="{EA61BAD1-FAEB-3A35-9DB8-65DA519EE6AE}"/>
              </a:ext>
            </a:extLst>
          </p:cNvPr>
          <p:cNvSpPr txBox="1"/>
          <p:nvPr/>
        </p:nvSpPr>
        <p:spPr>
          <a:xfrm>
            <a:off x="4032020" y="3435155"/>
            <a:ext cx="1491208" cy="38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</a:pPr>
            <a:r>
              <a:rPr lang="pt-BR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+2.600</a:t>
            </a: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148;p4">
            <a:extLst>
              <a:ext uri="{FF2B5EF4-FFF2-40B4-BE49-F238E27FC236}">
                <a16:creationId xmlns:a16="http://schemas.microsoft.com/office/drawing/2014/main" id="{54C0B7B8-C76C-A87A-9CC7-33877327F4A9}"/>
              </a:ext>
            </a:extLst>
          </p:cNvPr>
          <p:cNvSpPr txBox="1"/>
          <p:nvPr/>
        </p:nvSpPr>
        <p:spPr>
          <a:xfrm>
            <a:off x="4032020" y="3699613"/>
            <a:ext cx="1260000" cy="38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</a:pPr>
            <a:r>
              <a:rPr lang="pt-BR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Laboratórios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149;p4">
            <a:extLst>
              <a:ext uri="{FF2B5EF4-FFF2-40B4-BE49-F238E27FC236}">
                <a16:creationId xmlns:a16="http://schemas.microsoft.com/office/drawing/2014/main" id="{3DC2F48C-A53A-CB93-2DA9-898D32727E89}"/>
              </a:ext>
            </a:extLst>
          </p:cNvPr>
          <p:cNvSpPr txBox="1"/>
          <p:nvPr/>
        </p:nvSpPr>
        <p:spPr>
          <a:xfrm>
            <a:off x="1450161" y="4677965"/>
            <a:ext cx="1891144" cy="30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</a:pPr>
            <a:r>
              <a:rPr lang="pt-BR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+18.200</a:t>
            </a: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150;p4">
            <a:extLst>
              <a:ext uri="{FF2B5EF4-FFF2-40B4-BE49-F238E27FC236}">
                <a16:creationId xmlns:a16="http://schemas.microsoft.com/office/drawing/2014/main" id="{B03044C6-AE1A-FA8A-EABB-F4244CD7FB7A}"/>
              </a:ext>
            </a:extLst>
          </p:cNvPr>
          <p:cNvSpPr txBox="1"/>
          <p:nvPr/>
        </p:nvSpPr>
        <p:spPr>
          <a:xfrm>
            <a:off x="1450161" y="4931076"/>
            <a:ext cx="1728019" cy="504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</a:pPr>
            <a:r>
              <a:rPr lang="pt-BR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Prestadores Saúde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151;p4">
            <a:extLst>
              <a:ext uri="{FF2B5EF4-FFF2-40B4-BE49-F238E27FC236}">
                <a16:creationId xmlns:a16="http://schemas.microsoft.com/office/drawing/2014/main" id="{12F7D568-B70D-41C3-75D8-45FE62E396E4}"/>
              </a:ext>
            </a:extLst>
          </p:cNvPr>
          <p:cNvSpPr txBox="1"/>
          <p:nvPr/>
        </p:nvSpPr>
        <p:spPr>
          <a:xfrm>
            <a:off x="4032020" y="4677965"/>
            <a:ext cx="1891144" cy="31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</a:pPr>
            <a:r>
              <a:rPr lang="pt-BR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+9.600</a:t>
            </a: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152;p4">
            <a:extLst>
              <a:ext uri="{FF2B5EF4-FFF2-40B4-BE49-F238E27FC236}">
                <a16:creationId xmlns:a16="http://schemas.microsoft.com/office/drawing/2014/main" id="{BA577B68-0D42-DF24-63AB-EB65335517AB}"/>
              </a:ext>
            </a:extLst>
          </p:cNvPr>
          <p:cNvSpPr txBox="1"/>
          <p:nvPr/>
        </p:nvSpPr>
        <p:spPr>
          <a:xfrm>
            <a:off x="4032020" y="4955666"/>
            <a:ext cx="1891144" cy="504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</a:pPr>
            <a:r>
              <a:rPr lang="pt-BR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Prestadores Odonto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153;p4">
            <a:extLst>
              <a:ext uri="{FF2B5EF4-FFF2-40B4-BE49-F238E27FC236}">
                <a16:creationId xmlns:a16="http://schemas.microsoft.com/office/drawing/2014/main" id="{8C00C759-CAF3-8289-21BD-EB8C7DDDA978}"/>
              </a:ext>
            </a:extLst>
          </p:cNvPr>
          <p:cNvSpPr txBox="1"/>
          <p:nvPr/>
        </p:nvSpPr>
        <p:spPr>
          <a:xfrm>
            <a:off x="1450161" y="2213393"/>
            <a:ext cx="1452527" cy="750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</a:pPr>
            <a:r>
              <a:rPr lang="pt-BR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2,6 milhões de beneficiários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154;p4">
            <a:extLst>
              <a:ext uri="{FF2B5EF4-FFF2-40B4-BE49-F238E27FC236}">
                <a16:creationId xmlns:a16="http://schemas.microsoft.com/office/drawing/2014/main" id="{F9793448-CC7D-638E-42F2-59EE38031B93}"/>
              </a:ext>
            </a:extLst>
          </p:cNvPr>
          <p:cNvSpPr txBox="1"/>
          <p:nvPr/>
        </p:nvSpPr>
        <p:spPr>
          <a:xfrm>
            <a:off x="4089425" y="2213393"/>
            <a:ext cx="2316327" cy="750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</a:pPr>
            <a:r>
              <a:rPr lang="pt-BR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2,2 milhões de beneficiários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155;p4">
            <a:extLst>
              <a:ext uri="{FF2B5EF4-FFF2-40B4-BE49-F238E27FC236}">
                <a16:creationId xmlns:a16="http://schemas.microsoft.com/office/drawing/2014/main" id="{79C36FBF-48BE-8994-4C4A-2633726A2AE3}"/>
              </a:ext>
            </a:extLst>
          </p:cNvPr>
          <p:cNvSpPr txBox="1"/>
          <p:nvPr/>
        </p:nvSpPr>
        <p:spPr>
          <a:xfrm>
            <a:off x="535059" y="6392597"/>
            <a:ext cx="5161234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lang="pt-BR" sz="9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lang="pt-BR" sz="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Site de Relação com Investidores (https://ri.rededorsaoluiz.com.br/) – Resultados Trimestrais 3T23</a:t>
            </a:r>
            <a:endParaRPr sz="9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Google Shape;156;p4" descr="Ícone&#10;&#10;Descrição gerada automaticamente">
            <a:extLst>
              <a:ext uri="{FF2B5EF4-FFF2-40B4-BE49-F238E27FC236}">
                <a16:creationId xmlns:a16="http://schemas.microsoft.com/office/drawing/2014/main" id="{1ACFD1B8-F084-F52F-7923-174F21B2EAD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565" y="2207268"/>
            <a:ext cx="6534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57;p4" descr="Ícone&#10;&#10;Descrição gerada automaticamente">
            <a:extLst>
              <a:ext uri="{FF2B5EF4-FFF2-40B4-BE49-F238E27FC236}">
                <a16:creationId xmlns:a16="http://schemas.microsoft.com/office/drawing/2014/main" id="{91B19249-207F-F8C4-D0C4-C95B0E12ED3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159" y="3421066"/>
            <a:ext cx="6534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58;p4" descr="Ícone&#10;&#10;Descrição gerada automaticamente">
            <a:extLst>
              <a:ext uri="{FF2B5EF4-FFF2-40B4-BE49-F238E27FC236}">
                <a16:creationId xmlns:a16="http://schemas.microsoft.com/office/drawing/2014/main" id="{82616DD3-B209-EE71-709C-E3640C74100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2565" y="4658984"/>
            <a:ext cx="6534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159;p4" descr="Ícone&#10;&#10;Descrição gerada automaticamente">
            <a:extLst>
              <a:ext uri="{FF2B5EF4-FFF2-40B4-BE49-F238E27FC236}">
                <a16:creationId xmlns:a16="http://schemas.microsoft.com/office/drawing/2014/main" id="{F24705EB-983E-FB69-21D4-DC62089AC08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82796" y="2207268"/>
            <a:ext cx="6534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160;p4">
            <a:extLst>
              <a:ext uri="{FF2B5EF4-FFF2-40B4-BE49-F238E27FC236}">
                <a16:creationId xmlns:a16="http://schemas.microsoft.com/office/drawing/2014/main" id="{5B920A7B-692E-D582-958B-7B5379B7FE8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82796" y="3421066"/>
            <a:ext cx="6534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161;p4" descr="Ícone&#10;&#10;Descrição gerada automaticamente">
            <a:extLst>
              <a:ext uri="{FF2B5EF4-FFF2-40B4-BE49-F238E27FC236}">
                <a16:creationId xmlns:a16="http://schemas.microsoft.com/office/drawing/2014/main" id="{2E6BF97F-1BF8-3F70-4212-E4406A7AB8E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82796" y="4658984"/>
            <a:ext cx="6534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162;p4" descr="Ícone&#10;&#10;Descrição gerada automaticamente">
            <a:extLst>
              <a:ext uri="{FF2B5EF4-FFF2-40B4-BE49-F238E27FC236}">
                <a16:creationId xmlns:a16="http://schemas.microsoft.com/office/drawing/2014/main" id="{D48E1432-E760-7807-B98C-6B465106D4D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871132" y="5059341"/>
            <a:ext cx="217800" cy="18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" name="Google Shape;163;p4">
            <a:extLst>
              <a:ext uri="{FF2B5EF4-FFF2-40B4-BE49-F238E27FC236}">
                <a16:creationId xmlns:a16="http://schemas.microsoft.com/office/drawing/2014/main" id="{B39F7787-809D-7D5D-3D79-BCD851D71DC1}"/>
              </a:ext>
            </a:extLst>
          </p:cNvPr>
          <p:cNvGrpSpPr/>
          <p:nvPr/>
        </p:nvGrpSpPr>
        <p:grpSpPr>
          <a:xfrm>
            <a:off x="5696293" y="536291"/>
            <a:ext cx="603303" cy="180000"/>
            <a:chOff x="3270651" y="550551"/>
            <a:chExt cx="603303" cy="180000"/>
          </a:xfrm>
        </p:grpSpPr>
        <p:pic>
          <p:nvPicPr>
            <p:cNvPr id="51" name="Google Shape;164;p4" descr="Forma&#10;&#10;Descrição gerada automaticamente">
              <a:extLst>
                <a:ext uri="{FF2B5EF4-FFF2-40B4-BE49-F238E27FC236}">
                  <a16:creationId xmlns:a16="http://schemas.microsoft.com/office/drawing/2014/main" id="{E80F8E65-7915-E7FA-92B7-BB985AFF4826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457687" y="550551"/>
              <a:ext cx="191027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165;p4" descr="Forma, Círculo&#10;&#10;Descrição gerada automaticamente">
              <a:extLst>
                <a:ext uri="{FF2B5EF4-FFF2-40B4-BE49-F238E27FC236}">
                  <a16:creationId xmlns:a16="http://schemas.microsoft.com/office/drawing/2014/main" id="{E1FCC4B1-1B04-5F7B-127E-F6606FEA5CF9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270651" y="567302"/>
              <a:ext cx="152823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166;p4" descr="Ícone&#10;&#10;Descrição gerada automaticamente">
              <a:extLst>
                <a:ext uri="{FF2B5EF4-FFF2-40B4-BE49-F238E27FC236}">
                  <a16:creationId xmlns:a16="http://schemas.microsoft.com/office/drawing/2014/main" id="{B1615663-14C3-FD91-F50D-D92C413C5BC3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682927" y="550551"/>
              <a:ext cx="191027" cy="18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65;g1dc75b800be_1_1037" descr="Foto em preto e branco de mulher olhando para o lado&#10;&#10;Descrição gerada automaticamente">
            <a:extLst>
              <a:ext uri="{FF2B5EF4-FFF2-40B4-BE49-F238E27FC236}">
                <a16:creationId xmlns:a16="http://schemas.microsoft.com/office/drawing/2014/main" id="{E9755018-8789-06B3-E04C-BF64779BA6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27" t="12174" r="8781" b="12015"/>
          <a:stretch/>
        </p:blipFill>
        <p:spPr>
          <a:xfrm>
            <a:off x="0" y="1"/>
            <a:ext cx="121920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68;p18">
            <a:extLst>
              <a:ext uri="{FF2B5EF4-FFF2-40B4-BE49-F238E27FC236}">
                <a16:creationId xmlns:a16="http://schemas.microsoft.com/office/drawing/2014/main" id="{4F4FF4E2-B75B-3EAA-61E9-1E8F54CD5065}"/>
              </a:ext>
            </a:extLst>
          </p:cNvPr>
          <p:cNvSpPr/>
          <p:nvPr/>
        </p:nvSpPr>
        <p:spPr>
          <a:xfrm>
            <a:off x="-2610411" y="964232"/>
            <a:ext cx="8210550" cy="7791450"/>
          </a:xfrm>
          <a:prstGeom prst="ellipse">
            <a:avLst/>
          </a:prstGeom>
          <a:solidFill>
            <a:srgbClr val="232D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69;p18">
            <a:extLst>
              <a:ext uri="{FF2B5EF4-FFF2-40B4-BE49-F238E27FC236}">
                <a16:creationId xmlns:a16="http://schemas.microsoft.com/office/drawing/2014/main" id="{740ED7DF-C5FA-FB4E-AEBE-CACCCD82C95F}"/>
              </a:ext>
            </a:extLst>
          </p:cNvPr>
          <p:cNvSpPr txBox="1"/>
          <p:nvPr/>
        </p:nvSpPr>
        <p:spPr>
          <a:xfrm>
            <a:off x="361136" y="3462627"/>
            <a:ext cx="4116908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Obrigado!</a:t>
            </a:r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7A081936-870D-94F4-0B0B-9CE59ED3F6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385" y="5135341"/>
            <a:ext cx="2277042" cy="21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9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8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5999" y="749238"/>
            <a:ext cx="5554896" cy="5511600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343" name="Google Shape;343;p11"/>
          <p:cNvSpPr/>
          <p:nvPr/>
        </p:nvSpPr>
        <p:spPr>
          <a:xfrm>
            <a:off x="0" y="0"/>
            <a:ext cx="512717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1"/>
          <p:cNvSpPr txBox="1"/>
          <p:nvPr/>
        </p:nvSpPr>
        <p:spPr>
          <a:xfrm>
            <a:off x="1246295" y="1391192"/>
            <a:ext cx="3880876" cy="482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rgbClr val="E9531E"/>
                </a:solidFill>
                <a:latin typeface="Calibri"/>
                <a:ea typeface="Calibri"/>
                <a:cs typeface="Calibri"/>
                <a:sym typeface="Calibri"/>
              </a:rPr>
              <a:t>Características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2828" y="1178140"/>
            <a:ext cx="619125" cy="1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1" descr="Uma imagem contendo 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384160" y="4866000"/>
            <a:ext cx="2275425" cy="214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73"/>
          <p:cNvSpPr/>
          <p:nvPr/>
        </p:nvSpPr>
        <p:spPr>
          <a:xfrm>
            <a:off x="6082748" y="0"/>
            <a:ext cx="6109246" cy="5839288"/>
          </a:xfrm>
          <a:prstGeom prst="rect">
            <a:avLst/>
          </a:prstGeom>
          <a:solidFill>
            <a:srgbClr val="FF5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52" name="Google Shape;352;p73"/>
          <p:cNvSpPr/>
          <p:nvPr/>
        </p:nvSpPr>
        <p:spPr>
          <a:xfrm>
            <a:off x="0" y="5839288"/>
            <a:ext cx="12191994" cy="1018711"/>
          </a:xfrm>
          <a:prstGeom prst="rect">
            <a:avLst/>
          </a:prstGeom>
          <a:solidFill>
            <a:srgbClr val="9632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73"/>
          <p:cNvSpPr txBox="1"/>
          <p:nvPr/>
        </p:nvSpPr>
        <p:spPr>
          <a:xfrm>
            <a:off x="3779064" y="483451"/>
            <a:ext cx="4464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rgbClr val="001E64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Modalidades</a:t>
            </a:r>
            <a:r>
              <a:rPr lang="pt-BR" sz="28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BR" sz="2800" b="1" i="0" u="none" strike="noStrike" cap="none">
                <a:solidFill>
                  <a:srgbClr val="001E64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</a:t>
            </a:r>
            <a:r>
              <a:rPr lang="pt-BR" sz="28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 Contratação</a:t>
            </a:r>
            <a:endParaRPr sz="2800" b="1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54" name="Google Shape;354;p73"/>
          <p:cNvSpPr txBox="1"/>
          <p:nvPr/>
        </p:nvSpPr>
        <p:spPr>
          <a:xfrm>
            <a:off x="6803350" y="1896442"/>
            <a:ext cx="3853144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⮚"/>
            </a:pPr>
            <a:r>
              <a:rPr lang="pt-BR" sz="14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Atendimento em Pronto Socorro (para urgência e emergência);</a:t>
            </a: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⮚"/>
            </a:pPr>
            <a:r>
              <a:rPr lang="pt-BR" sz="14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Cirurgias e Internações hospitalares;</a:t>
            </a: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⮚"/>
            </a:pPr>
            <a:r>
              <a:rPr lang="pt-BR" sz="14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Partos (inclui cobertura assistencial ao recém-nascido durante os primeiros 30 dias após o parto para continuidade da assistência prestada em nível de internação).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⮚"/>
            </a:pPr>
            <a:r>
              <a:rPr lang="pt-BR" sz="14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Consultas e exames exclusivamente para gestantes, em acompanhamento pré-natal;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⮚"/>
            </a:pPr>
            <a:r>
              <a:rPr lang="pt-BR" sz="14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Procedimentos especiais necessários a continuidade de atendimento durante internação hospitalar, como: Hemodiálises, quimioterapias, radioterapias, fisioterapias entre outros.</a:t>
            </a: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55" name="Google Shape;355;p73"/>
          <p:cNvSpPr txBox="1"/>
          <p:nvPr/>
        </p:nvSpPr>
        <p:spPr>
          <a:xfrm>
            <a:off x="6855678" y="1537207"/>
            <a:ext cx="315887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Hospitalar com Obstetrícia</a:t>
            </a:r>
            <a:endParaRPr sz="2400" b="0" i="0" u="none" strike="noStrike" cap="none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356" name="Google Shape;356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8383" y="390204"/>
            <a:ext cx="619125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73"/>
          <p:cNvSpPr txBox="1"/>
          <p:nvPr/>
        </p:nvSpPr>
        <p:spPr>
          <a:xfrm>
            <a:off x="7050884" y="5952302"/>
            <a:ext cx="5446855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Essa modalidade de contratação </a:t>
            </a:r>
            <a:r>
              <a:rPr lang="pt-BR" sz="11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não</a:t>
            </a:r>
            <a:r>
              <a:rPr lang="pt-BR" sz="11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está disponível para os Planos Direto.</a:t>
            </a:r>
            <a:endParaRPr sz="11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58" name="Google Shape;358;p73"/>
          <p:cNvSpPr txBox="1"/>
          <p:nvPr/>
        </p:nvSpPr>
        <p:spPr>
          <a:xfrm>
            <a:off x="525744" y="1896442"/>
            <a:ext cx="3853145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64"/>
              </a:buClr>
              <a:buSzPts val="1050"/>
              <a:buFont typeface="Noto Sans Symbols"/>
              <a:buChar char="⮚"/>
            </a:pPr>
            <a:r>
              <a:rPr lang="pt-BR" sz="1400" b="0" i="0" u="none" strike="noStrike" cap="none">
                <a:solidFill>
                  <a:srgbClr val="001E64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Consultas;</a:t>
            </a:r>
            <a:endParaRPr sz="1400" b="0" i="0" u="none" strike="noStrike" cap="none">
              <a:solidFill>
                <a:srgbClr val="001E64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64"/>
              </a:buClr>
              <a:buSzPts val="1050"/>
              <a:buFont typeface="Noto Sans Symbols"/>
              <a:buChar char="⮚"/>
            </a:pPr>
            <a:r>
              <a:rPr lang="pt-BR" sz="1400" b="0" i="0" u="none" strike="noStrike" cap="none">
                <a:solidFill>
                  <a:srgbClr val="001E64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Exames;</a:t>
            </a:r>
            <a:endParaRPr sz="1400" b="0" i="0" u="none" strike="noStrike" cap="none">
              <a:solidFill>
                <a:srgbClr val="001E64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64"/>
              </a:buClr>
              <a:buSzPts val="1050"/>
              <a:buFont typeface="Noto Sans Symbols"/>
              <a:buChar char="⮚"/>
            </a:pPr>
            <a:r>
              <a:rPr lang="pt-BR" sz="1400" b="0" i="0" u="none" strike="noStrike" cap="none">
                <a:solidFill>
                  <a:srgbClr val="001E64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Atendimento em Pronto Socorro;</a:t>
            </a:r>
            <a:endParaRPr sz="1400" b="0" i="0" u="none" strike="noStrike" cap="none">
              <a:solidFill>
                <a:srgbClr val="001E64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64"/>
              </a:buClr>
              <a:buSzPts val="1050"/>
              <a:buFont typeface="Noto Sans Symbols"/>
              <a:buChar char="⮚"/>
            </a:pPr>
            <a:r>
              <a:rPr lang="pt-BR" sz="1400" b="0" i="0" u="none" strike="noStrike" cap="none">
                <a:solidFill>
                  <a:srgbClr val="001E64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Cirurgias;</a:t>
            </a:r>
            <a:endParaRPr sz="1400" b="0" i="0" u="none" strike="noStrike" cap="none">
              <a:solidFill>
                <a:srgbClr val="001E64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64"/>
              </a:buClr>
              <a:buSzPts val="1050"/>
              <a:buFont typeface="Noto Sans Symbols"/>
              <a:buChar char="⮚"/>
            </a:pPr>
            <a:r>
              <a:rPr lang="pt-BR" sz="1400" b="0" i="0" u="none" strike="noStrike" cap="none">
                <a:solidFill>
                  <a:srgbClr val="001E64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Internações hospitalares;</a:t>
            </a:r>
            <a:endParaRPr sz="1400" b="0" i="0" u="none" strike="noStrike" cap="none">
              <a:solidFill>
                <a:srgbClr val="001E64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64"/>
              </a:buClr>
              <a:buSzPts val="1050"/>
              <a:buFont typeface="Noto Sans Symbols"/>
              <a:buChar char="⮚"/>
            </a:pPr>
            <a:r>
              <a:rPr lang="pt-BR" sz="1400" b="0" i="0" u="none" strike="noStrike" cap="none">
                <a:solidFill>
                  <a:srgbClr val="001E64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Partos (inclui cobertura assistencial ao recém-nascido durante os primeiros 30 dias após o parto).</a:t>
            </a:r>
            <a:endParaRPr sz="1400" b="0" i="0" u="none" strike="noStrike" cap="none">
              <a:solidFill>
                <a:srgbClr val="001E64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59" name="Google Shape;359;p73"/>
          <p:cNvSpPr txBox="1"/>
          <p:nvPr/>
        </p:nvSpPr>
        <p:spPr>
          <a:xfrm>
            <a:off x="525744" y="1537207"/>
            <a:ext cx="415602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1E64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Ambulatorial e Hospitalar com Obstetrícia</a:t>
            </a:r>
            <a:endParaRPr sz="2400" b="0" i="0" u="none" strike="noStrike" cap="none">
              <a:solidFill>
                <a:srgbClr val="001E64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4"/>
          <p:cNvSpPr/>
          <p:nvPr/>
        </p:nvSpPr>
        <p:spPr>
          <a:xfrm>
            <a:off x="-19240" y="4147181"/>
            <a:ext cx="12211240" cy="2710820"/>
          </a:xfrm>
          <a:prstGeom prst="rect">
            <a:avLst/>
          </a:prstGeom>
          <a:solidFill>
            <a:srgbClr val="001E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65" name="Google Shape;365;p74"/>
          <p:cNvSpPr/>
          <p:nvPr/>
        </p:nvSpPr>
        <p:spPr>
          <a:xfrm>
            <a:off x="-19240" y="4147180"/>
            <a:ext cx="5467539" cy="2710820"/>
          </a:xfrm>
          <a:prstGeom prst="rect">
            <a:avLst/>
          </a:prstGeom>
          <a:solidFill>
            <a:srgbClr val="146E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66" name="Google Shape;366;p74"/>
          <p:cNvSpPr/>
          <p:nvPr/>
        </p:nvSpPr>
        <p:spPr>
          <a:xfrm>
            <a:off x="0" y="1106905"/>
            <a:ext cx="12192000" cy="3040275"/>
          </a:xfrm>
          <a:prstGeom prst="rect">
            <a:avLst/>
          </a:prstGeom>
          <a:solidFill>
            <a:srgbClr val="FF5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67" name="Google Shape;367;p74"/>
          <p:cNvSpPr/>
          <p:nvPr/>
        </p:nvSpPr>
        <p:spPr>
          <a:xfrm>
            <a:off x="-19240" y="1106905"/>
            <a:ext cx="1857308" cy="3040275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68" name="Google Shape;368;p74"/>
          <p:cNvSpPr txBox="1"/>
          <p:nvPr/>
        </p:nvSpPr>
        <p:spPr>
          <a:xfrm>
            <a:off x="5344983" y="419950"/>
            <a:ext cx="270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rgbClr val="001E64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Planos Nacionais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69" name="Google Shape;369;p74"/>
          <p:cNvPicPr preferRelativeResize="0"/>
          <p:nvPr/>
        </p:nvPicPr>
        <p:blipFill rotWithShape="1">
          <a:blip r:embed="rId3">
            <a:alphaModFix/>
          </a:blip>
          <a:srcRect t="6077" b="6085"/>
          <a:stretch/>
        </p:blipFill>
        <p:spPr>
          <a:xfrm>
            <a:off x="4666116" y="618839"/>
            <a:ext cx="546563" cy="12024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74"/>
          <p:cNvSpPr/>
          <p:nvPr/>
        </p:nvSpPr>
        <p:spPr>
          <a:xfrm>
            <a:off x="5119101" y="4099438"/>
            <a:ext cx="1530000" cy="396000"/>
          </a:xfrm>
          <a:prstGeom prst="roundRect">
            <a:avLst>
              <a:gd name="adj" fmla="val 22889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pt-BR" sz="1600" b="1" i="0" u="none" strike="noStrike" cap="none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Públicos</a:t>
            </a:r>
            <a:endParaRPr sz="1600" b="0" i="0" u="none" strike="noStrike" cap="none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82" name="Google Shape;382;p74"/>
          <p:cNvSpPr/>
          <p:nvPr/>
        </p:nvSpPr>
        <p:spPr>
          <a:xfrm>
            <a:off x="-354319" y="4114089"/>
            <a:ext cx="1530000" cy="396000"/>
          </a:xfrm>
          <a:prstGeom prst="roundRect">
            <a:avLst>
              <a:gd name="adj" fmla="val 22889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pt-BR" sz="1600" b="1" i="0" u="none" strike="noStrike" cap="none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Regiões</a:t>
            </a:r>
            <a:endParaRPr sz="1600" b="0" i="0" u="none" strike="noStrike" cap="none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83" name="Google Shape;383;p74"/>
          <p:cNvSpPr txBox="1"/>
          <p:nvPr/>
        </p:nvSpPr>
        <p:spPr>
          <a:xfrm>
            <a:off x="-7995" y="4529435"/>
            <a:ext cx="54564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1" i="1" u="sng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¹ Demais Regiões: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Estados: AL-AM-AP-CE-DF-GO-MA-MG-MS-MT-PA-PE-PB-PI-PR-RN-RO-SC-SE.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1" u="sng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1" i="1" u="sng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² Regiões Direto Nacional: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RJ (CAP1), Região 42 (CE), SP (CAP1 e CAP2), MG (MG e MG Direto BH), BA (BA e BA Direto Salvador) e PE (Pernambuco).</a:t>
            </a:r>
            <a:r>
              <a:rPr lang="pt-BR" sz="110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BR" sz="800" u="sng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Acesse as regiões clicando aqui.</a:t>
            </a:r>
            <a:endParaRPr sz="80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1" i="1" u="sng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³ Regiões Especial Mais: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SP (CAP1 e CAP2) e SP(INT1, INT2 E INT3). </a:t>
            </a:r>
            <a:r>
              <a:rPr lang="pt-BR" sz="800" u="sng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Acesse as regiões clicando aqui.</a:t>
            </a: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1" i="1" u="sng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Regiões Não Comercializadas: </a:t>
            </a:r>
            <a:r>
              <a:rPr lang="pt-BR" sz="11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Curvelo-MG, Maravilhas-MG, Papagaios-MG, Paraopeba-MG, Pitangui-MG, Piumhi-MG, Pompeu-MG e </a:t>
            </a:r>
            <a:r>
              <a:rPr lang="pt-BR" sz="11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os Estados </a:t>
            </a:r>
            <a:r>
              <a:rPr lang="pt-BR" sz="11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do AC, RR, TO e ES.</a:t>
            </a:r>
            <a:endParaRPr sz="11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aphicFrame>
        <p:nvGraphicFramePr>
          <p:cNvPr id="384" name="Google Shape;384;p74"/>
          <p:cNvGraphicFramePr/>
          <p:nvPr>
            <p:extLst>
              <p:ext uri="{D42A27DB-BD31-4B8C-83A1-F6EECF244321}">
                <p14:modId xmlns:p14="http://schemas.microsoft.com/office/powerpoint/2010/main" val="1194483234"/>
              </p:ext>
            </p:extLst>
          </p:nvPr>
        </p:nvGraphicFramePr>
        <p:xfrm>
          <a:off x="98531" y="1364801"/>
          <a:ext cx="11994975" cy="2562585"/>
        </p:xfrm>
        <a:graphic>
          <a:graphicData uri="http://schemas.openxmlformats.org/drawingml/2006/table">
            <a:tbl>
              <a:tblPr firstRow="1" bandRow="1">
                <a:noFill/>
                <a:tableStyleId>{E2E8BAB3-DFAC-4781-8C53-05372C80044D}</a:tableStyleId>
              </a:tblPr>
              <a:tblGrid>
                <a:gridCol w="174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8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8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8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8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38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38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2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Planos X Regiões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u="none" strike="noStrike" cap="none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SP-RJ-RS</a:t>
                      </a:r>
                      <a:endParaRPr sz="1400" u="none" strike="noStrike" cap="none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u="none" strike="noStrike" cap="none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</a:t>
                      </a:r>
                      <a:endParaRPr sz="1400" u="none" strike="noStrike" cap="none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u="none" strike="noStrike" cap="none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Demais Regiões¹</a:t>
                      </a:r>
                      <a:endParaRPr sz="1200" b="1" u="none" strike="noStrike" cap="none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u="none" strike="noStrike" cap="none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Regiões Direto Nacional²</a:t>
                      </a:r>
                      <a:endParaRPr sz="1400" u="none" strike="noStrike" cap="none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Regiões Especial Mais³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85" name="Google Shape;385;p74"/>
          <p:cNvSpPr txBox="1"/>
          <p:nvPr/>
        </p:nvSpPr>
        <p:spPr>
          <a:xfrm>
            <a:off x="1925839" y="1446088"/>
            <a:ext cx="94869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Prestige</a:t>
            </a:r>
            <a:endParaRPr sz="12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86" name="Google Shape;386;p74"/>
          <p:cNvSpPr txBox="1"/>
          <p:nvPr/>
        </p:nvSpPr>
        <p:spPr>
          <a:xfrm>
            <a:off x="3028234" y="1446088"/>
            <a:ext cx="10548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Executivo</a:t>
            </a:r>
            <a:endParaRPr sz="12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87" name="Google Shape;387;p74"/>
          <p:cNvSpPr txBox="1"/>
          <p:nvPr/>
        </p:nvSpPr>
        <p:spPr>
          <a:xfrm>
            <a:off x="5333260" y="1446088"/>
            <a:ext cx="99751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Especial 100</a:t>
            </a:r>
            <a:endParaRPr sz="12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88" name="Google Shape;388;p74"/>
          <p:cNvSpPr txBox="1"/>
          <p:nvPr/>
        </p:nvSpPr>
        <p:spPr>
          <a:xfrm>
            <a:off x="6433733" y="1446088"/>
            <a:ext cx="105877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Clássico Apto</a:t>
            </a:r>
            <a:endParaRPr sz="12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89" name="Google Shape;389;p74"/>
          <p:cNvSpPr txBox="1"/>
          <p:nvPr/>
        </p:nvSpPr>
        <p:spPr>
          <a:xfrm>
            <a:off x="7607997" y="1446088"/>
            <a:ext cx="100170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Clássico Enf</a:t>
            </a:r>
            <a:endParaRPr sz="10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90" name="Google Shape;390;p74"/>
          <p:cNvSpPr txBox="1"/>
          <p:nvPr/>
        </p:nvSpPr>
        <p:spPr>
          <a:xfrm>
            <a:off x="8785056" y="1446088"/>
            <a:ext cx="94064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Exato Apto</a:t>
            </a:r>
            <a:endParaRPr sz="12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91" name="Google Shape;391;p74"/>
          <p:cNvSpPr txBox="1"/>
          <p:nvPr/>
        </p:nvSpPr>
        <p:spPr>
          <a:xfrm>
            <a:off x="10009075" y="1446088"/>
            <a:ext cx="77754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Exato Enf</a:t>
            </a:r>
            <a:endParaRPr sz="10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92" name="Google Shape;392;p74"/>
          <p:cNvSpPr txBox="1"/>
          <p:nvPr/>
        </p:nvSpPr>
        <p:spPr>
          <a:xfrm>
            <a:off x="4165168" y="1446088"/>
            <a:ext cx="10548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Especial Mais</a:t>
            </a:r>
            <a:endParaRPr sz="12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93" name="Google Shape;393;p74"/>
          <p:cNvSpPr txBox="1"/>
          <p:nvPr/>
        </p:nvSpPr>
        <p:spPr>
          <a:xfrm>
            <a:off x="11086027" y="1345504"/>
            <a:ext cx="90073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Direto Nacional</a:t>
            </a:r>
            <a:endParaRPr sz="10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394" name="Google Shape;394;p74"/>
          <p:cNvGrpSpPr/>
          <p:nvPr/>
        </p:nvGrpSpPr>
        <p:grpSpPr>
          <a:xfrm>
            <a:off x="2261435" y="1872341"/>
            <a:ext cx="288000" cy="1941135"/>
            <a:chOff x="2166185" y="1872341"/>
            <a:chExt cx="468000" cy="1941135"/>
          </a:xfrm>
        </p:grpSpPr>
        <p:pic>
          <p:nvPicPr>
            <p:cNvPr id="395" name="Google Shape;395;p74" descr="Marca De Seleção, ícones Do Computador, Papel De Parede Da área De Trabalho  png transparente grátis"/>
            <p:cNvPicPr preferRelativeResize="0"/>
            <p:nvPr/>
          </p:nvPicPr>
          <p:blipFill rotWithShape="1">
            <a:blip r:embed="rId6">
              <a:alphaModFix/>
              <a:biLevel thresh="25000"/>
            </a:blip>
            <a:srcRect/>
            <a:stretch/>
          </p:blipFill>
          <p:spPr>
            <a:xfrm>
              <a:off x="2166185" y="1872341"/>
              <a:ext cx="468000" cy="270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6" name="Google Shape;396;p74" descr="Marca De Seleção, ícones Do Computador, Papel De Parede Da área De Trabalho  png transparente grátis"/>
            <p:cNvPicPr preferRelativeResize="0"/>
            <p:nvPr/>
          </p:nvPicPr>
          <p:blipFill rotWithShape="1">
            <a:blip r:embed="rId6">
              <a:alphaModFix/>
              <a:biLevel thresh="25000"/>
            </a:blip>
            <a:srcRect/>
            <a:stretch/>
          </p:blipFill>
          <p:spPr>
            <a:xfrm>
              <a:off x="2166185" y="2292964"/>
              <a:ext cx="468000" cy="270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7" name="Google Shape;397;p74" descr="Marca De Seleção, ícones Do Computador, Papel De Parede Da área De Trabalho  png transparente grátis"/>
            <p:cNvPicPr preferRelativeResize="0"/>
            <p:nvPr/>
          </p:nvPicPr>
          <p:blipFill rotWithShape="1">
            <a:blip r:embed="rId6">
              <a:alphaModFix/>
              <a:biLevel thresh="25000"/>
            </a:blip>
            <a:srcRect/>
            <a:stretch/>
          </p:blipFill>
          <p:spPr>
            <a:xfrm>
              <a:off x="2166185" y="2710041"/>
              <a:ext cx="468000" cy="270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8" name="Google Shape;398;p74" descr="Marca De Seleção, ícones Do Computador, Papel De Parede Da área De Trabalho  png transparente grátis"/>
            <p:cNvPicPr preferRelativeResize="0"/>
            <p:nvPr/>
          </p:nvPicPr>
          <p:blipFill rotWithShape="1">
            <a:blip r:embed="rId6">
              <a:alphaModFix/>
              <a:biLevel thresh="25000"/>
            </a:blip>
            <a:srcRect/>
            <a:stretch/>
          </p:blipFill>
          <p:spPr>
            <a:xfrm>
              <a:off x="2166185" y="3118511"/>
              <a:ext cx="468000" cy="270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9" name="Google Shape;399;p74" descr="Marca De Seleção, ícones Do Computador, Papel De Parede Da área De Trabalho  png transparente grátis"/>
            <p:cNvPicPr preferRelativeResize="0"/>
            <p:nvPr/>
          </p:nvPicPr>
          <p:blipFill rotWithShape="1">
            <a:blip r:embed="rId6">
              <a:alphaModFix/>
              <a:biLevel thresh="25000"/>
            </a:blip>
            <a:srcRect/>
            <a:stretch/>
          </p:blipFill>
          <p:spPr>
            <a:xfrm>
              <a:off x="2166185" y="3543111"/>
              <a:ext cx="468000" cy="2703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0" name="Google Shape;400;p74"/>
          <p:cNvGrpSpPr/>
          <p:nvPr/>
        </p:nvGrpSpPr>
        <p:grpSpPr>
          <a:xfrm>
            <a:off x="3429962" y="1872341"/>
            <a:ext cx="288000" cy="1941135"/>
            <a:chOff x="3306137" y="1872341"/>
            <a:chExt cx="468000" cy="1941135"/>
          </a:xfrm>
        </p:grpSpPr>
        <p:pic>
          <p:nvPicPr>
            <p:cNvPr id="401" name="Google Shape;401;p74" descr="Marca De Seleção, ícones Do Computador, Papel De Parede Da área De Trabalho  png transparente grátis"/>
            <p:cNvPicPr preferRelativeResize="0"/>
            <p:nvPr/>
          </p:nvPicPr>
          <p:blipFill rotWithShape="1">
            <a:blip r:embed="rId6">
              <a:alphaModFix/>
              <a:biLevel thresh="25000"/>
            </a:blip>
            <a:srcRect/>
            <a:stretch/>
          </p:blipFill>
          <p:spPr>
            <a:xfrm>
              <a:off x="3306137" y="1872341"/>
              <a:ext cx="468000" cy="270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2" name="Google Shape;402;p74" descr="Marca De Seleção, ícones Do Computador, Papel De Parede Da área De Trabalho  png transparente grátis"/>
            <p:cNvPicPr preferRelativeResize="0"/>
            <p:nvPr/>
          </p:nvPicPr>
          <p:blipFill rotWithShape="1">
            <a:blip r:embed="rId6">
              <a:alphaModFix/>
              <a:biLevel thresh="25000"/>
            </a:blip>
            <a:srcRect/>
            <a:stretch/>
          </p:blipFill>
          <p:spPr>
            <a:xfrm>
              <a:off x="3306137" y="2292964"/>
              <a:ext cx="468000" cy="270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3" name="Google Shape;403;p74" descr="Marca De Seleção, ícones Do Computador, Papel De Parede Da área De Trabalho  png transparente grátis"/>
            <p:cNvPicPr preferRelativeResize="0"/>
            <p:nvPr/>
          </p:nvPicPr>
          <p:blipFill rotWithShape="1">
            <a:blip r:embed="rId6">
              <a:alphaModFix/>
              <a:biLevel thresh="25000"/>
            </a:blip>
            <a:srcRect/>
            <a:stretch/>
          </p:blipFill>
          <p:spPr>
            <a:xfrm>
              <a:off x="3306137" y="2710041"/>
              <a:ext cx="468000" cy="270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4" name="Google Shape;404;p74" descr="Marca De Seleção, ícones Do Computador, Papel De Parede Da área De Trabalho  png transparente grátis"/>
            <p:cNvPicPr preferRelativeResize="0"/>
            <p:nvPr/>
          </p:nvPicPr>
          <p:blipFill rotWithShape="1">
            <a:blip r:embed="rId6">
              <a:alphaModFix/>
              <a:biLevel thresh="25000"/>
            </a:blip>
            <a:srcRect/>
            <a:stretch/>
          </p:blipFill>
          <p:spPr>
            <a:xfrm>
              <a:off x="3306137" y="3118511"/>
              <a:ext cx="468000" cy="270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5" name="Google Shape;405;p74" descr="Marca De Seleção, ícones Do Computador, Papel De Parede Da área De Trabalho  png transparente grátis"/>
            <p:cNvPicPr preferRelativeResize="0"/>
            <p:nvPr/>
          </p:nvPicPr>
          <p:blipFill rotWithShape="1">
            <a:blip r:embed="rId6">
              <a:alphaModFix/>
              <a:biLevel thresh="25000"/>
            </a:blip>
            <a:srcRect/>
            <a:stretch/>
          </p:blipFill>
          <p:spPr>
            <a:xfrm>
              <a:off x="3306137" y="3543111"/>
              <a:ext cx="468000" cy="2703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6" name="Google Shape;406;p74"/>
          <p:cNvGrpSpPr/>
          <p:nvPr/>
        </p:nvGrpSpPr>
        <p:grpSpPr>
          <a:xfrm>
            <a:off x="5685055" y="1872341"/>
            <a:ext cx="288000" cy="1941135"/>
            <a:chOff x="5608855" y="1872341"/>
            <a:chExt cx="468000" cy="1941135"/>
          </a:xfrm>
        </p:grpSpPr>
        <p:pic>
          <p:nvPicPr>
            <p:cNvPr id="407" name="Google Shape;407;p74" descr="Marca De Seleção, ícones Do Computador, Papel De Parede Da área De Trabalho  png transparente grátis"/>
            <p:cNvPicPr preferRelativeResize="0"/>
            <p:nvPr/>
          </p:nvPicPr>
          <p:blipFill rotWithShape="1">
            <a:blip r:embed="rId6">
              <a:alphaModFix/>
              <a:biLevel thresh="25000"/>
            </a:blip>
            <a:srcRect/>
            <a:stretch/>
          </p:blipFill>
          <p:spPr>
            <a:xfrm>
              <a:off x="5608855" y="1872341"/>
              <a:ext cx="468000" cy="270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8" name="Google Shape;408;p74" descr="Marca De Seleção, ícones Do Computador, Papel De Parede Da área De Trabalho  png transparente grátis"/>
            <p:cNvPicPr preferRelativeResize="0"/>
            <p:nvPr/>
          </p:nvPicPr>
          <p:blipFill rotWithShape="1">
            <a:blip r:embed="rId6">
              <a:alphaModFix/>
              <a:biLevel thresh="25000"/>
            </a:blip>
            <a:srcRect/>
            <a:stretch/>
          </p:blipFill>
          <p:spPr>
            <a:xfrm>
              <a:off x="5608855" y="2292964"/>
              <a:ext cx="468000" cy="270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9" name="Google Shape;409;p74" descr="Marca De Seleção, ícones Do Computador, Papel De Parede Da área De Trabalho  png transparente grátis"/>
            <p:cNvPicPr preferRelativeResize="0"/>
            <p:nvPr/>
          </p:nvPicPr>
          <p:blipFill rotWithShape="1">
            <a:blip r:embed="rId6">
              <a:alphaModFix/>
              <a:biLevel thresh="25000"/>
            </a:blip>
            <a:srcRect/>
            <a:stretch/>
          </p:blipFill>
          <p:spPr>
            <a:xfrm>
              <a:off x="5608855" y="2710041"/>
              <a:ext cx="468000" cy="270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Google Shape;410;p74" descr="Marca De Seleção, ícones Do Computador, Papel De Parede Da área De Trabalho  png transparente grátis"/>
            <p:cNvPicPr preferRelativeResize="0"/>
            <p:nvPr/>
          </p:nvPicPr>
          <p:blipFill rotWithShape="1">
            <a:blip r:embed="rId6">
              <a:alphaModFix/>
              <a:biLevel thresh="25000"/>
            </a:blip>
            <a:srcRect/>
            <a:stretch/>
          </p:blipFill>
          <p:spPr>
            <a:xfrm>
              <a:off x="5608855" y="3118511"/>
              <a:ext cx="468000" cy="270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1" name="Google Shape;411;p74" descr="Marca De Seleção, ícones Do Computador, Papel De Parede Da área De Trabalho  png transparente grátis"/>
            <p:cNvPicPr preferRelativeResize="0"/>
            <p:nvPr/>
          </p:nvPicPr>
          <p:blipFill rotWithShape="1">
            <a:blip r:embed="rId6">
              <a:alphaModFix/>
              <a:biLevel thresh="25000"/>
            </a:blip>
            <a:srcRect/>
            <a:stretch/>
          </p:blipFill>
          <p:spPr>
            <a:xfrm>
              <a:off x="5608855" y="3543111"/>
              <a:ext cx="468000" cy="2703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2" name="Google Shape;412;p74"/>
          <p:cNvGrpSpPr/>
          <p:nvPr/>
        </p:nvGrpSpPr>
        <p:grpSpPr>
          <a:xfrm>
            <a:off x="4532530" y="1899523"/>
            <a:ext cx="288000" cy="1913953"/>
            <a:chOff x="4456330" y="1899523"/>
            <a:chExt cx="468000" cy="1913953"/>
          </a:xfrm>
        </p:grpSpPr>
        <p:pic>
          <p:nvPicPr>
            <p:cNvPr id="413" name="Google Shape;413;p74" descr="Marca De Seleção, ícones Do Computador, Papel De Parede Da área De Trabalho  png transparente grátis"/>
            <p:cNvPicPr preferRelativeResize="0"/>
            <p:nvPr/>
          </p:nvPicPr>
          <p:blipFill rotWithShape="1">
            <a:blip r:embed="rId6">
              <a:alphaModFix/>
              <a:biLevel thresh="25000"/>
            </a:blip>
            <a:srcRect/>
            <a:stretch/>
          </p:blipFill>
          <p:spPr>
            <a:xfrm>
              <a:off x="4456330" y="3543111"/>
              <a:ext cx="468000" cy="270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4" name="Google Shape;414;p74" descr="Símbolo De Marcado De Suelo Adhesivo – Línea – Tarifold"/>
            <p:cNvPicPr preferRelativeResize="0"/>
            <p:nvPr/>
          </p:nvPicPr>
          <p:blipFill rotWithShape="1">
            <a:blip r:embed="rId7">
              <a:alphaModFix/>
              <a:biLevel thresh="25000"/>
            </a:blip>
            <a:srcRect/>
            <a:stretch/>
          </p:blipFill>
          <p:spPr>
            <a:xfrm>
              <a:off x="4582330" y="3145693"/>
              <a:ext cx="216000" cy="2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5" name="Google Shape;415;p74" descr="Símbolo De Marcado De Suelo Adhesivo – Línea – Tarifold"/>
            <p:cNvPicPr preferRelativeResize="0"/>
            <p:nvPr/>
          </p:nvPicPr>
          <p:blipFill rotWithShape="1">
            <a:blip r:embed="rId7">
              <a:alphaModFix/>
              <a:biLevel thresh="25000"/>
            </a:blip>
            <a:srcRect/>
            <a:stretch/>
          </p:blipFill>
          <p:spPr>
            <a:xfrm>
              <a:off x="4582330" y="2737223"/>
              <a:ext cx="216000" cy="2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6" name="Google Shape;416;p74" descr="Símbolo De Marcado De Suelo Adhesivo – Línea – Tarifold"/>
            <p:cNvPicPr preferRelativeResize="0"/>
            <p:nvPr/>
          </p:nvPicPr>
          <p:blipFill rotWithShape="1">
            <a:blip r:embed="rId7">
              <a:alphaModFix/>
              <a:biLevel thresh="25000"/>
            </a:blip>
            <a:srcRect/>
            <a:stretch/>
          </p:blipFill>
          <p:spPr>
            <a:xfrm>
              <a:off x="4582330" y="2320146"/>
              <a:ext cx="216000" cy="2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7" name="Google Shape;417;p74" descr="Símbolo De Marcado De Suelo Adhesivo – Línea – Tarifold"/>
            <p:cNvPicPr preferRelativeResize="0"/>
            <p:nvPr/>
          </p:nvPicPr>
          <p:blipFill rotWithShape="1">
            <a:blip r:embed="rId7">
              <a:alphaModFix/>
              <a:biLevel thresh="25000"/>
            </a:blip>
            <a:srcRect/>
            <a:stretch/>
          </p:blipFill>
          <p:spPr>
            <a:xfrm>
              <a:off x="4582330" y="1899523"/>
              <a:ext cx="216000" cy="216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8" name="Google Shape;428;p74"/>
          <p:cNvGrpSpPr/>
          <p:nvPr/>
        </p:nvGrpSpPr>
        <p:grpSpPr>
          <a:xfrm>
            <a:off x="10247781" y="1872341"/>
            <a:ext cx="288000" cy="1941135"/>
            <a:chOff x="10152531" y="1872341"/>
            <a:chExt cx="468000" cy="1941135"/>
          </a:xfrm>
        </p:grpSpPr>
        <p:pic>
          <p:nvPicPr>
            <p:cNvPr id="429" name="Google Shape;429;p74" descr="Marca De Seleção, ícones Do Computador, Papel De Parede Da área De Trabalho  png transparente grátis"/>
            <p:cNvPicPr preferRelativeResize="0"/>
            <p:nvPr/>
          </p:nvPicPr>
          <p:blipFill rotWithShape="1">
            <a:blip r:embed="rId6">
              <a:alphaModFix/>
              <a:biLevel thresh="25000"/>
            </a:blip>
            <a:srcRect/>
            <a:stretch/>
          </p:blipFill>
          <p:spPr>
            <a:xfrm>
              <a:off x="10152531" y="1872341"/>
              <a:ext cx="468000" cy="270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p74" descr="Marca De Seleção, ícones Do Computador, Papel De Parede Da área De Trabalho  png transparente grátis"/>
            <p:cNvPicPr preferRelativeResize="0"/>
            <p:nvPr/>
          </p:nvPicPr>
          <p:blipFill rotWithShape="1">
            <a:blip r:embed="rId6">
              <a:alphaModFix/>
              <a:biLevel thresh="25000"/>
            </a:blip>
            <a:srcRect/>
            <a:stretch/>
          </p:blipFill>
          <p:spPr>
            <a:xfrm>
              <a:off x="10152531" y="2292964"/>
              <a:ext cx="468000" cy="270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1" name="Google Shape;431;p74" descr="Marca De Seleção, ícones Do Computador, Papel De Parede Da área De Trabalho  png transparente grátis"/>
            <p:cNvPicPr preferRelativeResize="0"/>
            <p:nvPr/>
          </p:nvPicPr>
          <p:blipFill rotWithShape="1">
            <a:blip r:embed="rId6">
              <a:alphaModFix/>
              <a:biLevel thresh="25000"/>
            </a:blip>
            <a:srcRect/>
            <a:stretch/>
          </p:blipFill>
          <p:spPr>
            <a:xfrm>
              <a:off x="10152531" y="2710041"/>
              <a:ext cx="468000" cy="270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2" name="Google Shape;432;p74" descr="Marca De Seleção, ícones Do Computador, Papel De Parede Da área De Trabalho  png transparente grátis"/>
            <p:cNvPicPr preferRelativeResize="0"/>
            <p:nvPr/>
          </p:nvPicPr>
          <p:blipFill rotWithShape="1">
            <a:blip r:embed="rId6">
              <a:alphaModFix/>
              <a:biLevel thresh="25000"/>
            </a:blip>
            <a:srcRect/>
            <a:stretch/>
          </p:blipFill>
          <p:spPr>
            <a:xfrm>
              <a:off x="10152531" y="3118511"/>
              <a:ext cx="468000" cy="270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3" name="Google Shape;433;p74" descr="Marca De Seleção, ícones Do Computador, Papel De Parede Da área De Trabalho  png transparente grátis"/>
            <p:cNvPicPr preferRelativeResize="0"/>
            <p:nvPr/>
          </p:nvPicPr>
          <p:blipFill rotWithShape="1">
            <a:blip r:embed="rId6">
              <a:alphaModFix/>
              <a:biLevel thresh="25000"/>
            </a:blip>
            <a:srcRect/>
            <a:stretch/>
          </p:blipFill>
          <p:spPr>
            <a:xfrm>
              <a:off x="10152531" y="3543111"/>
              <a:ext cx="468000" cy="2703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4" name="Google Shape;434;p74"/>
          <p:cNvGrpSpPr/>
          <p:nvPr/>
        </p:nvGrpSpPr>
        <p:grpSpPr>
          <a:xfrm>
            <a:off x="9099893" y="1872341"/>
            <a:ext cx="288000" cy="1941135"/>
            <a:chOff x="9004643" y="1872341"/>
            <a:chExt cx="468000" cy="1941135"/>
          </a:xfrm>
        </p:grpSpPr>
        <p:pic>
          <p:nvPicPr>
            <p:cNvPr id="435" name="Google Shape;435;p74" descr="Marca De Seleção, ícones Do Computador, Papel De Parede Da área De Trabalho  png transparente grátis"/>
            <p:cNvPicPr preferRelativeResize="0"/>
            <p:nvPr/>
          </p:nvPicPr>
          <p:blipFill rotWithShape="1">
            <a:blip r:embed="rId6">
              <a:alphaModFix/>
              <a:biLevel thresh="25000"/>
            </a:blip>
            <a:srcRect/>
            <a:stretch/>
          </p:blipFill>
          <p:spPr>
            <a:xfrm>
              <a:off x="9004643" y="1872341"/>
              <a:ext cx="468000" cy="270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6" name="Google Shape;436;p74" descr="Símbolo De Marcado De Suelo Adhesivo – Línea – Tarifold"/>
            <p:cNvPicPr preferRelativeResize="0"/>
            <p:nvPr/>
          </p:nvPicPr>
          <p:blipFill rotWithShape="1">
            <a:blip r:embed="rId7">
              <a:alphaModFix/>
              <a:biLevel thresh="25000"/>
            </a:blip>
            <a:srcRect/>
            <a:stretch/>
          </p:blipFill>
          <p:spPr>
            <a:xfrm>
              <a:off x="9130643" y="2320146"/>
              <a:ext cx="216000" cy="2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7" name="Google Shape;437;p74" descr="Marca De Seleção, ícones Do Computador, Papel De Parede Da área De Trabalho  png transparente grátis"/>
            <p:cNvPicPr preferRelativeResize="0"/>
            <p:nvPr/>
          </p:nvPicPr>
          <p:blipFill rotWithShape="1">
            <a:blip r:embed="rId6">
              <a:alphaModFix/>
              <a:biLevel thresh="25000"/>
            </a:blip>
            <a:srcRect/>
            <a:stretch/>
          </p:blipFill>
          <p:spPr>
            <a:xfrm>
              <a:off x="9004643" y="2710041"/>
              <a:ext cx="468000" cy="270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8" name="Google Shape;438;p74" descr="Marca De Seleção, ícones Do Computador, Papel De Parede Da área De Trabalho  png transparente grátis"/>
            <p:cNvPicPr preferRelativeResize="0"/>
            <p:nvPr/>
          </p:nvPicPr>
          <p:blipFill rotWithShape="1">
            <a:blip r:embed="rId6">
              <a:alphaModFix/>
              <a:biLevel thresh="25000"/>
            </a:blip>
            <a:srcRect/>
            <a:stretch/>
          </p:blipFill>
          <p:spPr>
            <a:xfrm>
              <a:off x="9004643" y="3118511"/>
              <a:ext cx="468000" cy="270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9" name="Google Shape;439;p74" descr="Marca De Seleção, ícones Do Computador, Papel De Parede Da área De Trabalho  png transparente grátis"/>
            <p:cNvPicPr preferRelativeResize="0"/>
            <p:nvPr/>
          </p:nvPicPr>
          <p:blipFill rotWithShape="1">
            <a:blip r:embed="rId6">
              <a:alphaModFix/>
              <a:biLevel thresh="25000"/>
            </a:blip>
            <a:srcRect/>
            <a:stretch/>
          </p:blipFill>
          <p:spPr>
            <a:xfrm>
              <a:off x="9004643" y="3543111"/>
              <a:ext cx="468000" cy="2703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0" name="Google Shape;440;p74"/>
          <p:cNvGrpSpPr/>
          <p:nvPr/>
        </p:nvGrpSpPr>
        <p:grpSpPr>
          <a:xfrm>
            <a:off x="11400306" y="1899523"/>
            <a:ext cx="288000" cy="1885120"/>
            <a:chOff x="11333631" y="1899523"/>
            <a:chExt cx="468000" cy="1885120"/>
          </a:xfrm>
        </p:grpSpPr>
        <p:grpSp>
          <p:nvGrpSpPr>
            <p:cNvPr id="441" name="Google Shape;441;p74"/>
            <p:cNvGrpSpPr/>
            <p:nvPr/>
          </p:nvGrpSpPr>
          <p:grpSpPr>
            <a:xfrm>
              <a:off x="11333631" y="1899523"/>
              <a:ext cx="468000" cy="1513903"/>
              <a:chOff x="11333631" y="1899523"/>
              <a:chExt cx="468000" cy="1513903"/>
            </a:xfrm>
          </p:grpSpPr>
          <p:pic>
            <p:nvPicPr>
              <p:cNvPr id="442" name="Google Shape;442;p74" descr="Símbolo De Marcado De Suelo Adhesivo – Línea – Tarifold"/>
              <p:cNvPicPr preferRelativeResize="0"/>
              <p:nvPr/>
            </p:nvPicPr>
            <p:blipFill rotWithShape="1">
              <a:blip r:embed="rId7">
                <a:alphaModFix/>
                <a:biLevel thresh="25000"/>
              </a:blip>
              <a:srcRect/>
              <a:stretch/>
            </p:blipFill>
            <p:spPr>
              <a:xfrm>
                <a:off x="11459631" y="2737223"/>
                <a:ext cx="216000" cy="216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3" name="Google Shape;443;p74" descr="Símbolo De Marcado De Suelo Adhesivo – Línea – Tarifold"/>
              <p:cNvPicPr preferRelativeResize="0"/>
              <p:nvPr/>
            </p:nvPicPr>
            <p:blipFill rotWithShape="1">
              <a:blip r:embed="rId7">
                <a:alphaModFix/>
                <a:biLevel thresh="25000"/>
              </a:blip>
              <a:srcRect/>
              <a:stretch/>
            </p:blipFill>
            <p:spPr>
              <a:xfrm>
                <a:off x="11459631" y="2320146"/>
                <a:ext cx="216000" cy="216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4" name="Google Shape;444;p74" descr="Símbolo De Marcado De Suelo Adhesivo – Línea – Tarifold"/>
              <p:cNvPicPr preferRelativeResize="0"/>
              <p:nvPr/>
            </p:nvPicPr>
            <p:blipFill rotWithShape="1">
              <a:blip r:embed="rId7">
                <a:alphaModFix/>
                <a:biLevel thresh="25000"/>
              </a:blip>
              <a:srcRect/>
              <a:stretch/>
            </p:blipFill>
            <p:spPr>
              <a:xfrm>
                <a:off x="11459631" y="1899523"/>
                <a:ext cx="216000" cy="216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5" name="Google Shape;445;p74" descr="Marca De Seleção, ícones Do Computador, Papel De Parede Da área De Trabalho  png transparente grátis"/>
              <p:cNvPicPr preferRelativeResize="0"/>
              <p:nvPr/>
            </p:nvPicPr>
            <p:blipFill rotWithShape="1">
              <a:blip r:embed="rId6">
                <a:alphaModFix/>
                <a:biLevel thresh="25000"/>
              </a:blip>
              <a:srcRect/>
              <a:stretch/>
            </p:blipFill>
            <p:spPr>
              <a:xfrm>
                <a:off x="11333631" y="3143061"/>
                <a:ext cx="468000" cy="27036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46" name="Google Shape;446;p74" descr="Símbolo De Marcado De Suelo Adhesivo – Línea – Tarifold"/>
            <p:cNvPicPr preferRelativeResize="0"/>
            <p:nvPr/>
          </p:nvPicPr>
          <p:blipFill rotWithShape="1">
            <a:blip r:embed="rId7">
              <a:alphaModFix/>
              <a:biLevel thresh="25000"/>
            </a:blip>
            <a:srcRect/>
            <a:stretch/>
          </p:blipFill>
          <p:spPr>
            <a:xfrm>
              <a:off x="11459631" y="3568643"/>
              <a:ext cx="216000" cy="216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7CDA73CB-DDEF-F50E-66FB-48E8BB00DACE}"/>
              </a:ext>
            </a:extLst>
          </p:cNvPr>
          <p:cNvGrpSpPr/>
          <p:nvPr/>
        </p:nvGrpSpPr>
        <p:grpSpPr>
          <a:xfrm>
            <a:off x="6837580" y="1872341"/>
            <a:ext cx="297525" cy="1941135"/>
            <a:chOff x="6837580" y="1872341"/>
            <a:chExt cx="297525" cy="1941135"/>
          </a:xfrm>
        </p:grpSpPr>
        <p:grpSp>
          <p:nvGrpSpPr>
            <p:cNvPr id="418" name="Google Shape;418;p74"/>
            <p:cNvGrpSpPr/>
            <p:nvPr/>
          </p:nvGrpSpPr>
          <p:grpSpPr>
            <a:xfrm>
              <a:off x="6837580" y="1872341"/>
              <a:ext cx="288000" cy="1489352"/>
              <a:chOff x="6761380" y="1872341"/>
              <a:chExt cx="468000" cy="1489352"/>
            </a:xfrm>
          </p:grpSpPr>
          <p:pic>
            <p:nvPicPr>
              <p:cNvPr id="419" name="Google Shape;419;p74" descr="Marca De Seleção, ícones Do Computador, Papel De Parede Da área De Trabalho  png transparente grátis"/>
              <p:cNvPicPr preferRelativeResize="0"/>
              <p:nvPr/>
            </p:nvPicPr>
            <p:blipFill rotWithShape="1">
              <a:blip r:embed="rId6">
                <a:alphaModFix/>
                <a:biLevel thresh="25000"/>
              </a:blip>
              <a:srcRect/>
              <a:stretch/>
            </p:blipFill>
            <p:spPr>
              <a:xfrm>
                <a:off x="6761380" y="1872341"/>
                <a:ext cx="468000" cy="2703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0" name="Google Shape;420;p74" descr="Marca De Seleção, ícones Do Computador, Papel De Parede Da área De Trabalho  png transparente grátis"/>
              <p:cNvPicPr preferRelativeResize="0"/>
              <p:nvPr/>
            </p:nvPicPr>
            <p:blipFill rotWithShape="1">
              <a:blip r:embed="rId6">
                <a:alphaModFix/>
                <a:biLevel thresh="25000"/>
              </a:blip>
              <a:srcRect/>
              <a:stretch/>
            </p:blipFill>
            <p:spPr>
              <a:xfrm>
                <a:off x="6761380" y="2292964"/>
                <a:ext cx="468000" cy="2703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1" name="Google Shape;421;p74" descr="Símbolo De Marcado De Suelo Adhesivo – Línea – Tarifold"/>
              <p:cNvPicPr preferRelativeResize="0"/>
              <p:nvPr/>
            </p:nvPicPr>
            <p:blipFill rotWithShape="1">
              <a:blip r:embed="rId7">
                <a:alphaModFix/>
                <a:biLevel thresh="25000"/>
              </a:blip>
              <a:srcRect/>
              <a:stretch/>
            </p:blipFill>
            <p:spPr>
              <a:xfrm>
                <a:off x="6887380" y="3145693"/>
                <a:ext cx="216000" cy="216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2" name="Google Shape;422;p74" descr="Símbolo De Marcado De Suelo Adhesivo – Línea – Tarifold"/>
              <p:cNvPicPr preferRelativeResize="0"/>
              <p:nvPr/>
            </p:nvPicPr>
            <p:blipFill rotWithShape="1">
              <a:blip r:embed="rId7">
                <a:alphaModFix/>
                <a:biLevel thresh="25000"/>
              </a:blip>
              <a:srcRect/>
              <a:stretch/>
            </p:blipFill>
            <p:spPr>
              <a:xfrm>
                <a:off x="6887380" y="2737223"/>
                <a:ext cx="216000" cy="21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47" name="Google Shape;447;p74" descr="Marca De Seleção, ícones Do Computador, Papel De Parede Da área De Trabalho  png transparente grátis"/>
            <p:cNvPicPr preferRelativeResize="0"/>
            <p:nvPr/>
          </p:nvPicPr>
          <p:blipFill rotWithShape="1">
            <a:blip r:embed="rId6">
              <a:alphaModFix/>
              <a:biLevel thresh="25000"/>
            </a:blip>
            <a:srcRect/>
            <a:stretch/>
          </p:blipFill>
          <p:spPr>
            <a:xfrm>
              <a:off x="6847105" y="3543111"/>
              <a:ext cx="288000" cy="2703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CF8A965B-BA3B-5625-2D2E-8457CA655B9F}"/>
              </a:ext>
            </a:extLst>
          </p:cNvPr>
          <p:cNvGrpSpPr/>
          <p:nvPr/>
        </p:nvGrpSpPr>
        <p:grpSpPr>
          <a:xfrm>
            <a:off x="7961530" y="1872341"/>
            <a:ext cx="297525" cy="1941134"/>
            <a:chOff x="7961530" y="1872341"/>
            <a:chExt cx="297525" cy="1941134"/>
          </a:xfrm>
        </p:grpSpPr>
        <p:grpSp>
          <p:nvGrpSpPr>
            <p:cNvPr id="423" name="Google Shape;423;p74"/>
            <p:cNvGrpSpPr/>
            <p:nvPr/>
          </p:nvGrpSpPr>
          <p:grpSpPr>
            <a:xfrm>
              <a:off x="7961530" y="1872341"/>
              <a:ext cx="288000" cy="1489352"/>
              <a:chOff x="7875805" y="1872341"/>
              <a:chExt cx="468000" cy="1489352"/>
            </a:xfrm>
          </p:grpSpPr>
          <p:pic>
            <p:nvPicPr>
              <p:cNvPr id="424" name="Google Shape;424;p74" descr="Marca De Seleção, ícones Do Computador, Papel De Parede Da área De Trabalho  png transparente grátis"/>
              <p:cNvPicPr preferRelativeResize="0"/>
              <p:nvPr/>
            </p:nvPicPr>
            <p:blipFill rotWithShape="1">
              <a:blip r:embed="rId6">
                <a:alphaModFix/>
                <a:biLevel thresh="25000"/>
              </a:blip>
              <a:srcRect/>
              <a:stretch/>
            </p:blipFill>
            <p:spPr>
              <a:xfrm>
                <a:off x="7875805" y="1872341"/>
                <a:ext cx="468000" cy="2703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5" name="Google Shape;425;p74" descr="Símbolo De Marcado De Suelo Adhesivo – Línea – Tarifold"/>
              <p:cNvPicPr preferRelativeResize="0"/>
              <p:nvPr/>
            </p:nvPicPr>
            <p:blipFill rotWithShape="1">
              <a:blip r:embed="rId7">
                <a:alphaModFix/>
                <a:biLevel thresh="25000"/>
              </a:blip>
              <a:srcRect/>
              <a:stretch/>
            </p:blipFill>
            <p:spPr>
              <a:xfrm>
                <a:off x="8001805" y="3145693"/>
                <a:ext cx="216000" cy="216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6" name="Google Shape;426;p74" descr="Símbolo De Marcado De Suelo Adhesivo – Línea – Tarifold"/>
              <p:cNvPicPr preferRelativeResize="0"/>
              <p:nvPr/>
            </p:nvPicPr>
            <p:blipFill rotWithShape="1">
              <a:blip r:embed="rId7">
                <a:alphaModFix/>
                <a:biLevel thresh="25000"/>
              </a:blip>
              <a:srcRect/>
              <a:stretch/>
            </p:blipFill>
            <p:spPr>
              <a:xfrm>
                <a:off x="8001805" y="2737223"/>
                <a:ext cx="216000" cy="216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7" name="Google Shape;427;p74" descr="Símbolo De Marcado De Suelo Adhesivo – Línea – Tarifold"/>
              <p:cNvPicPr preferRelativeResize="0"/>
              <p:nvPr/>
            </p:nvPicPr>
            <p:blipFill rotWithShape="1">
              <a:blip r:embed="rId7">
                <a:alphaModFix/>
                <a:biLevel thresh="25000"/>
              </a:blip>
              <a:srcRect/>
              <a:stretch/>
            </p:blipFill>
            <p:spPr>
              <a:xfrm>
                <a:off x="8001805" y="2320146"/>
                <a:ext cx="216000" cy="21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48" name="Google Shape;448;p74" descr="Marca De Seleção, ícones Do Computador, Papel De Parede Da área De Trabalho  png transparente grátis"/>
            <p:cNvPicPr preferRelativeResize="0"/>
            <p:nvPr/>
          </p:nvPicPr>
          <p:blipFill rotWithShape="1">
            <a:blip r:embed="rId6">
              <a:alphaModFix/>
              <a:biLevel thresh="25000"/>
            </a:blip>
            <a:srcRect/>
            <a:stretch/>
          </p:blipFill>
          <p:spPr>
            <a:xfrm>
              <a:off x="7971055" y="3543110"/>
              <a:ext cx="288000" cy="2703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88FA40C4-A420-0A1D-328F-5E39FEAF667D}"/>
              </a:ext>
            </a:extLst>
          </p:cNvPr>
          <p:cNvGrpSpPr/>
          <p:nvPr/>
        </p:nvGrpSpPr>
        <p:grpSpPr>
          <a:xfrm>
            <a:off x="9393367" y="5061395"/>
            <a:ext cx="2420160" cy="843435"/>
            <a:chOff x="231626" y="2906919"/>
            <a:chExt cx="2420160" cy="843435"/>
          </a:xfrm>
        </p:grpSpPr>
        <p:sp>
          <p:nvSpPr>
            <p:cNvPr id="3" name="Google Shape;311;p11">
              <a:extLst>
                <a:ext uri="{FF2B5EF4-FFF2-40B4-BE49-F238E27FC236}">
                  <a16:creationId xmlns:a16="http://schemas.microsoft.com/office/drawing/2014/main" id="{D0C15919-BCDB-7747-CE2C-5F3C52383DCD}"/>
                </a:ext>
              </a:extLst>
            </p:cNvPr>
            <p:cNvSpPr txBox="1"/>
            <p:nvPr/>
          </p:nvSpPr>
          <p:spPr>
            <a:xfrm>
              <a:off x="231626" y="2936091"/>
              <a:ext cx="2418985" cy="671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As opções de planos para contratação serão disponibilizadas de acordo com a UF/Município do CNPJ da empresa.</a:t>
              </a:r>
              <a:endParaRPr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" name="Retângulo de cantos arredondados 12">
              <a:extLst>
                <a:ext uri="{FF2B5EF4-FFF2-40B4-BE49-F238E27FC236}">
                  <a16:creationId xmlns:a16="http://schemas.microsoft.com/office/drawing/2014/main" id="{47A4AA46-8D79-399D-7151-2FEB58671BBE}"/>
                </a:ext>
              </a:extLst>
            </p:cNvPr>
            <p:cNvSpPr/>
            <p:nvPr/>
          </p:nvSpPr>
          <p:spPr>
            <a:xfrm>
              <a:off x="232801" y="2906919"/>
              <a:ext cx="2418985" cy="843435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id="{57A822D7-7C70-B933-0DD2-4041E55A8A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913" y="5339112"/>
            <a:ext cx="348480" cy="288000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A18FE27F-DCA8-1BDC-8C56-6D457C5C7DDE}"/>
              </a:ext>
            </a:extLst>
          </p:cNvPr>
          <p:cNvSpPr/>
          <p:nvPr/>
        </p:nvSpPr>
        <p:spPr>
          <a:xfrm>
            <a:off x="5729214" y="5309750"/>
            <a:ext cx="2306587" cy="3002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00" b="1" dirty="0">
                <a:solidFill>
                  <a:srgbClr val="828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PME (02 a 29 vidas)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82"/>
          <p:cNvSpPr/>
          <p:nvPr/>
        </p:nvSpPr>
        <p:spPr>
          <a:xfrm>
            <a:off x="0" y="0"/>
            <a:ext cx="12192000" cy="1558275"/>
          </a:xfrm>
          <a:prstGeom prst="rect">
            <a:avLst/>
          </a:prstGeom>
          <a:solidFill>
            <a:srgbClr val="00E1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18" name="Google Shape;818;p82"/>
          <p:cNvSpPr txBox="1"/>
          <p:nvPr/>
        </p:nvSpPr>
        <p:spPr>
          <a:xfrm>
            <a:off x="770964" y="516403"/>
            <a:ext cx="6501706" cy="75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Exemplos de Reembolso - PME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819" name="Google Shape;819;p82"/>
          <p:cNvGrpSpPr/>
          <p:nvPr/>
        </p:nvGrpSpPr>
        <p:grpSpPr>
          <a:xfrm>
            <a:off x="99109" y="689137"/>
            <a:ext cx="578948" cy="180000"/>
            <a:chOff x="99109" y="689137"/>
            <a:chExt cx="578948" cy="180000"/>
          </a:xfrm>
        </p:grpSpPr>
        <p:pic>
          <p:nvPicPr>
            <p:cNvPr id="820" name="Google Shape;820;p82" descr="Forma, Círculo&#10;&#10;Descrição gerada automa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09" y="711854"/>
              <a:ext cx="152823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1" name="Google Shape;821;p82" descr="Forma&#10;&#10;Descrição gerada automa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7696" y="689137"/>
              <a:ext cx="191028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2" name="Google Shape;822;p82" descr="Ícone&#10;&#10;Descrição gerada automaticament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87029" y="689137"/>
              <a:ext cx="191028" cy="1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3" name="Google Shape;823;p82"/>
          <p:cNvSpPr/>
          <p:nvPr/>
        </p:nvSpPr>
        <p:spPr>
          <a:xfrm>
            <a:off x="7386274" y="3705558"/>
            <a:ext cx="792000" cy="540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R$ 2.470,00</a:t>
            </a:r>
            <a:endParaRPr sz="8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24" name="Google Shape;824;p82"/>
          <p:cNvSpPr/>
          <p:nvPr/>
        </p:nvSpPr>
        <p:spPr>
          <a:xfrm>
            <a:off x="7395575" y="4296877"/>
            <a:ext cx="792000" cy="540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R$ 2.170,00</a:t>
            </a:r>
            <a:endParaRPr sz="8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25" name="Google Shape;825;p82"/>
          <p:cNvSpPr/>
          <p:nvPr/>
        </p:nvSpPr>
        <p:spPr>
          <a:xfrm>
            <a:off x="7403750" y="4890144"/>
            <a:ext cx="792000" cy="540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R$ 3.650,00</a:t>
            </a:r>
            <a:endParaRPr sz="8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26" name="Google Shape;826;p82"/>
          <p:cNvSpPr/>
          <p:nvPr/>
        </p:nvSpPr>
        <p:spPr>
          <a:xfrm>
            <a:off x="11191792" y="4883843"/>
            <a:ext cx="900000" cy="540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27" name="Google Shape;827;p82"/>
          <p:cNvSpPr/>
          <p:nvPr/>
        </p:nvSpPr>
        <p:spPr>
          <a:xfrm>
            <a:off x="11191792" y="4289583"/>
            <a:ext cx="900000" cy="540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28" name="Google Shape;828;p82"/>
          <p:cNvSpPr/>
          <p:nvPr/>
        </p:nvSpPr>
        <p:spPr>
          <a:xfrm>
            <a:off x="11191792" y="3698623"/>
            <a:ext cx="900000" cy="540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29" name="Google Shape;829;p82"/>
          <p:cNvSpPr/>
          <p:nvPr/>
        </p:nvSpPr>
        <p:spPr>
          <a:xfrm>
            <a:off x="11191792" y="3106013"/>
            <a:ext cx="900000" cy="540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30" name="Google Shape;830;p82"/>
          <p:cNvSpPr/>
          <p:nvPr/>
        </p:nvSpPr>
        <p:spPr>
          <a:xfrm>
            <a:off x="6698155" y="3106013"/>
            <a:ext cx="1462531" cy="540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31" name="Google Shape;831;p82"/>
          <p:cNvSpPr/>
          <p:nvPr/>
        </p:nvSpPr>
        <p:spPr>
          <a:xfrm>
            <a:off x="5219787" y="3106013"/>
            <a:ext cx="1440000" cy="540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32" name="Google Shape;832;p82"/>
          <p:cNvSpPr/>
          <p:nvPr/>
        </p:nvSpPr>
        <p:spPr>
          <a:xfrm>
            <a:off x="11191792" y="2513403"/>
            <a:ext cx="900000" cy="540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33" name="Google Shape;833;p82"/>
          <p:cNvSpPr/>
          <p:nvPr/>
        </p:nvSpPr>
        <p:spPr>
          <a:xfrm>
            <a:off x="6693205" y="2513403"/>
            <a:ext cx="1472431" cy="540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34" name="Google Shape;834;p82"/>
          <p:cNvSpPr/>
          <p:nvPr/>
        </p:nvSpPr>
        <p:spPr>
          <a:xfrm>
            <a:off x="5216487" y="2513403"/>
            <a:ext cx="1440000" cy="540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35" name="Google Shape;835;p82"/>
          <p:cNvSpPr/>
          <p:nvPr/>
        </p:nvSpPr>
        <p:spPr>
          <a:xfrm>
            <a:off x="3919769" y="2524732"/>
            <a:ext cx="1260000" cy="540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36" name="Google Shape;836;p82"/>
          <p:cNvSpPr/>
          <p:nvPr/>
        </p:nvSpPr>
        <p:spPr>
          <a:xfrm>
            <a:off x="6693205" y="2209754"/>
            <a:ext cx="1472431" cy="259308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37" name="Google Shape;837;p82"/>
          <p:cNvSpPr/>
          <p:nvPr/>
        </p:nvSpPr>
        <p:spPr>
          <a:xfrm>
            <a:off x="3919769" y="1928533"/>
            <a:ext cx="1260000" cy="259308"/>
          </a:xfrm>
          <a:prstGeom prst="roundRect">
            <a:avLst>
              <a:gd name="adj" fmla="val 16667"/>
            </a:avLst>
          </a:prstGeom>
          <a:solidFill>
            <a:srgbClr val="001E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Exato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38" name="Google Shape;838;p82"/>
          <p:cNvSpPr/>
          <p:nvPr/>
        </p:nvSpPr>
        <p:spPr>
          <a:xfrm>
            <a:off x="5216487" y="1928533"/>
            <a:ext cx="1440000" cy="259308"/>
          </a:xfrm>
          <a:prstGeom prst="roundRect">
            <a:avLst>
              <a:gd name="adj" fmla="val 16667"/>
            </a:avLst>
          </a:prstGeom>
          <a:solidFill>
            <a:srgbClr val="001E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Clássico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39" name="Google Shape;839;p82"/>
          <p:cNvSpPr/>
          <p:nvPr/>
        </p:nvSpPr>
        <p:spPr>
          <a:xfrm>
            <a:off x="6693205" y="1928533"/>
            <a:ext cx="1472431" cy="259308"/>
          </a:xfrm>
          <a:prstGeom prst="roundRect">
            <a:avLst>
              <a:gd name="adj" fmla="val 16667"/>
            </a:avLst>
          </a:prstGeom>
          <a:solidFill>
            <a:srgbClr val="001E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Especial 100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40" name="Google Shape;840;p82"/>
          <p:cNvSpPr/>
          <p:nvPr/>
        </p:nvSpPr>
        <p:spPr>
          <a:xfrm>
            <a:off x="11191792" y="1928533"/>
            <a:ext cx="900000" cy="259308"/>
          </a:xfrm>
          <a:prstGeom prst="roundRect">
            <a:avLst>
              <a:gd name="adj" fmla="val 16667"/>
            </a:avLst>
          </a:prstGeom>
          <a:solidFill>
            <a:srgbClr val="001E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Prestige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41" name="Google Shape;841;p82"/>
          <p:cNvSpPr/>
          <p:nvPr/>
        </p:nvSpPr>
        <p:spPr>
          <a:xfrm>
            <a:off x="4031367" y="2220114"/>
            <a:ext cx="468000" cy="259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1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Enf.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42" name="Google Shape;842;p82"/>
          <p:cNvSpPr/>
          <p:nvPr/>
        </p:nvSpPr>
        <p:spPr>
          <a:xfrm>
            <a:off x="4649845" y="2220114"/>
            <a:ext cx="468000" cy="259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1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Apt.</a:t>
            </a:r>
            <a:endParaRPr sz="1100" b="1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43" name="Google Shape;843;p82"/>
          <p:cNvSpPr/>
          <p:nvPr/>
        </p:nvSpPr>
        <p:spPr>
          <a:xfrm>
            <a:off x="5231151" y="2220114"/>
            <a:ext cx="720000" cy="259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1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Enf.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44" name="Google Shape;844;p82"/>
          <p:cNvSpPr/>
          <p:nvPr/>
        </p:nvSpPr>
        <p:spPr>
          <a:xfrm>
            <a:off x="5951151" y="2220114"/>
            <a:ext cx="720000" cy="259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1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Apt.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45" name="Google Shape;845;p82"/>
          <p:cNvSpPr/>
          <p:nvPr/>
        </p:nvSpPr>
        <p:spPr>
          <a:xfrm>
            <a:off x="6732949" y="2220114"/>
            <a:ext cx="720000" cy="259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1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RC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46" name="Google Shape;846;p82"/>
          <p:cNvSpPr/>
          <p:nvPr/>
        </p:nvSpPr>
        <p:spPr>
          <a:xfrm>
            <a:off x="7452949" y="2220114"/>
            <a:ext cx="720000" cy="259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1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R1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47" name="Google Shape;847;p82"/>
          <p:cNvSpPr/>
          <p:nvPr/>
        </p:nvSpPr>
        <p:spPr>
          <a:xfrm>
            <a:off x="4067367" y="3720220"/>
            <a:ext cx="39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–</a:t>
            </a:r>
            <a:endParaRPr sz="14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48" name="Google Shape;848;p82"/>
          <p:cNvSpPr/>
          <p:nvPr/>
        </p:nvSpPr>
        <p:spPr>
          <a:xfrm>
            <a:off x="4685845" y="3720220"/>
            <a:ext cx="39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–</a:t>
            </a:r>
            <a:endParaRPr sz="7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49" name="Google Shape;849;p82"/>
          <p:cNvSpPr/>
          <p:nvPr/>
        </p:nvSpPr>
        <p:spPr>
          <a:xfrm>
            <a:off x="5231151" y="3720220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BR" sz="14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–</a:t>
            </a:r>
            <a:endParaRPr sz="1400" b="1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50" name="Google Shape;850;p82"/>
          <p:cNvSpPr/>
          <p:nvPr/>
        </p:nvSpPr>
        <p:spPr>
          <a:xfrm>
            <a:off x="5951151" y="3720220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1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BR" sz="14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–</a:t>
            </a:r>
            <a:endParaRPr sz="900" b="1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51" name="Google Shape;851;p82"/>
          <p:cNvSpPr/>
          <p:nvPr/>
        </p:nvSpPr>
        <p:spPr>
          <a:xfrm>
            <a:off x="6732949" y="3720220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–</a:t>
            </a:r>
            <a:endParaRPr sz="1400" b="1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52" name="Google Shape;852;p82"/>
          <p:cNvSpPr/>
          <p:nvPr/>
        </p:nvSpPr>
        <p:spPr>
          <a:xfrm>
            <a:off x="5231151" y="4307617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BR" sz="14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–</a:t>
            </a:r>
            <a:endParaRPr sz="1400" b="1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53" name="Google Shape;853;p82"/>
          <p:cNvSpPr/>
          <p:nvPr/>
        </p:nvSpPr>
        <p:spPr>
          <a:xfrm>
            <a:off x="5951151" y="4307617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–</a:t>
            </a:r>
            <a:endParaRPr sz="1400" b="1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54" name="Google Shape;854;p82"/>
          <p:cNvSpPr/>
          <p:nvPr/>
        </p:nvSpPr>
        <p:spPr>
          <a:xfrm>
            <a:off x="6732949" y="4307617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–</a:t>
            </a:r>
            <a:endParaRPr sz="1400" b="1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55" name="Google Shape;855;p82"/>
          <p:cNvSpPr/>
          <p:nvPr/>
        </p:nvSpPr>
        <p:spPr>
          <a:xfrm>
            <a:off x="3919769" y="2209754"/>
            <a:ext cx="1260000" cy="259308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56" name="Google Shape;856;p82"/>
          <p:cNvSpPr/>
          <p:nvPr/>
        </p:nvSpPr>
        <p:spPr>
          <a:xfrm>
            <a:off x="5216487" y="2209754"/>
            <a:ext cx="1440000" cy="259308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57" name="Google Shape;857;p82"/>
          <p:cNvSpPr/>
          <p:nvPr/>
        </p:nvSpPr>
        <p:spPr>
          <a:xfrm>
            <a:off x="6693205" y="3698623"/>
            <a:ext cx="1472431" cy="5400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58" name="Google Shape;858;p82"/>
          <p:cNvSpPr/>
          <p:nvPr/>
        </p:nvSpPr>
        <p:spPr>
          <a:xfrm>
            <a:off x="3919769" y="3705420"/>
            <a:ext cx="1260000" cy="5400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59" name="Google Shape;859;p82"/>
          <p:cNvSpPr/>
          <p:nvPr/>
        </p:nvSpPr>
        <p:spPr>
          <a:xfrm>
            <a:off x="5216487" y="3698623"/>
            <a:ext cx="1440000" cy="5400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60" name="Google Shape;860;p82"/>
          <p:cNvSpPr/>
          <p:nvPr/>
        </p:nvSpPr>
        <p:spPr>
          <a:xfrm>
            <a:off x="6693205" y="4291233"/>
            <a:ext cx="1472431" cy="5400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61" name="Google Shape;861;p82"/>
          <p:cNvSpPr/>
          <p:nvPr/>
        </p:nvSpPr>
        <p:spPr>
          <a:xfrm>
            <a:off x="3919769" y="4295764"/>
            <a:ext cx="1260000" cy="5400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62" name="Google Shape;862;p82"/>
          <p:cNvSpPr/>
          <p:nvPr/>
        </p:nvSpPr>
        <p:spPr>
          <a:xfrm>
            <a:off x="5216487" y="4291233"/>
            <a:ext cx="1440000" cy="5400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863" name="Google Shape;863;p8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21194" y="3819207"/>
            <a:ext cx="6534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8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21194" y="4407970"/>
            <a:ext cx="6534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p82"/>
          <p:cNvSpPr/>
          <p:nvPr/>
        </p:nvSpPr>
        <p:spPr>
          <a:xfrm>
            <a:off x="99784" y="3700819"/>
            <a:ext cx="2469571" cy="5400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66" name="Google Shape;866;p82"/>
          <p:cNvSpPr/>
          <p:nvPr/>
        </p:nvSpPr>
        <p:spPr>
          <a:xfrm>
            <a:off x="103322" y="4289583"/>
            <a:ext cx="2469571" cy="5400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67" name="Google Shape;867;p82"/>
          <p:cNvSpPr/>
          <p:nvPr/>
        </p:nvSpPr>
        <p:spPr>
          <a:xfrm>
            <a:off x="4067367" y="4307617"/>
            <a:ext cx="39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–</a:t>
            </a:r>
            <a:endParaRPr sz="14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68" name="Google Shape;868;p82"/>
          <p:cNvSpPr/>
          <p:nvPr/>
        </p:nvSpPr>
        <p:spPr>
          <a:xfrm>
            <a:off x="4685845" y="4307617"/>
            <a:ext cx="39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–</a:t>
            </a:r>
            <a:endParaRPr sz="7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69" name="Google Shape;869;p82"/>
          <p:cNvSpPr/>
          <p:nvPr/>
        </p:nvSpPr>
        <p:spPr>
          <a:xfrm>
            <a:off x="11276542" y="2530434"/>
            <a:ext cx="75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R$ 1.000,35</a:t>
            </a:r>
            <a:endParaRPr sz="8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70" name="Google Shape;870;p82"/>
          <p:cNvSpPr/>
          <p:nvPr/>
        </p:nvSpPr>
        <p:spPr>
          <a:xfrm>
            <a:off x="88549" y="2513403"/>
            <a:ext cx="2469600" cy="5400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71" name="Google Shape;871;p82"/>
          <p:cNvSpPr txBox="1"/>
          <p:nvPr/>
        </p:nvSpPr>
        <p:spPr>
          <a:xfrm>
            <a:off x="-39350" y="2576000"/>
            <a:ext cx="236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000" b="0" i="0" u="none" strike="noStrike" cap="none">
                <a:solidFill>
                  <a:srgbClr val="7F7F7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Reembolso em consultas médicas de urgência e emergência em P.S</a:t>
            </a:r>
            <a:endParaRPr sz="13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872" name="Google Shape;872;p8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19484" y="2652345"/>
            <a:ext cx="6534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p82"/>
          <p:cNvSpPr/>
          <p:nvPr/>
        </p:nvSpPr>
        <p:spPr>
          <a:xfrm>
            <a:off x="5229441" y="4901809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BR" sz="14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–</a:t>
            </a:r>
            <a:endParaRPr sz="1400" b="1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74" name="Google Shape;874;p82"/>
          <p:cNvSpPr/>
          <p:nvPr/>
        </p:nvSpPr>
        <p:spPr>
          <a:xfrm>
            <a:off x="5949441" y="4901809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–</a:t>
            </a:r>
            <a:endParaRPr sz="1400" b="1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75" name="Google Shape;875;p82"/>
          <p:cNvSpPr/>
          <p:nvPr/>
        </p:nvSpPr>
        <p:spPr>
          <a:xfrm>
            <a:off x="6731239" y="4901809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–</a:t>
            </a:r>
            <a:endParaRPr sz="1400" b="1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76" name="Google Shape;876;p82"/>
          <p:cNvSpPr/>
          <p:nvPr/>
        </p:nvSpPr>
        <p:spPr>
          <a:xfrm>
            <a:off x="6693205" y="4883843"/>
            <a:ext cx="1472431" cy="5400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77" name="Google Shape;877;p82"/>
          <p:cNvSpPr/>
          <p:nvPr/>
        </p:nvSpPr>
        <p:spPr>
          <a:xfrm>
            <a:off x="3919769" y="4886108"/>
            <a:ext cx="1260000" cy="5400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78" name="Google Shape;878;p82"/>
          <p:cNvSpPr/>
          <p:nvPr/>
        </p:nvSpPr>
        <p:spPr>
          <a:xfrm>
            <a:off x="5216487" y="4883843"/>
            <a:ext cx="1440000" cy="5400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879" name="Google Shape;879;p8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19484" y="5002162"/>
            <a:ext cx="6534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0" name="Google Shape;880;p82"/>
          <p:cNvSpPr/>
          <p:nvPr/>
        </p:nvSpPr>
        <p:spPr>
          <a:xfrm>
            <a:off x="101612" y="4883775"/>
            <a:ext cx="2469571" cy="5400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81" name="Google Shape;881;p82"/>
          <p:cNvSpPr/>
          <p:nvPr/>
        </p:nvSpPr>
        <p:spPr>
          <a:xfrm>
            <a:off x="4067367" y="4901809"/>
            <a:ext cx="39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–</a:t>
            </a:r>
            <a:endParaRPr sz="14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82" name="Google Shape;882;p82"/>
          <p:cNvSpPr/>
          <p:nvPr/>
        </p:nvSpPr>
        <p:spPr>
          <a:xfrm>
            <a:off x="4685845" y="4901809"/>
            <a:ext cx="39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–</a:t>
            </a:r>
            <a:endParaRPr sz="7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83" name="Google Shape;883;p82"/>
          <p:cNvSpPr/>
          <p:nvPr/>
        </p:nvSpPr>
        <p:spPr>
          <a:xfrm>
            <a:off x="4067367" y="3123354"/>
            <a:ext cx="39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–</a:t>
            </a:r>
            <a:endParaRPr sz="14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84" name="Google Shape;884;p82"/>
          <p:cNvSpPr/>
          <p:nvPr/>
        </p:nvSpPr>
        <p:spPr>
          <a:xfrm>
            <a:off x="4685845" y="3123354"/>
            <a:ext cx="39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–</a:t>
            </a:r>
            <a:endParaRPr sz="7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85" name="Google Shape;885;p82"/>
          <p:cNvSpPr/>
          <p:nvPr/>
        </p:nvSpPr>
        <p:spPr>
          <a:xfrm>
            <a:off x="3921419" y="3115076"/>
            <a:ext cx="1260000" cy="5400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86" name="Google Shape;886;p82"/>
          <p:cNvSpPr txBox="1"/>
          <p:nvPr/>
        </p:nvSpPr>
        <p:spPr>
          <a:xfrm>
            <a:off x="36848" y="3166548"/>
            <a:ext cx="21729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0" i="0" u="none" strike="noStrike" cap="none">
                <a:solidFill>
                  <a:srgbClr val="7F7F7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Reembolso em consultas médica eletiva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87" name="Google Shape;887;p82"/>
          <p:cNvSpPr/>
          <p:nvPr/>
        </p:nvSpPr>
        <p:spPr>
          <a:xfrm>
            <a:off x="88549" y="3103953"/>
            <a:ext cx="2469571" cy="5400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888" name="Google Shape;888;p8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21194" y="3228657"/>
            <a:ext cx="6534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9" name="Google Shape;889;p82"/>
          <p:cNvSpPr/>
          <p:nvPr/>
        </p:nvSpPr>
        <p:spPr>
          <a:xfrm>
            <a:off x="9283072" y="4291233"/>
            <a:ext cx="1872000" cy="540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90" name="Google Shape;890;p82"/>
          <p:cNvSpPr/>
          <p:nvPr/>
        </p:nvSpPr>
        <p:spPr>
          <a:xfrm>
            <a:off x="9283072" y="3698623"/>
            <a:ext cx="1872000" cy="540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91" name="Google Shape;891;p82"/>
          <p:cNvSpPr/>
          <p:nvPr/>
        </p:nvSpPr>
        <p:spPr>
          <a:xfrm>
            <a:off x="9281422" y="3106013"/>
            <a:ext cx="1872000" cy="540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92" name="Google Shape;892;p82"/>
          <p:cNvSpPr/>
          <p:nvPr/>
        </p:nvSpPr>
        <p:spPr>
          <a:xfrm>
            <a:off x="9283072" y="2513403"/>
            <a:ext cx="1872000" cy="540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93" name="Google Shape;893;p82"/>
          <p:cNvSpPr/>
          <p:nvPr/>
        </p:nvSpPr>
        <p:spPr>
          <a:xfrm>
            <a:off x="9283072" y="2209754"/>
            <a:ext cx="1872000" cy="259308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94" name="Google Shape;894;p82"/>
          <p:cNvSpPr/>
          <p:nvPr/>
        </p:nvSpPr>
        <p:spPr>
          <a:xfrm>
            <a:off x="9283072" y="1928533"/>
            <a:ext cx="1872000" cy="259308"/>
          </a:xfrm>
          <a:prstGeom prst="roundRect">
            <a:avLst>
              <a:gd name="adj" fmla="val 16667"/>
            </a:avLst>
          </a:prstGeom>
          <a:solidFill>
            <a:srgbClr val="001E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Executivo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95" name="Google Shape;895;p82"/>
          <p:cNvSpPr/>
          <p:nvPr/>
        </p:nvSpPr>
        <p:spPr>
          <a:xfrm>
            <a:off x="9351066" y="2210589"/>
            <a:ext cx="468000" cy="259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1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R1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96" name="Google Shape;896;p82"/>
          <p:cNvSpPr/>
          <p:nvPr/>
        </p:nvSpPr>
        <p:spPr>
          <a:xfrm>
            <a:off x="9980579" y="2210589"/>
            <a:ext cx="468000" cy="259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1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R2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97" name="Google Shape;897;p82"/>
          <p:cNvSpPr/>
          <p:nvPr/>
        </p:nvSpPr>
        <p:spPr>
          <a:xfrm>
            <a:off x="10648191" y="2210589"/>
            <a:ext cx="468000" cy="259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1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R3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98" name="Google Shape;898;p82"/>
          <p:cNvSpPr/>
          <p:nvPr/>
        </p:nvSpPr>
        <p:spPr>
          <a:xfrm>
            <a:off x="9283072" y="4883843"/>
            <a:ext cx="1872000" cy="540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99" name="Google Shape;899;p82"/>
          <p:cNvSpPr/>
          <p:nvPr/>
        </p:nvSpPr>
        <p:spPr>
          <a:xfrm>
            <a:off x="8202354" y="4883843"/>
            <a:ext cx="1044000" cy="540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00" name="Google Shape;900;p82"/>
          <p:cNvSpPr/>
          <p:nvPr/>
        </p:nvSpPr>
        <p:spPr>
          <a:xfrm>
            <a:off x="8202354" y="4291233"/>
            <a:ext cx="1044000" cy="540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01" name="Google Shape;901;p82"/>
          <p:cNvSpPr/>
          <p:nvPr/>
        </p:nvSpPr>
        <p:spPr>
          <a:xfrm>
            <a:off x="8202354" y="3698623"/>
            <a:ext cx="1044000" cy="540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02" name="Google Shape;902;p82"/>
          <p:cNvSpPr/>
          <p:nvPr/>
        </p:nvSpPr>
        <p:spPr>
          <a:xfrm>
            <a:off x="8199054" y="3106013"/>
            <a:ext cx="1044000" cy="540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03" name="Google Shape;903;p82"/>
          <p:cNvSpPr/>
          <p:nvPr/>
        </p:nvSpPr>
        <p:spPr>
          <a:xfrm>
            <a:off x="8202354" y="2513403"/>
            <a:ext cx="1044000" cy="540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04" name="Google Shape;904;p82"/>
          <p:cNvSpPr/>
          <p:nvPr/>
        </p:nvSpPr>
        <p:spPr>
          <a:xfrm>
            <a:off x="8202354" y="1928533"/>
            <a:ext cx="1044000" cy="259308"/>
          </a:xfrm>
          <a:prstGeom prst="roundRect">
            <a:avLst>
              <a:gd name="adj" fmla="val 16667"/>
            </a:avLst>
          </a:prstGeom>
          <a:solidFill>
            <a:srgbClr val="001E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Especial Mais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05" name="Google Shape;905;p82"/>
          <p:cNvSpPr/>
          <p:nvPr/>
        </p:nvSpPr>
        <p:spPr>
          <a:xfrm>
            <a:off x="8202354" y="2209754"/>
            <a:ext cx="1044000" cy="2592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06" name="Google Shape;906;p82"/>
          <p:cNvSpPr/>
          <p:nvPr/>
        </p:nvSpPr>
        <p:spPr>
          <a:xfrm>
            <a:off x="11191792" y="2209754"/>
            <a:ext cx="900000" cy="2592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07" name="Google Shape;907;p82"/>
          <p:cNvSpPr/>
          <p:nvPr/>
        </p:nvSpPr>
        <p:spPr>
          <a:xfrm>
            <a:off x="2623051" y="2513403"/>
            <a:ext cx="1260000" cy="540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08" name="Google Shape;908;p82"/>
          <p:cNvSpPr/>
          <p:nvPr/>
        </p:nvSpPr>
        <p:spPr>
          <a:xfrm>
            <a:off x="2623051" y="1928533"/>
            <a:ext cx="1260000" cy="259308"/>
          </a:xfrm>
          <a:prstGeom prst="roundRect">
            <a:avLst>
              <a:gd name="adj" fmla="val 16667"/>
            </a:avLst>
          </a:prstGeom>
          <a:solidFill>
            <a:srgbClr val="001E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Direto Nacional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09" name="Google Shape;909;p82"/>
          <p:cNvSpPr/>
          <p:nvPr/>
        </p:nvSpPr>
        <p:spPr>
          <a:xfrm>
            <a:off x="2726442" y="2229639"/>
            <a:ext cx="468000" cy="259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1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Enf.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10" name="Google Shape;910;p82"/>
          <p:cNvSpPr/>
          <p:nvPr/>
        </p:nvSpPr>
        <p:spPr>
          <a:xfrm>
            <a:off x="3344920" y="2229639"/>
            <a:ext cx="468000" cy="259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1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Apt.</a:t>
            </a:r>
            <a:endParaRPr sz="1100" b="1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11" name="Google Shape;911;p82"/>
          <p:cNvSpPr/>
          <p:nvPr/>
        </p:nvSpPr>
        <p:spPr>
          <a:xfrm>
            <a:off x="2762442" y="3720220"/>
            <a:ext cx="39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–</a:t>
            </a:r>
            <a:endParaRPr sz="14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12" name="Google Shape;912;p82"/>
          <p:cNvSpPr/>
          <p:nvPr/>
        </p:nvSpPr>
        <p:spPr>
          <a:xfrm>
            <a:off x="3380920" y="3720220"/>
            <a:ext cx="39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–</a:t>
            </a:r>
            <a:endParaRPr sz="7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13" name="Google Shape;913;p82"/>
          <p:cNvSpPr/>
          <p:nvPr/>
        </p:nvSpPr>
        <p:spPr>
          <a:xfrm>
            <a:off x="2623051" y="2209754"/>
            <a:ext cx="1260000" cy="259308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14" name="Google Shape;914;p82"/>
          <p:cNvSpPr/>
          <p:nvPr/>
        </p:nvSpPr>
        <p:spPr>
          <a:xfrm>
            <a:off x="2623051" y="3698623"/>
            <a:ext cx="1260000" cy="5400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15" name="Google Shape;915;p82"/>
          <p:cNvSpPr/>
          <p:nvPr/>
        </p:nvSpPr>
        <p:spPr>
          <a:xfrm>
            <a:off x="2623051" y="4291233"/>
            <a:ext cx="1260000" cy="5400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16" name="Google Shape;916;p82"/>
          <p:cNvSpPr/>
          <p:nvPr/>
        </p:nvSpPr>
        <p:spPr>
          <a:xfrm>
            <a:off x="2762442" y="4307617"/>
            <a:ext cx="39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–</a:t>
            </a:r>
            <a:endParaRPr sz="14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17" name="Google Shape;917;p82"/>
          <p:cNvSpPr/>
          <p:nvPr/>
        </p:nvSpPr>
        <p:spPr>
          <a:xfrm>
            <a:off x="3380920" y="4307617"/>
            <a:ext cx="39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–</a:t>
            </a:r>
            <a:endParaRPr sz="7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18" name="Google Shape;918;p82"/>
          <p:cNvSpPr/>
          <p:nvPr/>
        </p:nvSpPr>
        <p:spPr>
          <a:xfrm>
            <a:off x="2623051" y="4883843"/>
            <a:ext cx="1260000" cy="5400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19" name="Google Shape;919;p82"/>
          <p:cNvSpPr/>
          <p:nvPr/>
        </p:nvSpPr>
        <p:spPr>
          <a:xfrm>
            <a:off x="2762442" y="4901809"/>
            <a:ext cx="39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–</a:t>
            </a:r>
            <a:endParaRPr sz="14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20" name="Google Shape;920;p82"/>
          <p:cNvSpPr/>
          <p:nvPr/>
        </p:nvSpPr>
        <p:spPr>
          <a:xfrm>
            <a:off x="3380920" y="4901809"/>
            <a:ext cx="39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–</a:t>
            </a:r>
            <a:endParaRPr sz="7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21" name="Google Shape;921;p82"/>
          <p:cNvSpPr/>
          <p:nvPr/>
        </p:nvSpPr>
        <p:spPr>
          <a:xfrm>
            <a:off x="2762442" y="3123354"/>
            <a:ext cx="39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–</a:t>
            </a:r>
            <a:endParaRPr sz="14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22" name="Google Shape;922;p82"/>
          <p:cNvSpPr/>
          <p:nvPr/>
        </p:nvSpPr>
        <p:spPr>
          <a:xfrm>
            <a:off x="3380920" y="3123354"/>
            <a:ext cx="39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–</a:t>
            </a:r>
            <a:endParaRPr sz="7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23" name="Google Shape;923;p82"/>
          <p:cNvSpPr/>
          <p:nvPr/>
        </p:nvSpPr>
        <p:spPr>
          <a:xfrm>
            <a:off x="2623051" y="3106013"/>
            <a:ext cx="1260000" cy="5400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24" name="Google Shape;924;p82"/>
          <p:cNvSpPr/>
          <p:nvPr/>
        </p:nvSpPr>
        <p:spPr>
          <a:xfrm>
            <a:off x="11276542" y="3120695"/>
            <a:ext cx="75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R$ 1.000,35</a:t>
            </a:r>
            <a:endParaRPr sz="8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25" name="Google Shape;925;p82"/>
          <p:cNvSpPr txBox="1"/>
          <p:nvPr/>
        </p:nvSpPr>
        <p:spPr>
          <a:xfrm>
            <a:off x="141623" y="4357479"/>
            <a:ext cx="208551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0" i="0" u="none" strike="noStrike" cap="none">
                <a:solidFill>
                  <a:srgbClr val="7F7F7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Parto Normal </a:t>
            </a:r>
            <a:r>
              <a:rPr lang="pt-BR" sz="900" b="0" i="0" u="none" strike="noStrike" cap="none">
                <a:solidFill>
                  <a:srgbClr val="7F7F7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(Cirurgião, Anestesia e 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0" i="0" u="none" strike="noStrike" cap="none">
                <a:solidFill>
                  <a:srgbClr val="7F7F7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Atendimento ao RN)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26" name="Google Shape;926;p82"/>
          <p:cNvSpPr txBox="1"/>
          <p:nvPr/>
        </p:nvSpPr>
        <p:spPr>
          <a:xfrm>
            <a:off x="141623" y="3715789"/>
            <a:ext cx="2085514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0" i="0" u="none" strike="noStrike" cap="none">
                <a:solidFill>
                  <a:srgbClr val="7F7F7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Parto Cesária</a:t>
            </a:r>
            <a:r>
              <a:rPr lang="pt-BR" sz="1600" b="0" i="0" u="none" strike="noStrike" cap="none">
                <a:solidFill>
                  <a:srgbClr val="7F7F7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BR" sz="900" b="0" i="0" u="none" strike="noStrike" cap="none">
                <a:solidFill>
                  <a:srgbClr val="7F7F7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(Cirurgião, Auxiliar, Anestesia e Atendimento ao RN)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27" name="Google Shape;927;p82"/>
          <p:cNvSpPr txBox="1"/>
          <p:nvPr/>
        </p:nvSpPr>
        <p:spPr>
          <a:xfrm>
            <a:off x="160673" y="4894521"/>
            <a:ext cx="2087224" cy="569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0" i="0" u="none" strike="noStrike" cap="none">
                <a:solidFill>
                  <a:srgbClr val="7F7F7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Revascularização do Miocárdio / Ponte de Safena </a:t>
            </a:r>
            <a:r>
              <a:rPr lang="pt-BR" sz="900" b="0" i="0" u="none" strike="noStrike" cap="none">
                <a:solidFill>
                  <a:srgbClr val="7F7F7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(Cirurgião, Auxiliares e Anestesia)</a:t>
            </a:r>
            <a:endParaRPr sz="1050" b="0" i="0" u="none" strike="noStrike" cap="none">
              <a:solidFill>
                <a:srgbClr val="7F7F7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28" name="Google Shape;928;p82"/>
          <p:cNvSpPr/>
          <p:nvPr/>
        </p:nvSpPr>
        <p:spPr>
          <a:xfrm>
            <a:off x="11252111" y="3725357"/>
            <a:ext cx="792000" cy="52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R$ 18.525,00</a:t>
            </a:r>
            <a:endParaRPr sz="8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29" name="Google Shape;929;p82"/>
          <p:cNvSpPr/>
          <p:nvPr/>
        </p:nvSpPr>
        <p:spPr>
          <a:xfrm>
            <a:off x="11280686" y="4295688"/>
            <a:ext cx="792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R$ 16.275,00</a:t>
            </a:r>
            <a:endParaRPr sz="8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30" name="Google Shape;930;p82"/>
          <p:cNvSpPr/>
          <p:nvPr/>
        </p:nvSpPr>
        <p:spPr>
          <a:xfrm>
            <a:off x="11278976" y="4889880"/>
            <a:ext cx="792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R$ 27.375,00</a:t>
            </a:r>
            <a:endParaRPr sz="8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31" name="Google Shape;931;p82"/>
          <p:cNvSpPr/>
          <p:nvPr/>
        </p:nvSpPr>
        <p:spPr>
          <a:xfrm>
            <a:off x="9236766" y="3715083"/>
            <a:ext cx="75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R$ 6.545.50</a:t>
            </a:r>
            <a:endParaRPr sz="8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32" name="Google Shape;932;p82"/>
          <p:cNvSpPr/>
          <p:nvPr/>
        </p:nvSpPr>
        <p:spPr>
          <a:xfrm>
            <a:off x="9842466" y="3715083"/>
            <a:ext cx="792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R$ 13.091,00</a:t>
            </a:r>
            <a:endParaRPr sz="8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33" name="Google Shape;933;p82"/>
          <p:cNvSpPr/>
          <p:nvPr/>
        </p:nvSpPr>
        <p:spPr>
          <a:xfrm>
            <a:off x="10448166" y="3715083"/>
            <a:ext cx="792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R$ 15.684,50</a:t>
            </a:r>
            <a:endParaRPr sz="8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34" name="Google Shape;934;p82"/>
          <p:cNvSpPr/>
          <p:nvPr/>
        </p:nvSpPr>
        <p:spPr>
          <a:xfrm>
            <a:off x="9236766" y="4295688"/>
            <a:ext cx="75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R$ 5.750,50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35" name="Google Shape;935;p82"/>
          <p:cNvSpPr/>
          <p:nvPr/>
        </p:nvSpPr>
        <p:spPr>
          <a:xfrm>
            <a:off x="9842466" y="4295688"/>
            <a:ext cx="792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R$ 11.501,00</a:t>
            </a:r>
            <a:endParaRPr sz="8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36" name="Google Shape;936;p82"/>
          <p:cNvSpPr/>
          <p:nvPr/>
        </p:nvSpPr>
        <p:spPr>
          <a:xfrm>
            <a:off x="10438641" y="4295688"/>
            <a:ext cx="792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R$ 13.779,50</a:t>
            </a:r>
            <a:endParaRPr sz="8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37" name="Google Shape;937;p82"/>
          <p:cNvSpPr/>
          <p:nvPr/>
        </p:nvSpPr>
        <p:spPr>
          <a:xfrm>
            <a:off x="9235056" y="2527667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R$ 500,40</a:t>
            </a:r>
            <a:endParaRPr sz="8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38" name="Google Shape;938;p82"/>
          <p:cNvSpPr/>
          <p:nvPr/>
        </p:nvSpPr>
        <p:spPr>
          <a:xfrm>
            <a:off x="9859806" y="2527667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R$ 660,15</a:t>
            </a:r>
            <a:endParaRPr sz="8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39" name="Google Shape;939;p82"/>
          <p:cNvSpPr/>
          <p:nvPr/>
        </p:nvSpPr>
        <p:spPr>
          <a:xfrm>
            <a:off x="10522656" y="2527667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R$ 880,20</a:t>
            </a:r>
            <a:endParaRPr sz="8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40" name="Google Shape;940;p82"/>
          <p:cNvSpPr/>
          <p:nvPr/>
        </p:nvSpPr>
        <p:spPr>
          <a:xfrm>
            <a:off x="9215257" y="3118217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R$ 500,40</a:t>
            </a:r>
            <a:endParaRPr sz="8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41" name="Google Shape;941;p82"/>
          <p:cNvSpPr/>
          <p:nvPr/>
        </p:nvSpPr>
        <p:spPr>
          <a:xfrm>
            <a:off x="9840007" y="3118217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R$ 660,15</a:t>
            </a:r>
            <a:endParaRPr sz="8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42" name="Google Shape;942;p82"/>
          <p:cNvSpPr/>
          <p:nvPr/>
        </p:nvSpPr>
        <p:spPr>
          <a:xfrm>
            <a:off x="10502857" y="3118217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R$ 880,20</a:t>
            </a:r>
            <a:endParaRPr sz="8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43" name="Google Shape;943;p82"/>
          <p:cNvSpPr/>
          <p:nvPr/>
        </p:nvSpPr>
        <p:spPr>
          <a:xfrm>
            <a:off x="9217892" y="4895583"/>
            <a:ext cx="75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R$ 9.672,50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44" name="Google Shape;944;p82"/>
          <p:cNvSpPr/>
          <p:nvPr/>
        </p:nvSpPr>
        <p:spPr>
          <a:xfrm>
            <a:off x="9823592" y="4895583"/>
            <a:ext cx="792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R$ 19.345,00</a:t>
            </a:r>
            <a:endParaRPr sz="8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45" name="Google Shape;945;p82"/>
          <p:cNvSpPr/>
          <p:nvPr/>
        </p:nvSpPr>
        <p:spPr>
          <a:xfrm>
            <a:off x="10438817" y="4895583"/>
            <a:ext cx="792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R$ 23.177,50</a:t>
            </a:r>
            <a:endParaRPr sz="8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46" name="Google Shape;946;p82"/>
          <p:cNvSpPr/>
          <p:nvPr/>
        </p:nvSpPr>
        <p:spPr>
          <a:xfrm>
            <a:off x="8329025" y="4296877"/>
            <a:ext cx="792000" cy="5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R$ 2.170,00</a:t>
            </a:r>
            <a:endParaRPr sz="8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47" name="Google Shape;947;p82"/>
          <p:cNvSpPr/>
          <p:nvPr/>
        </p:nvSpPr>
        <p:spPr>
          <a:xfrm>
            <a:off x="8337200" y="4899669"/>
            <a:ext cx="792000" cy="5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R$ 3.650,00</a:t>
            </a:r>
            <a:endParaRPr sz="8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48" name="Google Shape;948;p82"/>
          <p:cNvSpPr/>
          <p:nvPr/>
        </p:nvSpPr>
        <p:spPr>
          <a:xfrm>
            <a:off x="8319724" y="3715083"/>
            <a:ext cx="792000" cy="5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R$ 2.470,00</a:t>
            </a:r>
            <a:endParaRPr sz="8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49" name="Google Shape;949;p82"/>
          <p:cNvSpPr/>
          <p:nvPr/>
        </p:nvSpPr>
        <p:spPr>
          <a:xfrm>
            <a:off x="8365639" y="2527667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R$ 330,75</a:t>
            </a:r>
            <a:endParaRPr sz="8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50" name="Google Shape;950;p82"/>
          <p:cNvSpPr/>
          <p:nvPr/>
        </p:nvSpPr>
        <p:spPr>
          <a:xfrm>
            <a:off x="8356114" y="3118217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R$ 330,75</a:t>
            </a:r>
            <a:endParaRPr sz="8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51" name="Google Shape;951;p82"/>
          <p:cNvSpPr/>
          <p:nvPr/>
        </p:nvSpPr>
        <p:spPr>
          <a:xfrm>
            <a:off x="7432189" y="2527667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R$ 180,00</a:t>
            </a:r>
            <a:endParaRPr sz="8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52" name="Google Shape;952;p82"/>
          <p:cNvSpPr/>
          <p:nvPr/>
        </p:nvSpPr>
        <p:spPr>
          <a:xfrm>
            <a:off x="7422664" y="3118217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R$ 180,00</a:t>
            </a:r>
            <a:endParaRPr sz="8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53" name="Google Shape;953;p82"/>
          <p:cNvSpPr/>
          <p:nvPr/>
        </p:nvSpPr>
        <p:spPr>
          <a:xfrm>
            <a:off x="6721714" y="2527667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R$ 150,30</a:t>
            </a:r>
            <a:endParaRPr sz="800" b="1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54" name="Google Shape;954;p82"/>
          <p:cNvSpPr/>
          <p:nvPr/>
        </p:nvSpPr>
        <p:spPr>
          <a:xfrm>
            <a:off x="6712189" y="3118217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R$ 150,30</a:t>
            </a:r>
            <a:endParaRPr sz="800" b="1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55" name="Google Shape;955;p82"/>
          <p:cNvSpPr/>
          <p:nvPr/>
        </p:nvSpPr>
        <p:spPr>
          <a:xfrm>
            <a:off x="5229441" y="2527667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1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BR" sz="8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R$ 110,25</a:t>
            </a:r>
            <a:endParaRPr sz="800" b="1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56" name="Google Shape;956;p82"/>
          <p:cNvSpPr/>
          <p:nvPr/>
        </p:nvSpPr>
        <p:spPr>
          <a:xfrm>
            <a:off x="5949441" y="2527667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1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BR" sz="8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R$ 110,25</a:t>
            </a:r>
            <a:endParaRPr sz="800" b="1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57" name="Google Shape;957;p82"/>
          <p:cNvSpPr/>
          <p:nvPr/>
        </p:nvSpPr>
        <p:spPr>
          <a:xfrm>
            <a:off x="5219916" y="3118217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1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BR" sz="8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R$ 110,25</a:t>
            </a:r>
            <a:endParaRPr sz="800" b="1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58" name="Google Shape;958;p82"/>
          <p:cNvSpPr/>
          <p:nvPr/>
        </p:nvSpPr>
        <p:spPr>
          <a:xfrm>
            <a:off x="5939916" y="3118217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1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BR" sz="8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R$ 110,25</a:t>
            </a:r>
            <a:endParaRPr sz="800" b="1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59" name="Google Shape;959;p82"/>
          <p:cNvSpPr/>
          <p:nvPr/>
        </p:nvSpPr>
        <p:spPr>
          <a:xfrm>
            <a:off x="3893799" y="2525424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R$ 90,00</a:t>
            </a:r>
            <a:endParaRPr sz="8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60" name="Google Shape;960;p82"/>
          <p:cNvSpPr/>
          <p:nvPr/>
        </p:nvSpPr>
        <p:spPr>
          <a:xfrm>
            <a:off x="4544215" y="2537941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R$ 90,00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61" name="Google Shape;961;p82"/>
          <p:cNvSpPr/>
          <p:nvPr/>
        </p:nvSpPr>
        <p:spPr>
          <a:xfrm>
            <a:off x="2598399" y="2515899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R$ 90,00</a:t>
            </a:r>
            <a:endParaRPr sz="800" b="0" i="0" u="none" strike="noStrike" cap="none">
              <a:solidFill>
                <a:srgbClr val="E1531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62" name="Google Shape;962;p82"/>
          <p:cNvSpPr/>
          <p:nvPr/>
        </p:nvSpPr>
        <p:spPr>
          <a:xfrm>
            <a:off x="3248815" y="2528416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rgbClr val="E1531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R$ 90,00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86"/>
          <p:cNvSpPr/>
          <p:nvPr/>
        </p:nvSpPr>
        <p:spPr>
          <a:xfrm>
            <a:off x="1" y="-749"/>
            <a:ext cx="3361397" cy="6858000"/>
          </a:xfrm>
          <a:prstGeom prst="rect">
            <a:avLst/>
          </a:prstGeom>
          <a:solidFill>
            <a:srgbClr val="82828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63" name="Google Shape;1063;p86">
            <a:hlinkClick r:id="rId3"/>
          </p:cNvPr>
          <p:cNvSpPr/>
          <p:nvPr/>
        </p:nvSpPr>
        <p:spPr>
          <a:xfrm>
            <a:off x="7236233" y="5951819"/>
            <a:ext cx="1908543" cy="280928"/>
          </a:xfrm>
          <a:prstGeom prst="roundRect">
            <a:avLst>
              <a:gd name="adj" fmla="val 16667"/>
            </a:avLst>
          </a:prstGeom>
          <a:solidFill>
            <a:srgbClr val="001E6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🖰 Tabela de Coparticipação</a:t>
            </a:r>
            <a:endParaRPr sz="105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64" name="Google Shape;1064;p86"/>
          <p:cNvSpPr txBox="1"/>
          <p:nvPr/>
        </p:nvSpPr>
        <p:spPr>
          <a:xfrm>
            <a:off x="5722282" y="6439638"/>
            <a:ext cx="421200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0" i="0" u="none" strike="noStrike" cap="none">
                <a:solidFill>
                  <a:srgbClr val="59595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* Contratação exclusiva para produtos AHO – Ambulatorial Hospitalar com Obstetrícia.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65" name="Google Shape;1065;p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6825117" y="5942028"/>
            <a:ext cx="4356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6" name="Google Shape;1066;p86"/>
          <p:cNvSpPr txBox="1"/>
          <p:nvPr/>
        </p:nvSpPr>
        <p:spPr>
          <a:xfrm>
            <a:off x="507571" y="513193"/>
            <a:ext cx="3411092" cy="833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Coparticipação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Contratação opcional  </a:t>
            </a:r>
            <a:endParaRPr sz="2400" b="1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67" name="Google Shape;1067;p86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224" y="137516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8" name="Google Shape;1068;p86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224" y="6550346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86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224" y="595575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86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224" y="1053634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86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224" y="1511693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Google Shape;1072;p86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224" y="1969752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86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224" y="2427811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86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224" y="2885870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86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224" y="3343929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86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224" y="3801988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86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224" y="4260047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86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224" y="4718106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9" name="Google Shape;1079;p86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224" y="5176165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0" name="Google Shape;1080;p86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224" y="5634224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Google Shape;1081;p86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224" y="6092283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2" name="Google Shape;1082;p86" descr="Ícone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37128" y="5149602"/>
            <a:ext cx="2618500" cy="2467347"/>
          </a:xfrm>
          <a:prstGeom prst="rect">
            <a:avLst/>
          </a:prstGeom>
          <a:noFill/>
          <a:ln>
            <a:noFill/>
          </a:ln>
        </p:spPr>
      </p:pic>
      <p:sp>
        <p:nvSpPr>
          <p:cNvPr id="1083" name="Google Shape;1083;p86"/>
          <p:cNvSpPr txBox="1"/>
          <p:nvPr/>
        </p:nvSpPr>
        <p:spPr>
          <a:xfrm>
            <a:off x="678863" y="2358802"/>
            <a:ext cx="2553664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Coparticipação com valores máximos pré-definidos em reais conforme contrato. 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 empresa poderá optar pela coparticipação financeira, isso resultará na redução do valor do prêmio, com maior controle dos custos e valorização do benefício pelos funcionários. 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84" name="Google Shape;1084;p86"/>
          <p:cNvSpPr/>
          <p:nvPr/>
        </p:nvSpPr>
        <p:spPr>
          <a:xfrm>
            <a:off x="603068" y="1439435"/>
            <a:ext cx="2306587" cy="300260"/>
          </a:xfrm>
          <a:prstGeom prst="roundRect">
            <a:avLst>
              <a:gd name="adj" fmla="val 16667"/>
            </a:avLst>
          </a:prstGeom>
          <a:solidFill>
            <a:srgbClr val="00E1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PME (03 a 29 vidas)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85" name="Google Shape;1085;p86"/>
          <p:cNvSpPr/>
          <p:nvPr/>
        </p:nvSpPr>
        <p:spPr>
          <a:xfrm>
            <a:off x="4976649" y="3238233"/>
            <a:ext cx="50297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rgbClr val="1B365D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Coparticipação em internação. (Valor Fixo)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86" name="Google Shape;1086;p86"/>
          <p:cNvSpPr/>
          <p:nvPr/>
        </p:nvSpPr>
        <p:spPr>
          <a:xfrm>
            <a:off x="4976649" y="4009425"/>
            <a:ext cx="523690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rgbClr val="1B365D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Relação de procedimentos coparticipados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87" name="Google Shape;1087;p86"/>
          <p:cNvSpPr/>
          <p:nvPr/>
        </p:nvSpPr>
        <p:spPr>
          <a:xfrm>
            <a:off x="4913225" y="2476707"/>
            <a:ext cx="3121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rgbClr val="1B365D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Limitador por procedimento 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88" name="Google Shape;1088;p86"/>
          <p:cNvSpPr/>
          <p:nvPr/>
        </p:nvSpPr>
        <p:spPr>
          <a:xfrm>
            <a:off x="4913225" y="1844149"/>
            <a:ext cx="3121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rgbClr val="1B365D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Fator de copart: 30%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89" name="Google Shape;1089;p86" descr="Ícone&#10;&#10;Descrição gerad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41049" y="3208672"/>
            <a:ext cx="435600" cy="36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0" name="Google Shape;1090;p86"/>
          <p:cNvGrpSpPr/>
          <p:nvPr/>
        </p:nvGrpSpPr>
        <p:grpSpPr>
          <a:xfrm>
            <a:off x="4426233" y="1762937"/>
            <a:ext cx="501369" cy="421605"/>
            <a:chOff x="3919592" y="94738"/>
            <a:chExt cx="501369" cy="421605"/>
          </a:xfrm>
        </p:grpSpPr>
        <p:pic>
          <p:nvPicPr>
            <p:cNvPr id="1091" name="Google Shape;1091;p86" descr="Ícone&#10;&#10;Descrição gerada automaticamente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985361" y="156343"/>
              <a:ext cx="435600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2" name="Google Shape;1092;p86" descr="Ícone&#10;&#10;Descrição gerada automaticamente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919592" y="94738"/>
              <a:ext cx="435600" cy="360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93" name="Google Shape;1093;p86" descr="Ícone&#10;&#10;Descrição gerada automaticament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92002" y="2425682"/>
            <a:ext cx="4356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Google Shape;1094;p86" descr="Ícone&#10;&#10;Descrição gerada automaticament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541050" y="3940830"/>
            <a:ext cx="4356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5" name="Google Shape;1095;p86"/>
          <p:cNvSpPr/>
          <p:nvPr/>
        </p:nvSpPr>
        <p:spPr>
          <a:xfrm>
            <a:off x="4521730" y="1296712"/>
            <a:ext cx="3240360" cy="267570"/>
          </a:xfrm>
          <a:prstGeom prst="roundRect">
            <a:avLst>
              <a:gd name="adj" fmla="val 22889"/>
            </a:avLst>
          </a:prstGeom>
          <a:solidFill>
            <a:srgbClr val="9632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Modelo de Coparticipação </a:t>
            </a:r>
            <a:endParaRPr sz="1200" b="0" i="0" u="none" strike="noStrike" cap="none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87"/>
          <p:cNvSpPr/>
          <p:nvPr/>
        </p:nvSpPr>
        <p:spPr>
          <a:xfrm>
            <a:off x="1" y="-749"/>
            <a:ext cx="3361397" cy="6858000"/>
          </a:xfrm>
          <a:prstGeom prst="rect">
            <a:avLst/>
          </a:prstGeom>
          <a:solidFill>
            <a:srgbClr val="82828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1" name="Google Shape;1101;p87"/>
          <p:cNvSpPr txBox="1"/>
          <p:nvPr/>
        </p:nvSpPr>
        <p:spPr>
          <a:xfrm>
            <a:off x="507571" y="428128"/>
            <a:ext cx="3411092" cy="99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Tabela de Coparticipação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2" name="Google Shape;1102;p87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224" y="137516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Google Shape;1103;p87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224" y="6550346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p87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224" y="595575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5" name="Google Shape;1105;p87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224" y="1053634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6" name="Google Shape;1106;p87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224" y="1511693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7" name="Google Shape;1107;p87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224" y="1969752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" name="Google Shape;1108;p87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224" y="2427811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Google Shape;1109;p87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224" y="2885870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0" name="Google Shape;1110;p87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224" y="3343929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1" name="Google Shape;1111;p87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224" y="3801988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2" name="Google Shape;1112;p87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224" y="4260047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3" name="Google Shape;1113;p87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224" y="4718106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" name="Google Shape;1114;p87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224" y="5176165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" name="Google Shape;1115;p87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224" y="5634224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6" name="Google Shape;1116;p87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224" y="6092283"/>
            <a:ext cx="26136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p87" descr="Ícon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7128" y="5149602"/>
            <a:ext cx="2618500" cy="2467347"/>
          </a:xfrm>
          <a:prstGeom prst="rect">
            <a:avLst/>
          </a:prstGeom>
          <a:noFill/>
          <a:ln>
            <a:noFill/>
          </a:ln>
        </p:spPr>
      </p:pic>
      <p:sp>
        <p:nvSpPr>
          <p:cNvPr id="1118" name="Google Shape;1118;p87"/>
          <p:cNvSpPr/>
          <p:nvPr/>
        </p:nvSpPr>
        <p:spPr>
          <a:xfrm>
            <a:off x="603068" y="1439435"/>
            <a:ext cx="2306587" cy="300260"/>
          </a:xfrm>
          <a:prstGeom prst="roundRect">
            <a:avLst>
              <a:gd name="adj" fmla="val 16667"/>
            </a:avLst>
          </a:prstGeom>
          <a:solidFill>
            <a:srgbClr val="00E1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PME (03 a 29 vidas)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87"/>
          <p:cNvSpPr/>
          <p:nvPr/>
        </p:nvSpPr>
        <p:spPr>
          <a:xfrm>
            <a:off x="5621285" y="5547928"/>
            <a:ext cx="5807678" cy="216000"/>
          </a:xfrm>
          <a:prstGeom prst="roundRect">
            <a:avLst>
              <a:gd name="adj" fmla="val 16667"/>
            </a:avLst>
          </a:prstGeom>
          <a:solidFill>
            <a:srgbClr val="FF5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0" name="Google Shape;1120;p87"/>
          <p:cNvSpPr txBox="1"/>
          <p:nvPr/>
        </p:nvSpPr>
        <p:spPr>
          <a:xfrm>
            <a:off x="5663449" y="5520412"/>
            <a:ext cx="576744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coparticipação será cobrada por internação independentemente da quantidade de dias internado.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p87"/>
          <p:cNvSpPr txBox="1"/>
          <p:nvPr/>
        </p:nvSpPr>
        <p:spPr>
          <a:xfrm>
            <a:off x="3499569" y="5848791"/>
            <a:ext cx="263786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*Internação hospitalar não psiquiátrica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22" name="Google Shape;1122;p87"/>
          <p:cNvGraphicFramePr/>
          <p:nvPr>
            <p:extLst>
              <p:ext uri="{D42A27DB-BD31-4B8C-83A1-F6EECF244321}">
                <p14:modId xmlns:p14="http://schemas.microsoft.com/office/powerpoint/2010/main" val="1758454773"/>
              </p:ext>
            </p:extLst>
          </p:nvPr>
        </p:nvGraphicFramePr>
        <p:xfrm>
          <a:off x="3465882" y="4338637"/>
          <a:ext cx="8476425" cy="1112550"/>
        </p:xfrm>
        <a:graphic>
          <a:graphicData uri="http://schemas.openxmlformats.org/drawingml/2006/table">
            <a:tbl>
              <a:tblPr firstRow="1" bandRow="1">
                <a:noFill/>
                <a:tableStyleId>{E2E8BAB3-DFAC-4781-8C53-05372C80044D}</a:tableStyleId>
              </a:tblPr>
              <a:tblGrid>
                <a:gridCol w="94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1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1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1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1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Direto Nacional Enf./Apto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63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pt-BR" sz="9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Exato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pt-BR" sz="9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Enf./Apto </a:t>
                      </a:r>
                      <a:endParaRPr sz="9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963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pt-BR" sz="9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Clássico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pt-BR" sz="9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Enf./Apto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63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pt-BR" sz="9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Especial 100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pt-BR" sz="9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RC – R1</a:t>
                      </a:r>
                      <a:endParaRPr sz="9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963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pt-BR" sz="9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Especial Mais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pt-BR" sz="9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Apto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63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pt-BR" sz="9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Executivo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pt-BR" sz="9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R1 – R2 – R3</a:t>
                      </a:r>
                      <a:endParaRPr sz="9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963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pt-BR" sz="9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Prestige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pt-BR" sz="9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Apto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963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Eventos</a:t>
                      </a:r>
                      <a:endParaRPr sz="9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rgbClr val="963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Percentual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rgbClr val="9632FA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Limite por evento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FF5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E64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Internação*</a:t>
                      </a:r>
                      <a:endParaRPr sz="90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E64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Não há</a:t>
                      </a:r>
                      <a:endParaRPr sz="900" b="1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270,00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320,00 </a:t>
                      </a:r>
                      <a:endParaRPr sz="1400" u="none" strike="noStrike" cap="none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320,00 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500,00 </a:t>
                      </a:r>
                      <a:endParaRPr sz="1400" u="none" strike="noStrike" cap="none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500,00 </a:t>
                      </a:r>
                      <a:endParaRPr sz="1400" u="none" strike="noStrike" cap="none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570,00 </a:t>
                      </a:r>
                      <a:endParaRPr sz="1400" u="none" strike="noStrike" cap="none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700,00 </a:t>
                      </a:r>
                      <a:endParaRPr sz="1400" u="none" strike="noStrike" cap="none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23" name="Google Shape;1123;p87"/>
          <p:cNvGraphicFramePr/>
          <p:nvPr/>
        </p:nvGraphicFramePr>
        <p:xfrm>
          <a:off x="3465882" y="703575"/>
          <a:ext cx="8464950" cy="2966800"/>
        </p:xfrm>
        <a:graphic>
          <a:graphicData uri="http://schemas.openxmlformats.org/drawingml/2006/table">
            <a:tbl>
              <a:tblPr firstRow="1" bandRow="1">
                <a:noFill/>
                <a:tableStyleId>{79B03411-A693-410B-82E5-EF96A88F7D44}</a:tableStyleId>
              </a:tblPr>
              <a:tblGrid>
                <a:gridCol w="116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0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0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0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0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0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0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Direto Nacional Enf./Apto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3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pt-BR" sz="9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Exato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pt-BR" sz="9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Enf./Apto </a:t>
                      </a:r>
                      <a:endParaRPr sz="9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3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pt-BR" sz="9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Clássico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pt-BR" sz="9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Enf./Apto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3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pt-BR" sz="9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Especial 100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pt-BR" sz="9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RC – R1</a:t>
                      </a:r>
                      <a:endParaRPr sz="9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3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pt-BR" sz="9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Especial Mais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pt-BR" sz="9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Apto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3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pt-BR" sz="9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Executivo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pt-BR" sz="9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R1 – R2 – R3</a:t>
                      </a:r>
                      <a:endParaRPr sz="9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3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pt-BR" sz="9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Prestige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pt-BR" sz="9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Apto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3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pt-BR" sz="9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Eventos</a:t>
                      </a:r>
                      <a:endParaRPr sz="9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7375" marR="87375" marT="43700" marB="43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3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pt-BR" sz="9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Percentual</a:t>
                      </a:r>
                      <a:endParaRPr sz="9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7375" marR="87375" marT="43700" marB="43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32FA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Limite por evento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5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E64"/>
                        </a:buClr>
                        <a:buSzPts val="1100"/>
                        <a:buFont typeface="Calibri"/>
                        <a:buNone/>
                      </a:pPr>
                      <a:r>
                        <a:rPr lang="pt-BR" sz="900" b="1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Consultas Médicas</a:t>
                      </a:r>
                      <a:endParaRPr sz="90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7375" marR="87375" marT="43700" marB="43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30%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30,00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40,00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40,00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75,00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75,00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150,00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170,00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E64"/>
                        </a:buClr>
                        <a:buSzPts val="1100"/>
                        <a:buFont typeface="Calibri"/>
                        <a:buNone/>
                      </a:pPr>
                      <a:r>
                        <a:rPr lang="pt-BR" sz="900" b="1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Atendimento em</a:t>
                      </a:r>
                      <a:endParaRPr sz="90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E64"/>
                        </a:buClr>
                        <a:buSzPts val="1100"/>
                        <a:buFont typeface="Calibri"/>
                        <a:buNone/>
                      </a:pPr>
                      <a:r>
                        <a:rPr lang="pt-BR" sz="900" b="1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Pronto Socorro</a:t>
                      </a:r>
                      <a:endParaRPr sz="900" b="1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7375" marR="87375" marT="43700" marB="43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90,00 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125,00 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125,00 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140,00 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140,00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320,00 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350,00 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E64"/>
                        </a:buClr>
                        <a:buSzPts val="1100"/>
                        <a:buFont typeface="Calibri"/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Exames complementares A</a:t>
                      </a:r>
                      <a:endParaRPr sz="900" b="1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7375" marR="87375" marT="43700" marB="43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50,00 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60,00 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60,00 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70,00 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70,00 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80,00 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90,00 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E64"/>
                        </a:buClr>
                        <a:buSzPts val="1100"/>
                        <a:buFont typeface="Calibri"/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Exames complementares B</a:t>
                      </a:r>
                      <a:endParaRPr sz="900" b="1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7375" marR="87375" marT="43700" marB="43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120,00 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150,00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150,00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170,00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170,00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200,00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350,00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E64"/>
                        </a:buClr>
                        <a:buSzPts val="1100"/>
                        <a:buFont typeface="Calibri"/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Procedimentos ambulatoriais</a:t>
                      </a:r>
                      <a:endParaRPr sz="1400" u="none" strike="noStrike" cap="none"/>
                    </a:p>
                  </a:txBody>
                  <a:tcPr marL="87375" marR="87375" marT="43700" marB="43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150,00 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160,00 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160,00 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200,00 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200,00 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250,00 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400,00 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E64"/>
                        </a:buClr>
                        <a:buSzPts val="1100"/>
                        <a:buFont typeface="Calibri"/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1E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Terapias</a:t>
                      </a:r>
                      <a:endParaRPr sz="900" b="1" i="0" u="none" strike="noStrike" cap="none">
                        <a:solidFill>
                          <a:srgbClr val="001E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7375" marR="87375" marT="43700" marB="43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50,00 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60,00 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60,00 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70,00 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70,00 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90,00 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0" i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150,00 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3364</Words>
  <Application>Microsoft Office PowerPoint</Application>
  <PresentationFormat>Widescreen</PresentationFormat>
  <Paragraphs>689</Paragraphs>
  <Slides>30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Courier New</vt:lpstr>
      <vt:lpstr>Noto Sans Symbols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PAMELA FERREIRA MENDES</dc:creator>
  <cp:lastModifiedBy>Eliziane Alves</cp:lastModifiedBy>
  <cp:revision>9</cp:revision>
  <dcterms:created xsi:type="dcterms:W3CDTF">2022-02-10T16:59:03Z</dcterms:created>
  <dcterms:modified xsi:type="dcterms:W3CDTF">2024-01-17T12:57:42Z</dcterms:modified>
</cp:coreProperties>
</file>