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6018" y="155054"/>
            <a:ext cx="11286312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29445" y="12"/>
            <a:ext cx="2056994" cy="710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419" y="5555056"/>
            <a:ext cx="11381511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15.png"/><Relationship Id="rId12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image" Target="../media/image7.png"/><Relationship Id="rId9" Type="http://schemas.openxmlformats.org/officeDocument/2006/relationships/image" Target="../media/image36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6.png"/><Relationship Id="rId3" Type="http://schemas.openxmlformats.org/officeDocument/2006/relationships/image" Target="../media/image60.png"/><Relationship Id="rId7" Type="http://schemas.openxmlformats.org/officeDocument/2006/relationships/image" Target="../media/image14.png"/><Relationship Id="rId12" Type="http://schemas.openxmlformats.org/officeDocument/2006/relationships/image" Target="../media/image6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openxmlformats.org/officeDocument/2006/relationships/image" Target="../media/image63.pn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7.png"/><Relationship Id="rId7" Type="http://schemas.openxmlformats.org/officeDocument/2006/relationships/image" Target="../media/image14.png"/><Relationship Id="rId12" Type="http://schemas.openxmlformats.org/officeDocument/2006/relationships/image" Target="../media/image7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image" Target="../media/image68.png"/><Relationship Id="rId21" Type="http://schemas.openxmlformats.org/officeDocument/2006/relationships/image" Target="../media/image93.png"/><Relationship Id="rId34" Type="http://schemas.openxmlformats.org/officeDocument/2006/relationships/image" Target="../media/image106.png"/><Relationship Id="rId7" Type="http://schemas.openxmlformats.org/officeDocument/2006/relationships/image" Target="../media/image71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33" Type="http://schemas.openxmlformats.org/officeDocument/2006/relationships/image" Target="../media/image105.png"/><Relationship Id="rId38" Type="http://schemas.openxmlformats.org/officeDocument/2006/relationships/image" Target="../media/image110.jpg"/><Relationship Id="rId2" Type="http://schemas.openxmlformats.org/officeDocument/2006/relationships/image" Target="../media/image6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32" Type="http://schemas.openxmlformats.org/officeDocument/2006/relationships/image" Target="../media/image104.png"/><Relationship Id="rId37" Type="http://schemas.openxmlformats.org/officeDocument/2006/relationships/image" Target="../media/image109.png"/><Relationship Id="rId5" Type="http://schemas.openxmlformats.org/officeDocument/2006/relationships/image" Target="../media/image14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28" Type="http://schemas.openxmlformats.org/officeDocument/2006/relationships/image" Target="../media/image100.png"/><Relationship Id="rId36" Type="http://schemas.openxmlformats.org/officeDocument/2006/relationships/image" Target="../media/image108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31" Type="http://schemas.openxmlformats.org/officeDocument/2006/relationships/image" Target="../media/image103.png"/><Relationship Id="rId4" Type="http://schemas.openxmlformats.org/officeDocument/2006/relationships/image" Target="../media/image70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Relationship Id="rId35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1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7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89599" cy="68551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97580" y="6173190"/>
            <a:ext cx="2108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85858"/>
                </a:solidFill>
                <a:latin typeface="Arial MT"/>
                <a:cs typeface="Arial MT"/>
              </a:rPr>
              <a:t>Setembro/2022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35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NOTREDAME</a:t>
            </a:r>
            <a:r>
              <a:rPr spc="-10" dirty="0"/>
              <a:t> </a:t>
            </a:r>
            <a:r>
              <a:rPr spc="-5" dirty="0"/>
              <a:t>INTERMÉDICA</a:t>
            </a:r>
            <a:r>
              <a:rPr spc="-130" dirty="0"/>
              <a:t> </a:t>
            </a:r>
            <a:r>
              <a:rPr spc="-5" dirty="0"/>
              <a:t>CENTROS</a:t>
            </a:r>
            <a:r>
              <a:rPr spc="-10" dirty="0"/>
              <a:t> </a:t>
            </a:r>
            <a:r>
              <a:rPr spc="-5" dirty="0"/>
              <a:t>CLÍNICOS PR</a:t>
            </a:r>
            <a:r>
              <a:rPr spc="-15" dirty="0"/>
              <a:t> </a:t>
            </a:r>
            <a:r>
              <a:rPr dirty="0"/>
              <a:t>e</a:t>
            </a:r>
            <a:r>
              <a:rPr spc="-10" dirty="0"/>
              <a:t> </a:t>
            </a:r>
            <a:r>
              <a:rPr spc="-5" dirty="0"/>
              <a:t>SC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018" y="155054"/>
            <a:ext cx="27730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CC</a:t>
            </a:r>
            <a:r>
              <a:rPr spc="-85" dirty="0"/>
              <a:t> </a:t>
            </a:r>
            <a:r>
              <a:rPr spc="-5" dirty="0"/>
              <a:t>Pinheirinho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57686" y="6000826"/>
            <a:ext cx="2818790" cy="644054"/>
            <a:chOff x="2550960" y="6111710"/>
            <a:chExt cx="2818790" cy="6440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0960" y="6111710"/>
              <a:ext cx="698398" cy="5925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1596" y="6166802"/>
              <a:ext cx="2198154" cy="58896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033592"/>
            <a:ext cx="567004" cy="5785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31523" y="1510563"/>
            <a:ext cx="528828" cy="4697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17298" y="1653375"/>
            <a:ext cx="220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Especialidades</a:t>
            </a:r>
            <a:r>
              <a:rPr sz="1800" spc="-6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Médicas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52882" y="4362118"/>
            <a:ext cx="3511550" cy="2337853"/>
            <a:chOff x="6752882" y="4362119"/>
            <a:chExt cx="3511550" cy="226949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2882" y="4362119"/>
              <a:ext cx="528485" cy="3999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1354" y="4362119"/>
              <a:ext cx="2978645" cy="4975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9998" y="4762080"/>
              <a:ext cx="3063963" cy="1869122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19997" y="2879636"/>
            <a:ext cx="528485" cy="45360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98165" y="2879636"/>
            <a:ext cx="2793593" cy="49536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41554" y="886307"/>
            <a:ext cx="4738370" cy="3733165"/>
            <a:chOff x="241554" y="886307"/>
            <a:chExt cx="4738370" cy="3733165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554" y="886307"/>
              <a:ext cx="4737963" cy="373284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004" y="1184935"/>
              <a:ext cx="4139996" cy="3134702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9" name="object 19"/>
            <p:cNvSpPr/>
            <p:nvPr/>
          </p:nvSpPr>
          <p:spPr>
            <a:xfrm>
              <a:off x="540004" y="1184757"/>
              <a:ext cx="4140835" cy="3135630"/>
            </a:xfrm>
            <a:custGeom>
              <a:avLst/>
              <a:gdLst/>
              <a:ahLst/>
              <a:cxnLst/>
              <a:rect l="l" t="t" r="r" b="b"/>
              <a:pathLst>
                <a:path w="4140835" h="3135629">
                  <a:moveTo>
                    <a:pt x="522351" y="368"/>
                  </a:moveTo>
                  <a:lnTo>
                    <a:pt x="4140352" y="368"/>
                  </a:lnTo>
                  <a:lnTo>
                    <a:pt x="4140352" y="2612885"/>
                  </a:lnTo>
                  <a:lnTo>
                    <a:pt x="4137478" y="2667678"/>
                  </a:lnTo>
                  <a:lnTo>
                    <a:pt x="4128937" y="2721626"/>
                  </a:lnTo>
                  <a:lnTo>
                    <a:pt x="4114848" y="2774312"/>
                  </a:lnTo>
                  <a:lnTo>
                    <a:pt x="4095334" y="2825321"/>
                  </a:lnTo>
                  <a:lnTo>
                    <a:pt x="4070515" y="2874238"/>
                  </a:lnTo>
                  <a:lnTo>
                    <a:pt x="4040541" y="2920146"/>
                  </a:lnTo>
                  <a:lnTo>
                    <a:pt x="4006108" y="2962578"/>
                  </a:lnTo>
                  <a:lnTo>
                    <a:pt x="3967509" y="3001171"/>
                  </a:lnTo>
                  <a:lnTo>
                    <a:pt x="3925041" y="3035565"/>
                  </a:lnTo>
                  <a:lnTo>
                    <a:pt x="3878999" y="3065398"/>
                  </a:lnTo>
                  <a:lnTo>
                    <a:pt x="3830218" y="3090256"/>
                  </a:lnTo>
                  <a:lnTo>
                    <a:pt x="3779225" y="3109862"/>
                  </a:lnTo>
                  <a:lnTo>
                    <a:pt x="3726486" y="3124059"/>
                  </a:lnTo>
                  <a:lnTo>
                    <a:pt x="3672466" y="3132692"/>
                  </a:lnTo>
                  <a:lnTo>
                    <a:pt x="3617633" y="3135604"/>
                  </a:lnTo>
                  <a:lnTo>
                    <a:pt x="0" y="3135604"/>
                  </a:lnTo>
                  <a:lnTo>
                    <a:pt x="0" y="522719"/>
                  </a:lnTo>
                  <a:lnTo>
                    <a:pt x="2873" y="467926"/>
                  </a:lnTo>
                  <a:lnTo>
                    <a:pt x="11415" y="413978"/>
                  </a:lnTo>
                  <a:lnTo>
                    <a:pt x="25503" y="361292"/>
                  </a:lnTo>
                  <a:lnTo>
                    <a:pt x="45017" y="310282"/>
                  </a:lnTo>
                  <a:lnTo>
                    <a:pt x="69837" y="261365"/>
                  </a:lnTo>
                  <a:lnTo>
                    <a:pt x="99810" y="215457"/>
                  </a:lnTo>
                  <a:lnTo>
                    <a:pt x="134244" y="173026"/>
                  </a:lnTo>
                  <a:lnTo>
                    <a:pt x="172842" y="134432"/>
                  </a:lnTo>
                  <a:lnTo>
                    <a:pt x="215310" y="100038"/>
                  </a:lnTo>
                  <a:lnTo>
                    <a:pt x="261353" y="70205"/>
                  </a:lnTo>
                  <a:lnTo>
                    <a:pt x="310133" y="45347"/>
                  </a:lnTo>
                  <a:lnTo>
                    <a:pt x="361126" y="25742"/>
                  </a:lnTo>
                  <a:lnTo>
                    <a:pt x="413866" y="11545"/>
                  </a:lnTo>
                  <a:lnTo>
                    <a:pt x="467885" y="2912"/>
                  </a:lnTo>
                  <a:lnTo>
                    <a:pt x="522719" y="0"/>
                  </a:lnTo>
                  <a:lnTo>
                    <a:pt x="522351" y="368"/>
                  </a:lnTo>
                  <a:close/>
                </a:path>
              </a:pathLst>
            </a:custGeom>
            <a:ln w="889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146425" y="3354019"/>
            <a:ext cx="193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757070"/>
                </a:solidFill>
                <a:latin typeface="Calibri"/>
                <a:cs typeface="Calibri"/>
              </a:rPr>
              <a:t>Plantão </a:t>
            </a:r>
            <a:r>
              <a:rPr sz="1800" spc="-10" dirty="0">
                <a:solidFill>
                  <a:srgbClr val="757070"/>
                </a:solidFill>
                <a:latin typeface="Calibri"/>
                <a:cs typeface="Calibri"/>
              </a:rPr>
              <a:t>Clinico Geral </a:t>
            </a:r>
            <a:r>
              <a:rPr sz="1800" spc="-395" dirty="0">
                <a:solidFill>
                  <a:srgbClr val="75707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57070"/>
                </a:solidFill>
                <a:latin typeface="Calibri"/>
                <a:cs typeface="Calibri"/>
              </a:rPr>
              <a:t>Plantão</a:t>
            </a:r>
            <a:r>
              <a:rPr sz="1800" spc="-25" dirty="0">
                <a:solidFill>
                  <a:srgbClr val="7570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57070"/>
                </a:solidFill>
                <a:latin typeface="Calibri"/>
                <a:cs typeface="Calibri"/>
              </a:rPr>
              <a:t>Ortopedia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20004" y="1767243"/>
            <a:ext cx="3076194" cy="183239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EBE129B9-2F34-9958-8A8F-D35A4A859D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3230" y="6055918"/>
            <a:ext cx="3657353" cy="5491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018" y="155054"/>
            <a:ext cx="5794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CC</a:t>
            </a:r>
            <a:r>
              <a:rPr spc="-20" dirty="0"/>
              <a:t> </a:t>
            </a:r>
            <a:r>
              <a:rPr spc="-5" dirty="0"/>
              <a:t>São</a:t>
            </a:r>
            <a:r>
              <a:rPr spc="-10" dirty="0"/>
              <a:t> </a:t>
            </a:r>
            <a:r>
              <a:rPr spc="-5" dirty="0"/>
              <a:t>José</a:t>
            </a:r>
            <a:r>
              <a:rPr spc="-30" dirty="0"/>
              <a:t> </a:t>
            </a:r>
            <a:r>
              <a:rPr dirty="0"/>
              <a:t>dos</a:t>
            </a:r>
            <a:r>
              <a:rPr spc="-30" dirty="0"/>
              <a:t> </a:t>
            </a:r>
            <a:r>
              <a:rPr spc="-5" dirty="0"/>
              <a:t>Pinhais</a:t>
            </a:r>
            <a:r>
              <a:rPr spc="-20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5" dirty="0"/>
              <a:t>RMC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6033592"/>
            <a:ext cx="5123180" cy="824230"/>
            <a:chOff x="0" y="6033592"/>
            <a:chExt cx="5123180" cy="824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0960" y="6111709"/>
              <a:ext cx="698398" cy="5925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5282" y="6236995"/>
              <a:ext cx="2027516" cy="6206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33592"/>
              <a:ext cx="567004" cy="5785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713" y="6091923"/>
              <a:ext cx="3222713" cy="76572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1516" y="1206004"/>
            <a:ext cx="528840" cy="4003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13374" y="1136777"/>
            <a:ext cx="220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Especialidades</a:t>
            </a:r>
            <a:r>
              <a:rPr sz="1800" spc="-6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Médicas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20003" y="4362119"/>
            <a:ext cx="3519170" cy="497840"/>
            <a:chOff x="6120003" y="4362119"/>
            <a:chExt cx="3519170" cy="49784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0003" y="4363554"/>
              <a:ext cx="528485" cy="3999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9994" y="4362119"/>
              <a:ext cx="2978645" cy="497522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80004" y="3059633"/>
            <a:ext cx="528485" cy="45360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58159" y="3059633"/>
            <a:ext cx="2433599" cy="495363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91211" y="941755"/>
            <a:ext cx="4558030" cy="4391025"/>
            <a:chOff x="61556" y="948220"/>
            <a:chExt cx="4558030" cy="4391025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556" y="948220"/>
              <a:ext cx="4557953" cy="439058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994" y="1247038"/>
              <a:ext cx="3959999" cy="3792601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8" name="object 18"/>
            <p:cNvSpPr/>
            <p:nvPr/>
          </p:nvSpPr>
          <p:spPr>
            <a:xfrm>
              <a:off x="359994" y="1247038"/>
              <a:ext cx="3960495" cy="3793490"/>
            </a:xfrm>
            <a:custGeom>
              <a:avLst/>
              <a:gdLst/>
              <a:ahLst/>
              <a:cxnLst/>
              <a:rect l="l" t="t" r="r" b="b"/>
              <a:pathLst>
                <a:path w="3960495" h="3793490">
                  <a:moveTo>
                    <a:pt x="632167" y="0"/>
                  </a:moveTo>
                  <a:lnTo>
                    <a:pt x="3960367" y="0"/>
                  </a:lnTo>
                  <a:lnTo>
                    <a:pt x="3960367" y="3160445"/>
                  </a:lnTo>
                  <a:lnTo>
                    <a:pt x="3958591" y="3207819"/>
                  </a:lnTo>
                  <a:lnTo>
                    <a:pt x="3953293" y="3254779"/>
                  </a:lnTo>
                  <a:lnTo>
                    <a:pt x="3944526" y="3301128"/>
                  </a:lnTo>
                  <a:lnTo>
                    <a:pt x="3932339" y="3346673"/>
                  </a:lnTo>
                  <a:lnTo>
                    <a:pt x="3916782" y="3391217"/>
                  </a:lnTo>
                  <a:lnTo>
                    <a:pt x="3897906" y="3434565"/>
                  </a:lnTo>
                  <a:lnTo>
                    <a:pt x="3875760" y="3476523"/>
                  </a:lnTo>
                  <a:lnTo>
                    <a:pt x="3850527" y="3516699"/>
                  </a:lnTo>
                  <a:lnTo>
                    <a:pt x="3822441" y="3554747"/>
                  </a:lnTo>
                  <a:lnTo>
                    <a:pt x="3791647" y="3590523"/>
                  </a:lnTo>
                  <a:lnTo>
                    <a:pt x="3758289" y="3623882"/>
                  </a:lnTo>
                  <a:lnTo>
                    <a:pt x="3722514" y="3654679"/>
                  </a:lnTo>
                  <a:lnTo>
                    <a:pt x="3684466" y="3682768"/>
                  </a:lnTo>
                  <a:lnTo>
                    <a:pt x="3644290" y="3708006"/>
                  </a:lnTo>
                  <a:lnTo>
                    <a:pt x="3602332" y="3730147"/>
                  </a:lnTo>
                  <a:lnTo>
                    <a:pt x="3558984" y="3749020"/>
                  </a:lnTo>
                  <a:lnTo>
                    <a:pt x="3514439" y="3764574"/>
                  </a:lnTo>
                  <a:lnTo>
                    <a:pt x="3468893" y="3776760"/>
                  </a:lnTo>
                  <a:lnTo>
                    <a:pt x="3422541" y="3785527"/>
                  </a:lnTo>
                  <a:lnTo>
                    <a:pt x="3375578" y="3790824"/>
                  </a:lnTo>
                  <a:lnTo>
                    <a:pt x="3328200" y="3792601"/>
                  </a:lnTo>
                  <a:lnTo>
                    <a:pt x="0" y="3792956"/>
                  </a:lnTo>
                  <a:lnTo>
                    <a:pt x="0" y="632167"/>
                  </a:lnTo>
                  <a:lnTo>
                    <a:pt x="1777" y="584789"/>
                  </a:lnTo>
                  <a:lnTo>
                    <a:pt x="7076" y="537826"/>
                  </a:lnTo>
                  <a:lnTo>
                    <a:pt x="15845" y="491474"/>
                  </a:lnTo>
                  <a:lnTo>
                    <a:pt x="28033" y="445928"/>
                  </a:lnTo>
                  <a:lnTo>
                    <a:pt x="43590" y="401383"/>
                  </a:lnTo>
                  <a:lnTo>
                    <a:pt x="62465" y="358035"/>
                  </a:lnTo>
                  <a:lnTo>
                    <a:pt x="84607" y="316077"/>
                  </a:lnTo>
                  <a:lnTo>
                    <a:pt x="109840" y="275901"/>
                  </a:lnTo>
                  <a:lnTo>
                    <a:pt x="137926" y="237853"/>
                  </a:lnTo>
                  <a:lnTo>
                    <a:pt x="168721" y="202078"/>
                  </a:lnTo>
                  <a:lnTo>
                    <a:pt x="202080" y="168720"/>
                  </a:lnTo>
                  <a:lnTo>
                    <a:pt x="237858" y="137926"/>
                  </a:lnTo>
                  <a:lnTo>
                    <a:pt x="275909" y="109840"/>
                  </a:lnTo>
                  <a:lnTo>
                    <a:pt x="316090" y="84607"/>
                  </a:lnTo>
                  <a:lnTo>
                    <a:pt x="358043" y="62461"/>
                  </a:lnTo>
                  <a:lnTo>
                    <a:pt x="401388" y="43585"/>
                  </a:lnTo>
                  <a:lnTo>
                    <a:pt x="445931" y="28028"/>
                  </a:lnTo>
                  <a:lnTo>
                    <a:pt x="491475" y="15841"/>
                  </a:lnTo>
                  <a:lnTo>
                    <a:pt x="537826" y="7074"/>
                  </a:lnTo>
                  <a:lnTo>
                    <a:pt x="584789" y="1776"/>
                  </a:lnTo>
                  <a:lnTo>
                    <a:pt x="632167" y="0"/>
                  </a:lnTo>
                  <a:close/>
                </a:path>
              </a:pathLst>
            </a:custGeom>
            <a:ln w="889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01881" y="1659597"/>
            <a:ext cx="3138119" cy="212003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620174" y="3456978"/>
            <a:ext cx="101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03497" y="3493693"/>
            <a:ext cx="1598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Plantão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Clínico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Plantão</a:t>
            </a:r>
            <a:r>
              <a:rPr sz="18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Pediatria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39813" y="4758740"/>
            <a:ext cx="101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23137" y="4795456"/>
            <a:ext cx="1556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Ultrassonografia </a:t>
            </a:r>
            <a:r>
              <a:rPr sz="1800" spc="-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Anexo</a:t>
            </a:r>
            <a:r>
              <a:rPr sz="18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Notrelabs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018" y="155054"/>
            <a:ext cx="5268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Centro</a:t>
            </a:r>
            <a:r>
              <a:rPr spc="-30" dirty="0"/>
              <a:t> </a:t>
            </a:r>
            <a:r>
              <a:rPr spc="-5" dirty="0"/>
              <a:t>Clínico</a:t>
            </a:r>
            <a:r>
              <a:rPr spc="-35" dirty="0"/>
              <a:t> </a:t>
            </a:r>
            <a:r>
              <a:rPr spc="-5" dirty="0"/>
              <a:t>São</a:t>
            </a:r>
            <a:r>
              <a:rPr spc="-25" dirty="0"/>
              <a:t> </a:t>
            </a:r>
            <a:r>
              <a:rPr spc="-5" dirty="0"/>
              <a:t>Lourenço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5962675"/>
            <a:ext cx="4994275" cy="895350"/>
            <a:chOff x="0" y="5962675"/>
            <a:chExt cx="4994275" cy="895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0960" y="6111710"/>
              <a:ext cx="698398" cy="5925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2076" y="6227991"/>
              <a:ext cx="1942198" cy="5950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62675"/>
              <a:ext cx="538924" cy="5785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324" y="6142685"/>
              <a:ext cx="2832481" cy="71495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94402" y="838809"/>
            <a:ext cx="428752" cy="3668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50586" y="873620"/>
            <a:ext cx="220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Especialidades</a:t>
            </a:r>
            <a:r>
              <a:rPr sz="1800" spc="-55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Médicas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11519" y="3779634"/>
            <a:ext cx="4244975" cy="1132205"/>
            <a:chOff x="6311519" y="3779634"/>
            <a:chExt cx="4244975" cy="113220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1519" y="3919677"/>
              <a:ext cx="528485" cy="3999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0004" y="3779634"/>
              <a:ext cx="2978645" cy="4975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40004" y="4139641"/>
              <a:ext cx="3716274" cy="77184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74292" y="873620"/>
            <a:ext cx="4018279" cy="4436110"/>
            <a:chOff x="241554" y="543585"/>
            <a:chExt cx="4018279" cy="443611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1554" y="543585"/>
              <a:ext cx="4017962" cy="4435576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0004" y="842213"/>
              <a:ext cx="3419995" cy="3837432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7" name="object 17"/>
            <p:cNvSpPr/>
            <p:nvPr/>
          </p:nvSpPr>
          <p:spPr>
            <a:xfrm>
              <a:off x="540004" y="842035"/>
              <a:ext cx="3420745" cy="3838575"/>
            </a:xfrm>
            <a:custGeom>
              <a:avLst/>
              <a:gdLst/>
              <a:ahLst/>
              <a:cxnLst/>
              <a:rect l="l" t="t" r="r" b="b"/>
              <a:pathLst>
                <a:path w="3420745" h="3838575">
                  <a:moveTo>
                    <a:pt x="569874" y="368"/>
                  </a:moveTo>
                  <a:lnTo>
                    <a:pt x="3420351" y="368"/>
                  </a:lnTo>
                  <a:lnTo>
                    <a:pt x="3420351" y="3268078"/>
                  </a:lnTo>
                  <a:lnTo>
                    <a:pt x="3418173" y="3317926"/>
                  </a:lnTo>
                  <a:lnTo>
                    <a:pt x="3411685" y="3367202"/>
                  </a:lnTo>
                  <a:lnTo>
                    <a:pt x="3400958" y="3415638"/>
                  </a:lnTo>
                  <a:lnTo>
                    <a:pt x="3386061" y="3462963"/>
                  </a:lnTo>
                  <a:lnTo>
                    <a:pt x="3367064" y="3508908"/>
                  </a:lnTo>
                  <a:lnTo>
                    <a:pt x="3344037" y="3553205"/>
                  </a:lnTo>
                  <a:lnTo>
                    <a:pt x="3317220" y="3595169"/>
                  </a:lnTo>
                  <a:lnTo>
                    <a:pt x="3286942" y="3634523"/>
                  </a:lnTo>
                  <a:lnTo>
                    <a:pt x="3253405" y="3671057"/>
                  </a:lnTo>
                  <a:lnTo>
                    <a:pt x="3216807" y="3704560"/>
                  </a:lnTo>
                  <a:lnTo>
                    <a:pt x="3177350" y="3734824"/>
                  </a:lnTo>
                  <a:lnTo>
                    <a:pt x="3135236" y="3761638"/>
                  </a:lnTo>
                  <a:lnTo>
                    <a:pt x="3091067" y="3784697"/>
                  </a:lnTo>
                  <a:lnTo>
                    <a:pt x="3045157" y="3803763"/>
                  </a:lnTo>
                  <a:lnTo>
                    <a:pt x="2997808" y="3818748"/>
                  </a:lnTo>
                  <a:lnTo>
                    <a:pt x="2949318" y="3829562"/>
                  </a:lnTo>
                  <a:lnTo>
                    <a:pt x="2899989" y="3836116"/>
                  </a:lnTo>
                  <a:lnTo>
                    <a:pt x="2850121" y="3838321"/>
                  </a:lnTo>
                  <a:lnTo>
                    <a:pt x="0" y="3838321"/>
                  </a:lnTo>
                  <a:lnTo>
                    <a:pt x="0" y="570242"/>
                  </a:lnTo>
                  <a:lnTo>
                    <a:pt x="2178" y="520399"/>
                  </a:lnTo>
                  <a:lnTo>
                    <a:pt x="8665" y="471124"/>
                  </a:lnTo>
                  <a:lnTo>
                    <a:pt x="19392" y="422689"/>
                  </a:lnTo>
                  <a:lnTo>
                    <a:pt x="34290" y="375364"/>
                  </a:lnTo>
                  <a:lnTo>
                    <a:pt x="53287" y="329420"/>
                  </a:lnTo>
                  <a:lnTo>
                    <a:pt x="76314" y="285127"/>
                  </a:lnTo>
                  <a:lnTo>
                    <a:pt x="103130" y="243162"/>
                  </a:lnTo>
                  <a:lnTo>
                    <a:pt x="133408" y="203806"/>
                  </a:lnTo>
                  <a:lnTo>
                    <a:pt x="166946" y="167270"/>
                  </a:lnTo>
                  <a:lnTo>
                    <a:pt x="203543" y="133763"/>
                  </a:lnTo>
                  <a:lnTo>
                    <a:pt x="243000" y="103497"/>
                  </a:lnTo>
                  <a:lnTo>
                    <a:pt x="285114" y="76682"/>
                  </a:lnTo>
                  <a:lnTo>
                    <a:pt x="329284" y="53628"/>
                  </a:lnTo>
                  <a:lnTo>
                    <a:pt x="375193" y="34562"/>
                  </a:lnTo>
                  <a:lnTo>
                    <a:pt x="422543" y="19577"/>
                  </a:lnTo>
                  <a:lnTo>
                    <a:pt x="471032" y="8761"/>
                  </a:lnTo>
                  <a:lnTo>
                    <a:pt x="520361" y="2205"/>
                  </a:lnTo>
                  <a:lnTo>
                    <a:pt x="570230" y="0"/>
                  </a:lnTo>
                  <a:lnTo>
                    <a:pt x="569874" y="368"/>
                  </a:lnTo>
                  <a:close/>
                </a:path>
              </a:pathLst>
            </a:custGeom>
            <a:ln w="889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679645" y="1259636"/>
            <a:ext cx="4088765" cy="2338705"/>
            <a:chOff x="4679645" y="1259636"/>
            <a:chExt cx="4088765" cy="2338705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80000" y="1259636"/>
              <a:ext cx="4088155" cy="214344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79645" y="3283915"/>
              <a:ext cx="2570480" cy="314325"/>
            </a:xfrm>
            <a:custGeom>
              <a:avLst/>
              <a:gdLst/>
              <a:ahLst/>
              <a:cxnLst/>
              <a:rect l="l" t="t" r="r" b="b"/>
              <a:pathLst>
                <a:path w="2570479" h="314325">
                  <a:moveTo>
                    <a:pt x="1285189" y="313918"/>
                  </a:moveTo>
                  <a:lnTo>
                    <a:pt x="0" y="313918"/>
                  </a:lnTo>
                  <a:lnTo>
                    <a:pt x="0" y="0"/>
                  </a:lnTo>
                  <a:lnTo>
                    <a:pt x="2570035" y="0"/>
                  </a:lnTo>
                  <a:lnTo>
                    <a:pt x="2570035" y="313918"/>
                  </a:lnTo>
                  <a:lnTo>
                    <a:pt x="1285189" y="31391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13465" y="3316223"/>
            <a:ext cx="2167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4800" algn="l"/>
              </a:tabLst>
            </a:pPr>
            <a:r>
              <a:rPr sz="1600" spc="-5" dirty="0">
                <a:latin typeface="Arial MT"/>
                <a:cs typeface="Arial MT"/>
              </a:rPr>
              <a:t>-	</a:t>
            </a:r>
            <a:r>
              <a:rPr sz="1600" spc="-10" dirty="0">
                <a:latin typeface="Arial MT"/>
                <a:cs typeface="Arial MT"/>
              </a:rPr>
              <a:t>Reconstrução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óssea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018" y="155054"/>
            <a:ext cx="5794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Centro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0" dirty="0"/>
              <a:t> </a:t>
            </a:r>
            <a:r>
              <a:rPr spc="-5" dirty="0"/>
              <a:t>Medicina</a:t>
            </a:r>
            <a:r>
              <a:rPr spc="-20" dirty="0"/>
              <a:t> </a:t>
            </a:r>
            <a:r>
              <a:rPr spc="-10" dirty="0"/>
              <a:t>Diagnóstica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5280" y="6152032"/>
            <a:ext cx="698398" cy="5925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66078"/>
            <a:ext cx="596887" cy="5785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511596" y="1128242"/>
            <a:ext cx="5828665" cy="5729605"/>
            <a:chOff x="5511596" y="1128242"/>
            <a:chExt cx="5828665" cy="572960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1596" y="1173251"/>
              <a:ext cx="428752" cy="3668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4834" y="1128242"/>
              <a:ext cx="4655159" cy="4914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1283" y="1540078"/>
              <a:ext cx="5688723" cy="531756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006311" y="6136124"/>
            <a:ext cx="21134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835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Av.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 Nossa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Senhora</a:t>
            </a:r>
            <a:r>
              <a:rPr sz="1200" spc="-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 </a:t>
            </a:r>
            <a:r>
              <a:rPr sz="1200" spc="-3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Luz,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2169,</a:t>
            </a:r>
            <a:endParaRPr sz="1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Jardim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Social.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7061" y="6070158"/>
            <a:ext cx="17976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F5395"/>
                </a:solidFill>
                <a:latin typeface="Arial"/>
                <a:cs typeface="Arial"/>
              </a:rPr>
              <a:t>Atendimento: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De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segunda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a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Sábado </a:t>
            </a:r>
            <a:r>
              <a:rPr sz="1200" spc="-3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7h ás</a:t>
            </a:r>
            <a:r>
              <a:rPr sz="12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21h30</a:t>
            </a:r>
            <a:endParaRPr sz="1200" dirty="0">
              <a:latin typeface="Arial MT"/>
              <a:cs typeface="Arial MT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BEAD267-2EC2-BFE2-088B-3496512595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60" y="1209979"/>
            <a:ext cx="4108125" cy="36668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89599" cy="68551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8017" y="2832023"/>
            <a:ext cx="5912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FFFFFF"/>
                </a:solidFill>
              </a:rPr>
              <a:t>CENTROS</a:t>
            </a:r>
            <a:r>
              <a:rPr sz="4000" spc="-4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CLÍNICOS</a:t>
            </a:r>
            <a:r>
              <a:rPr sz="4000" spc="-4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SC</a:t>
            </a:r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018" y="155054"/>
            <a:ext cx="35966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Centro</a:t>
            </a:r>
            <a:r>
              <a:rPr spc="-35" dirty="0"/>
              <a:t> </a:t>
            </a:r>
            <a:r>
              <a:rPr spc="-5" dirty="0"/>
              <a:t>Clínico</a:t>
            </a:r>
            <a:r>
              <a:rPr spc="-45" dirty="0"/>
              <a:t> </a:t>
            </a:r>
            <a:r>
              <a:rPr spc="-10" dirty="0"/>
              <a:t>Itajaí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994" y="6111709"/>
            <a:ext cx="698398" cy="5925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81115"/>
            <a:ext cx="540004" cy="5785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4402" y="838809"/>
            <a:ext cx="428752" cy="3668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50586" y="873620"/>
            <a:ext cx="220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Especialidades</a:t>
            </a:r>
            <a:r>
              <a:rPr sz="1800" spc="-55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Médicas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72884" y="4499635"/>
            <a:ext cx="4191635" cy="1311910"/>
            <a:chOff x="6572884" y="4499635"/>
            <a:chExt cx="4191635" cy="13119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2884" y="4499635"/>
              <a:ext cx="528485" cy="3999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1357" y="4499635"/>
              <a:ext cx="2978645" cy="4975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47725" y="5039639"/>
              <a:ext cx="3716274" cy="771842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5338445" y="1522806"/>
            <a:ext cx="61594" cy="20320"/>
          </a:xfrm>
          <a:custGeom>
            <a:avLst/>
            <a:gdLst/>
            <a:ahLst/>
            <a:cxnLst/>
            <a:rect l="l" t="t" r="r" b="b"/>
            <a:pathLst>
              <a:path w="61595" h="20319">
                <a:moveTo>
                  <a:pt x="61556" y="0"/>
                </a:moveTo>
                <a:lnTo>
                  <a:pt x="0" y="0"/>
                </a:lnTo>
                <a:lnTo>
                  <a:pt x="0" y="20154"/>
                </a:lnTo>
                <a:lnTo>
                  <a:pt x="61556" y="20154"/>
                </a:lnTo>
                <a:lnTo>
                  <a:pt x="6155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33999" y="1481404"/>
            <a:ext cx="825118" cy="15731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6537959" y="1481404"/>
            <a:ext cx="212725" cy="157480"/>
            <a:chOff x="6537959" y="1481404"/>
            <a:chExt cx="212725" cy="15748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7959" y="1481404"/>
              <a:ext cx="93243" cy="1573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57835" y="1528203"/>
              <a:ext cx="92519" cy="11051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6831724" y="1480324"/>
            <a:ext cx="622935" cy="158750"/>
            <a:chOff x="6831724" y="1480324"/>
            <a:chExt cx="622935" cy="15875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31724" y="1492199"/>
              <a:ext cx="174599" cy="1465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38721" y="1528203"/>
              <a:ext cx="150113" cy="1090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20877" y="1480324"/>
              <a:ext cx="125095" cy="157480"/>
            </a:xfrm>
            <a:custGeom>
              <a:avLst/>
              <a:gdLst/>
              <a:ahLst/>
              <a:cxnLst/>
              <a:rect l="l" t="t" r="r" b="b"/>
              <a:pathLst>
                <a:path w="125095" h="157480">
                  <a:moveTo>
                    <a:pt x="20167" y="154432"/>
                  </a:moveTo>
                  <a:lnTo>
                    <a:pt x="19088" y="52552"/>
                  </a:lnTo>
                  <a:lnTo>
                    <a:pt x="18719" y="52197"/>
                  </a:lnTo>
                  <a:lnTo>
                    <a:pt x="18719" y="51473"/>
                  </a:lnTo>
                  <a:lnTo>
                    <a:pt x="18364" y="51117"/>
                  </a:lnTo>
                  <a:lnTo>
                    <a:pt x="17640" y="50749"/>
                  </a:lnTo>
                  <a:lnTo>
                    <a:pt x="17284" y="50393"/>
                  </a:lnTo>
                  <a:lnTo>
                    <a:pt x="16560" y="50038"/>
                  </a:lnTo>
                  <a:lnTo>
                    <a:pt x="15481" y="50038"/>
                  </a:lnTo>
                  <a:lnTo>
                    <a:pt x="14401" y="49669"/>
                  </a:lnTo>
                  <a:lnTo>
                    <a:pt x="5397" y="49669"/>
                  </a:lnTo>
                  <a:lnTo>
                    <a:pt x="4318" y="50038"/>
                  </a:lnTo>
                  <a:lnTo>
                    <a:pt x="3238" y="50038"/>
                  </a:lnTo>
                  <a:lnTo>
                    <a:pt x="1803" y="50749"/>
                  </a:lnTo>
                  <a:lnTo>
                    <a:pt x="1079" y="51473"/>
                  </a:lnTo>
                  <a:lnTo>
                    <a:pt x="723" y="52197"/>
                  </a:lnTo>
                  <a:lnTo>
                    <a:pt x="1803" y="154432"/>
                  </a:lnTo>
                  <a:lnTo>
                    <a:pt x="2159" y="155155"/>
                  </a:lnTo>
                  <a:lnTo>
                    <a:pt x="2882" y="155879"/>
                  </a:lnTo>
                  <a:lnTo>
                    <a:pt x="3606" y="156235"/>
                  </a:lnTo>
                  <a:lnTo>
                    <a:pt x="4318" y="156235"/>
                  </a:lnTo>
                  <a:lnTo>
                    <a:pt x="5397" y="156591"/>
                  </a:lnTo>
                  <a:lnTo>
                    <a:pt x="6477" y="156591"/>
                  </a:lnTo>
                  <a:lnTo>
                    <a:pt x="7569" y="156959"/>
                  </a:lnTo>
                  <a:lnTo>
                    <a:pt x="14401" y="156959"/>
                  </a:lnTo>
                  <a:lnTo>
                    <a:pt x="15481" y="156591"/>
                  </a:lnTo>
                  <a:lnTo>
                    <a:pt x="16929" y="156591"/>
                  </a:lnTo>
                  <a:lnTo>
                    <a:pt x="17640" y="156235"/>
                  </a:lnTo>
                  <a:lnTo>
                    <a:pt x="18364" y="156235"/>
                  </a:lnTo>
                  <a:lnTo>
                    <a:pt x="19088" y="155879"/>
                  </a:lnTo>
                  <a:lnTo>
                    <a:pt x="19799" y="155155"/>
                  </a:lnTo>
                  <a:lnTo>
                    <a:pt x="20167" y="154432"/>
                  </a:lnTo>
                  <a:close/>
                </a:path>
                <a:path w="125095" h="157480">
                  <a:moveTo>
                    <a:pt x="37084" y="2159"/>
                  </a:moveTo>
                  <a:lnTo>
                    <a:pt x="36004" y="1079"/>
                  </a:lnTo>
                  <a:lnTo>
                    <a:pt x="33845" y="355"/>
                  </a:lnTo>
                  <a:lnTo>
                    <a:pt x="32397" y="0"/>
                  </a:lnTo>
                  <a:lnTo>
                    <a:pt x="25196" y="0"/>
                  </a:lnTo>
                  <a:lnTo>
                    <a:pt x="24117" y="355"/>
                  </a:lnTo>
                  <a:lnTo>
                    <a:pt x="22682" y="355"/>
                  </a:lnTo>
                  <a:lnTo>
                    <a:pt x="21602" y="711"/>
                  </a:lnTo>
                  <a:lnTo>
                    <a:pt x="20878" y="711"/>
                  </a:lnTo>
                  <a:lnTo>
                    <a:pt x="19799" y="1079"/>
                  </a:lnTo>
                  <a:lnTo>
                    <a:pt x="19088" y="1435"/>
                  </a:lnTo>
                  <a:lnTo>
                    <a:pt x="18719" y="2159"/>
                  </a:lnTo>
                  <a:lnTo>
                    <a:pt x="18008" y="2514"/>
                  </a:lnTo>
                  <a:lnTo>
                    <a:pt x="17284" y="3949"/>
                  </a:lnTo>
                  <a:lnTo>
                    <a:pt x="1079" y="29870"/>
                  </a:lnTo>
                  <a:lnTo>
                    <a:pt x="368" y="31318"/>
                  </a:lnTo>
                  <a:lnTo>
                    <a:pt x="368" y="32029"/>
                  </a:lnTo>
                  <a:lnTo>
                    <a:pt x="0" y="32397"/>
                  </a:lnTo>
                  <a:lnTo>
                    <a:pt x="368" y="33121"/>
                  </a:lnTo>
                  <a:lnTo>
                    <a:pt x="1079" y="33832"/>
                  </a:lnTo>
                  <a:lnTo>
                    <a:pt x="1803" y="33832"/>
                  </a:lnTo>
                  <a:lnTo>
                    <a:pt x="2882" y="34201"/>
                  </a:lnTo>
                  <a:lnTo>
                    <a:pt x="3606" y="34556"/>
                  </a:lnTo>
                  <a:lnTo>
                    <a:pt x="10439" y="34556"/>
                  </a:lnTo>
                  <a:lnTo>
                    <a:pt x="11518" y="34201"/>
                  </a:lnTo>
                  <a:lnTo>
                    <a:pt x="12242" y="34201"/>
                  </a:lnTo>
                  <a:lnTo>
                    <a:pt x="13677" y="33477"/>
                  </a:lnTo>
                  <a:lnTo>
                    <a:pt x="14401" y="32753"/>
                  </a:lnTo>
                  <a:lnTo>
                    <a:pt x="15125" y="32397"/>
                  </a:lnTo>
                  <a:lnTo>
                    <a:pt x="15481" y="31673"/>
                  </a:lnTo>
                  <a:lnTo>
                    <a:pt x="16205" y="30949"/>
                  </a:lnTo>
                  <a:lnTo>
                    <a:pt x="36004" y="5029"/>
                  </a:lnTo>
                  <a:lnTo>
                    <a:pt x="37084" y="3949"/>
                  </a:lnTo>
                  <a:lnTo>
                    <a:pt x="37084" y="2159"/>
                  </a:lnTo>
                  <a:close/>
                </a:path>
                <a:path w="125095" h="157480">
                  <a:moveTo>
                    <a:pt x="72009" y="153352"/>
                  </a:moveTo>
                  <a:lnTo>
                    <a:pt x="70205" y="3238"/>
                  </a:lnTo>
                  <a:lnTo>
                    <a:pt x="69481" y="2159"/>
                  </a:lnTo>
                  <a:lnTo>
                    <a:pt x="68402" y="1435"/>
                  </a:lnTo>
                  <a:lnTo>
                    <a:pt x="67678" y="1435"/>
                  </a:lnTo>
                  <a:lnTo>
                    <a:pt x="66967" y="1079"/>
                  </a:lnTo>
                  <a:lnTo>
                    <a:pt x="65519" y="1079"/>
                  </a:lnTo>
                  <a:lnTo>
                    <a:pt x="64439" y="711"/>
                  </a:lnTo>
                  <a:lnTo>
                    <a:pt x="57962" y="711"/>
                  </a:lnTo>
                  <a:lnTo>
                    <a:pt x="56527" y="1079"/>
                  </a:lnTo>
                  <a:lnTo>
                    <a:pt x="55448" y="1079"/>
                  </a:lnTo>
                  <a:lnTo>
                    <a:pt x="54368" y="1435"/>
                  </a:lnTo>
                  <a:lnTo>
                    <a:pt x="53644" y="1435"/>
                  </a:lnTo>
                  <a:lnTo>
                    <a:pt x="52565" y="2159"/>
                  </a:lnTo>
                  <a:lnTo>
                    <a:pt x="52197" y="3238"/>
                  </a:lnTo>
                  <a:lnTo>
                    <a:pt x="51841" y="3594"/>
                  </a:lnTo>
                  <a:lnTo>
                    <a:pt x="53644" y="154076"/>
                  </a:lnTo>
                  <a:lnTo>
                    <a:pt x="54000" y="155155"/>
                  </a:lnTo>
                  <a:lnTo>
                    <a:pt x="55448" y="156235"/>
                  </a:lnTo>
                  <a:lnTo>
                    <a:pt x="56159" y="156235"/>
                  </a:lnTo>
                  <a:lnTo>
                    <a:pt x="57238" y="156591"/>
                  </a:lnTo>
                  <a:lnTo>
                    <a:pt x="58318" y="156591"/>
                  </a:lnTo>
                  <a:lnTo>
                    <a:pt x="59397" y="156959"/>
                  </a:lnTo>
                  <a:lnTo>
                    <a:pt x="66243" y="156959"/>
                  </a:lnTo>
                  <a:lnTo>
                    <a:pt x="67322" y="156591"/>
                  </a:lnTo>
                  <a:lnTo>
                    <a:pt x="68757" y="156591"/>
                  </a:lnTo>
                  <a:lnTo>
                    <a:pt x="69481" y="156235"/>
                  </a:lnTo>
                  <a:lnTo>
                    <a:pt x="70205" y="156235"/>
                  </a:lnTo>
                  <a:lnTo>
                    <a:pt x="70916" y="155879"/>
                  </a:lnTo>
                  <a:lnTo>
                    <a:pt x="72009" y="154432"/>
                  </a:lnTo>
                  <a:lnTo>
                    <a:pt x="72009" y="153352"/>
                  </a:lnTo>
                  <a:close/>
                </a:path>
                <a:path w="125095" h="157480">
                  <a:moveTo>
                    <a:pt x="123837" y="154432"/>
                  </a:moveTo>
                  <a:lnTo>
                    <a:pt x="122758" y="52552"/>
                  </a:lnTo>
                  <a:lnTo>
                    <a:pt x="122402" y="52197"/>
                  </a:lnTo>
                  <a:lnTo>
                    <a:pt x="122402" y="51841"/>
                  </a:lnTo>
                  <a:lnTo>
                    <a:pt x="122047" y="51117"/>
                  </a:lnTo>
                  <a:lnTo>
                    <a:pt x="121323" y="50749"/>
                  </a:lnTo>
                  <a:lnTo>
                    <a:pt x="120967" y="50393"/>
                  </a:lnTo>
                  <a:lnTo>
                    <a:pt x="120243" y="50393"/>
                  </a:lnTo>
                  <a:lnTo>
                    <a:pt x="119164" y="50038"/>
                  </a:lnTo>
                  <a:lnTo>
                    <a:pt x="118084" y="50038"/>
                  </a:lnTo>
                  <a:lnTo>
                    <a:pt x="117005" y="49669"/>
                  </a:lnTo>
                  <a:lnTo>
                    <a:pt x="110159" y="49669"/>
                  </a:lnTo>
                  <a:lnTo>
                    <a:pt x="109080" y="50038"/>
                  </a:lnTo>
                  <a:lnTo>
                    <a:pt x="108000" y="50038"/>
                  </a:lnTo>
                  <a:lnTo>
                    <a:pt x="106921" y="50393"/>
                  </a:lnTo>
                  <a:lnTo>
                    <a:pt x="106197" y="50393"/>
                  </a:lnTo>
                  <a:lnTo>
                    <a:pt x="105486" y="50749"/>
                  </a:lnTo>
                  <a:lnTo>
                    <a:pt x="105117" y="51117"/>
                  </a:lnTo>
                  <a:lnTo>
                    <a:pt x="104762" y="51841"/>
                  </a:lnTo>
                  <a:lnTo>
                    <a:pt x="104406" y="52197"/>
                  </a:lnTo>
                  <a:lnTo>
                    <a:pt x="105486" y="154432"/>
                  </a:lnTo>
                  <a:lnTo>
                    <a:pt x="105841" y="155155"/>
                  </a:lnTo>
                  <a:lnTo>
                    <a:pt x="106565" y="155879"/>
                  </a:lnTo>
                  <a:lnTo>
                    <a:pt x="107276" y="156235"/>
                  </a:lnTo>
                  <a:lnTo>
                    <a:pt x="108000" y="156235"/>
                  </a:lnTo>
                  <a:lnTo>
                    <a:pt x="109080" y="156591"/>
                  </a:lnTo>
                  <a:lnTo>
                    <a:pt x="110159" y="156591"/>
                  </a:lnTo>
                  <a:lnTo>
                    <a:pt x="111239" y="156959"/>
                  </a:lnTo>
                  <a:lnTo>
                    <a:pt x="118084" y="156959"/>
                  </a:lnTo>
                  <a:lnTo>
                    <a:pt x="119164" y="156591"/>
                  </a:lnTo>
                  <a:lnTo>
                    <a:pt x="120599" y="156591"/>
                  </a:lnTo>
                  <a:lnTo>
                    <a:pt x="121323" y="156235"/>
                  </a:lnTo>
                  <a:lnTo>
                    <a:pt x="122047" y="156235"/>
                  </a:lnTo>
                  <a:lnTo>
                    <a:pt x="122758" y="155879"/>
                  </a:lnTo>
                  <a:lnTo>
                    <a:pt x="123482" y="155155"/>
                  </a:lnTo>
                  <a:lnTo>
                    <a:pt x="123837" y="154432"/>
                  </a:lnTo>
                  <a:close/>
                </a:path>
                <a:path w="125095" h="157480">
                  <a:moveTo>
                    <a:pt x="124561" y="14757"/>
                  </a:moveTo>
                  <a:lnTo>
                    <a:pt x="123482" y="12230"/>
                  </a:lnTo>
                  <a:lnTo>
                    <a:pt x="122047" y="10439"/>
                  </a:lnTo>
                  <a:lnTo>
                    <a:pt x="120243" y="8991"/>
                  </a:lnTo>
                  <a:lnTo>
                    <a:pt x="117360" y="8280"/>
                  </a:lnTo>
                  <a:lnTo>
                    <a:pt x="108724" y="8280"/>
                  </a:lnTo>
                  <a:lnTo>
                    <a:pt x="101879" y="23749"/>
                  </a:lnTo>
                  <a:lnTo>
                    <a:pt x="102603" y="26276"/>
                  </a:lnTo>
                  <a:lnTo>
                    <a:pt x="105841" y="29514"/>
                  </a:lnTo>
                  <a:lnTo>
                    <a:pt x="108724" y="30238"/>
                  </a:lnTo>
                  <a:lnTo>
                    <a:pt x="117729" y="30238"/>
                  </a:lnTo>
                  <a:lnTo>
                    <a:pt x="120599" y="29514"/>
                  </a:lnTo>
                  <a:lnTo>
                    <a:pt x="123837" y="26276"/>
                  </a:lnTo>
                  <a:lnTo>
                    <a:pt x="124460" y="23749"/>
                  </a:lnTo>
                  <a:lnTo>
                    <a:pt x="124561" y="14757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71359" y="1528203"/>
              <a:ext cx="82803" cy="110515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5341315" y="1797126"/>
            <a:ext cx="62230" cy="20320"/>
          </a:xfrm>
          <a:custGeom>
            <a:avLst/>
            <a:gdLst/>
            <a:ahLst/>
            <a:cxnLst/>
            <a:rect l="l" t="t" r="r" b="b"/>
            <a:pathLst>
              <a:path w="62229" h="20319">
                <a:moveTo>
                  <a:pt x="61569" y="0"/>
                </a:moveTo>
                <a:lnTo>
                  <a:pt x="0" y="0"/>
                </a:lnTo>
                <a:lnTo>
                  <a:pt x="368" y="20154"/>
                </a:lnTo>
                <a:lnTo>
                  <a:pt x="61925" y="20154"/>
                </a:lnTo>
                <a:lnTo>
                  <a:pt x="6156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5629681" y="1755355"/>
            <a:ext cx="1016000" cy="196215"/>
            <a:chOff x="5629681" y="1755355"/>
            <a:chExt cx="1016000" cy="196215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29681" y="1755724"/>
              <a:ext cx="579958" cy="1573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35204" y="1755355"/>
              <a:ext cx="410032" cy="196202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5344553" y="2071446"/>
            <a:ext cx="62230" cy="20320"/>
          </a:xfrm>
          <a:custGeom>
            <a:avLst/>
            <a:gdLst/>
            <a:ahLst/>
            <a:cxnLst/>
            <a:rect l="l" t="t" r="r" b="b"/>
            <a:pathLst>
              <a:path w="62229" h="20319">
                <a:moveTo>
                  <a:pt x="61569" y="0"/>
                </a:moveTo>
                <a:lnTo>
                  <a:pt x="0" y="0"/>
                </a:lnTo>
                <a:lnTo>
                  <a:pt x="368" y="20154"/>
                </a:lnTo>
                <a:lnTo>
                  <a:pt x="61925" y="20154"/>
                </a:lnTo>
                <a:lnTo>
                  <a:pt x="6156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5640209" y="2029675"/>
            <a:ext cx="1226185" cy="196215"/>
            <a:chOff x="5640209" y="2029675"/>
            <a:chExt cx="1226185" cy="196215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40209" y="2040839"/>
              <a:ext cx="790473" cy="1465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56235" y="2029675"/>
              <a:ext cx="409689" cy="196202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5347804" y="2345766"/>
            <a:ext cx="61594" cy="20320"/>
          </a:xfrm>
          <a:custGeom>
            <a:avLst/>
            <a:gdLst/>
            <a:ahLst/>
            <a:cxnLst/>
            <a:rect l="l" t="t" r="r" b="b"/>
            <a:pathLst>
              <a:path w="61595" h="20319">
                <a:moveTo>
                  <a:pt x="61556" y="0"/>
                </a:moveTo>
                <a:lnTo>
                  <a:pt x="0" y="0"/>
                </a:lnTo>
                <a:lnTo>
                  <a:pt x="0" y="20154"/>
                </a:lnTo>
                <a:lnTo>
                  <a:pt x="61556" y="20154"/>
                </a:lnTo>
                <a:lnTo>
                  <a:pt x="6155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5643359" y="2303995"/>
            <a:ext cx="1348105" cy="196215"/>
            <a:chOff x="5643359" y="2303995"/>
            <a:chExt cx="1348105" cy="196215"/>
          </a:xfrm>
        </p:grpSpPr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43359" y="2304364"/>
              <a:ext cx="912596" cy="1573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81165" y="2303995"/>
              <a:ext cx="410032" cy="196202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5350674" y="2620086"/>
            <a:ext cx="62230" cy="20320"/>
          </a:xfrm>
          <a:custGeom>
            <a:avLst/>
            <a:gdLst/>
            <a:ahLst/>
            <a:cxnLst/>
            <a:rect l="l" t="t" r="r" b="b"/>
            <a:pathLst>
              <a:path w="62229" h="20319">
                <a:moveTo>
                  <a:pt x="61569" y="0"/>
                </a:moveTo>
                <a:lnTo>
                  <a:pt x="0" y="0"/>
                </a:lnTo>
                <a:lnTo>
                  <a:pt x="368" y="20154"/>
                </a:lnTo>
                <a:lnTo>
                  <a:pt x="61925" y="20154"/>
                </a:lnTo>
                <a:lnTo>
                  <a:pt x="6156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5638317" y="2578315"/>
            <a:ext cx="1062355" cy="196215"/>
            <a:chOff x="5638317" y="2578315"/>
            <a:chExt cx="1062355" cy="196215"/>
          </a:xfrm>
        </p:grpSpPr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38317" y="2585885"/>
              <a:ext cx="626402" cy="15011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90284" y="2578315"/>
              <a:ext cx="410032" cy="196202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778802" y="2625483"/>
            <a:ext cx="92519" cy="11051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945477" y="2578315"/>
            <a:ext cx="981722" cy="157683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5353926" y="2894406"/>
            <a:ext cx="61594" cy="20320"/>
          </a:xfrm>
          <a:custGeom>
            <a:avLst/>
            <a:gdLst/>
            <a:ahLst/>
            <a:cxnLst/>
            <a:rect l="l" t="t" r="r" b="b"/>
            <a:pathLst>
              <a:path w="61595" h="20319">
                <a:moveTo>
                  <a:pt x="61556" y="0"/>
                </a:moveTo>
                <a:lnTo>
                  <a:pt x="0" y="0"/>
                </a:lnTo>
                <a:lnTo>
                  <a:pt x="0" y="20154"/>
                </a:lnTo>
                <a:lnTo>
                  <a:pt x="61556" y="20154"/>
                </a:lnTo>
                <a:lnTo>
                  <a:pt x="6155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649480" y="2856953"/>
            <a:ext cx="772198" cy="191884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5356796" y="3168726"/>
            <a:ext cx="62230" cy="20320"/>
          </a:xfrm>
          <a:custGeom>
            <a:avLst/>
            <a:gdLst/>
            <a:ahLst/>
            <a:cxnLst/>
            <a:rect l="l" t="t" r="r" b="b"/>
            <a:pathLst>
              <a:path w="62229" h="20319">
                <a:moveTo>
                  <a:pt x="61569" y="0"/>
                </a:moveTo>
                <a:lnTo>
                  <a:pt x="0" y="0"/>
                </a:lnTo>
                <a:lnTo>
                  <a:pt x="368" y="20154"/>
                </a:lnTo>
                <a:lnTo>
                  <a:pt x="61925" y="20154"/>
                </a:lnTo>
                <a:lnTo>
                  <a:pt x="6156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5645518" y="3126244"/>
            <a:ext cx="1169035" cy="197485"/>
            <a:chOff x="5645518" y="3126244"/>
            <a:chExt cx="1169035" cy="197485"/>
          </a:xfrm>
        </p:grpSpPr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45518" y="3126244"/>
              <a:ext cx="371881" cy="15839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049441" y="3126955"/>
              <a:ext cx="20320" cy="156845"/>
            </a:xfrm>
            <a:custGeom>
              <a:avLst/>
              <a:gdLst/>
              <a:ahLst/>
              <a:cxnLst/>
              <a:rect l="l" t="t" r="r" b="b"/>
              <a:pathLst>
                <a:path w="20320" h="156845">
                  <a:moveTo>
                    <a:pt x="12598" y="0"/>
                  </a:moveTo>
                  <a:lnTo>
                    <a:pt x="5753" y="0"/>
                  </a:lnTo>
                  <a:lnTo>
                    <a:pt x="4673" y="368"/>
                  </a:lnTo>
                  <a:lnTo>
                    <a:pt x="3594" y="368"/>
                  </a:lnTo>
                  <a:lnTo>
                    <a:pt x="2514" y="723"/>
                  </a:lnTo>
                  <a:lnTo>
                    <a:pt x="1803" y="723"/>
                  </a:lnTo>
                  <a:lnTo>
                    <a:pt x="723" y="1447"/>
                  </a:lnTo>
                  <a:lnTo>
                    <a:pt x="355" y="2527"/>
                  </a:lnTo>
                  <a:lnTo>
                    <a:pt x="0" y="2882"/>
                  </a:lnTo>
                  <a:lnTo>
                    <a:pt x="1803" y="153365"/>
                  </a:lnTo>
                  <a:lnTo>
                    <a:pt x="2159" y="154444"/>
                  </a:lnTo>
                  <a:lnTo>
                    <a:pt x="3594" y="155524"/>
                  </a:lnTo>
                  <a:lnTo>
                    <a:pt x="4317" y="155524"/>
                  </a:lnTo>
                  <a:lnTo>
                    <a:pt x="5397" y="155879"/>
                  </a:lnTo>
                  <a:lnTo>
                    <a:pt x="6476" y="155879"/>
                  </a:lnTo>
                  <a:lnTo>
                    <a:pt x="7556" y="156248"/>
                  </a:lnTo>
                  <a:lnTo>
                    <a:pt x="14401" y="156248"/>
                  </a:lnTo>
                  <a:lnTo>
                    <a:pt x="15481" y="155879"/>
                  </a:lnTo>
                  <a:lnTo>
                    <a:pt x="16560" y="155879"/>
                  </a:lnTo>
                  <a:lnTo>
                    <a:pt x="17640" y="155524"/>
                  </a:lnTo>
                  <a:lnTo>
                    <a:pt x="18364" y="155524"/>
                  </a:lnTo>
                  <a:lnTo>
                    <a:pt x="19075" y="155168"/>
                  </a:lnTo>
                  <a:lnTo>
                    <a:pt x="20154" y="153720"/>
                  </a:lnTo>
                  <a:lnTo>
                    <a:pt x="20154" y="152641"/>
                  </a:lnTo>
                  <a:lnTo>
                    <a:pt x="18364" y="2527"/>
                  </a:lnTo>
                  <a:lnTo>
                    <a:pt x="17640" y="1447"/>
                  </a:lnTo>
                  <a:lnTo>
                    <a:pt x="16560" y="723"/>
                  </a:lnTo>
                  <a:lnTo>
                    <a:pt x="15836" y="723"/>
                  </a:lnTo>
                  <a:lnTo>
                    <a:pt x="14757" y="368"/>
                  </a:lnTo>
                  <a:lnTo>
                    <a:pt x="13677" y="368"/>
                  </a:lnTo>
                  <a:lnTo>
                    <a:pt x="1259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01994" y="3174123"/>
              <a:ext cx="150126" cy="10908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78397" y="3174123"/>
              <a:ext cx="100799" cy="11051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04762" y="3126955"/>
              <a:ext cx="409676" cy="196202"/>
            </a:xfrm>
            <a:prstGeom prst="rect">
              <a:avLst/>
            </a:prstGeom>
          </p:spPr>
        </p:pic>
      </p:grpSp>
      <p:sp>
        <p:nvSpPr>
          <p:cNvPr id="49" name="object 49"/>
          <p:cNvSpPr/>
          <p:nvPr/>
        </p:nvSpPr>
        <p:spPr>
          <a:xfrm>
            <a:off x="5359323" y="3493084"/>
            <a:ext cx="55244" cy="15240"/>
          </a:xfrm>
          <a:custGeom>
            <a:avLst/>
            <a:gdLst/>
            <a:ahLst/>
            <a:cxnLst/>
            <a:rect l="l" t="t" r="r" b="b"/>
            <a:pathLst>
              <a:path w="55245" h="15239">
                <a:moveTo>
                  <a:pt x="51841" y="0"/>
                </a:moveTo>
                <a:lnTo>
                  <a:pt x="2514" y="0"/>
                </a:lnTo>
                <a:lnTo>
                  <a:pt x="1435" y="711"/>
                </a:lnTo>
                <a:lnTo>
                  <a:pt x="1079" y="1790"/>
                </a:lnTo>
                <a:lnTo>
                  <a:pt x="355" y="2870"/>
                </a:lnTo>
                <a:lnTo>
                  <a:pt x="0" y="4673"/>
                </a:lnTo>
                <a:lnTo>
                  <a:pt x="0" y="10439"/>
                </a:lnTo>
                <a:lnTo>
                  <a:pt x="355" y="12230"/>
                </a:lnTo>
                <a:lnTo>
                  <a:pt x="1790" y="14401"/>
                </a:lnTo>
                <a:lnTo>
                  <a:pt x="2870" y="15112"/>
                </a:lnTo>
                <a:lnTo>
                  <a:pt x="52196" y="15112"/>
                </a:lnTo>
                <a:lnTo>
                  <a:pt x="52920" y="14401"/>
                </a:lnTo>
                <a:lnTo>
                  <a:pt x="54355" y="12230"/>
                </a:lnTo>
                <a:lnTo>
                  <a:pt x="54711" y="10439"/>
                </a:lnTo>
                <a:lnTo>
                  <a:pt x="54711" y="7556"/>
                </a:lnTo>
                <a:lnTo>
                  <a:pt x="54711" y="5041"/>
                </a:lnTo>
                <a:lnTo>
                  <a:pt x="54000" y="2870"/>
                </a:lnTo>
                <a:lnTo>
                  <a:pt x="54000" y="2159"/>
                </a:lnTo>
                <a:lnTo>
                  <a:pt x="53632" y="1435"/>
                </a:lnTo>
                <a:lnTo>
                  <a:pt x="52920" y="711"/>
                </a:lnTo>
                <a:lnTo>
                  <a:pt x="52196" y="355"/>
                </a:lnTo>
                <a:lnTo>
                  <a:pt x="5184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639765" y="3401644"/>
            <a:ext cx="915111" cy="19583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633362" y="3448443"/>
            <a:ext cx="92519" cy="110515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6792480" y="3401275"/>
            <a:ext cx="1288415" cy="196215"/>
            <a:chOff x="6792480" y="3401275"/>
            <a:chExt cx="1288415" cy="196215"/>
          </a:xfrm>
        </p:grpSpPr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92480" y="3423234"/>
              <a:ext cx="852119" cy="13572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70520" y="3401275"/>
              <a:ext cx="410044" cy="196202"/>
            </a:xfrm>
            <a:prstGeom prst="rect">
              <a:avLst/>
            </a:prstGeom>
          </p:spPr>
        </p:pic>
      </p:grpSp>
      <p:sp>
        <p:nvSpPr>
          <p:cNvPr id="55" name="object 55"/>
          <p:cNvSpPr/>
          <p:nvPr/>
        </p:nvSpPr>
        <p:spPr>
          <a:xfrm>
            <a:off x="5363286" y="3717366"/>
            <a:ext cx="61594" cy="20320"/>
          </a:xfrm>
          <a:custGeom>
            <a:avLst/>
            <a:gdLst/>
            <a:ahLst/>
            <a:cxnLst/>
            <a:rect l="l" t="t" r="r" b="b"/>
            <a:pathLst>
              <a:path w="61595" h="20320">
                <a:moveTo>
                  <a:pt x="61556" y="0"/>
                </a:moveTo>
                <a:lnTo>
                  <a:pt x="0" y="0"/>
                </a:lnTo>
                <a:lnTo>
                  <a:pt x="0" y="20154"/>
                </a:lnTo>
                <a:lnTo>
                  <a:pt x="61556" y="20154"/>
                </a:lnTo>
                <a:lnTo>
                  <a:pt x="6155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5651639" y="3675595"/>
            <a:ext cx="1852295" cy="196215"/>
            <a:chOff x="5651639" y="3675595"/>
            <a:chExt cx="1852295" cy="196215"/>
          </a:xfrm>
        </p:grpSpPr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51639" y="3683165"/>
              <a:ext cx="776516" cy="15011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53720" y="3675595"/>
              <a:ext cx="614514" cy="1962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093800" y="3675595"/>
              <a:ext cx="409676" cy="196202"/>
            </a:xfrm>
            <a:prstGeom prst="rect">
              <a:avLst/>
            </a:prstGeom>
          </p:spPr>
        </p:pic>
      </p:grpSp>
      <p:sp>
        <p:nvSpPr>
          <p:cNvPr id="60" name="object 60"/>
          <p:cNvSpPr/>
          <p:nvPr/>
        </p:nvSpPr>
        <p:spPr>
          <a:xfrm>
            <a:off x="5366156" y="3991686"/>
            <a:ext cx="62230" cy="20320"/>
          </a:xfrm>
          <a:custGeom>
            <a:avLst/>
            <a:gdLst/>
            <a:ahLst/>
            <a:cxnLst/>
            <a:rect l="l" t="t" r="r" b="b"/>
            <a:pathLst>
              <a:path w="62229" h="20320">
                <a:moveTo>
                  <a:pt x="61569" y="0"/>
                </a:moveTo>
                <a:lnTo>
                  <a:pt x="0" y="0"/>
                </a:lnTo>
                <a:lnTo>
                  <a:pt x="368" y="20154"/>
                </a:lnTo>
                <a:lnTo>
                  <a:pt x="61925" y="20154"/>
                </a:lnTo>
                <a:lnTo>
                  <a:pt x="6156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662079" y="3950284"/>
            <a:ext cx="788403" cy="157314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7157783" y="5615901"/>
            <a:ext cx="2291080" cy="53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indent="-121920">
              <a:lnSpc>
                <a:spcPts val="1985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Exames</a:t>
            </a:r>
            <a:r>
              <a:rPr sz="18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Oftalmológicos</a:t>
            </a:r>
            <a:endParaRPr sz="1800">
              <a:latin typeface="Calibri"/>
              <a:cs typeface="Calibri"/>
            </a:endParaRPr>
          </a:p>
          <a:p>
            <a:pPr marL="133985" indent="-121920">
              <a:lnSpc>
                <a:spcPts val="1985"/>
              </a:lnSpc>
              <a:buChar char="-"/>
              <a:tabLst>
                <a:tab pos="134620" algn="l"/>
              </a:tabLst>
            </a:pP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Eletrocardiograma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52495" y="6289103"/>
            <a:ext cx="1668145" cy="4171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Rua</a:t>
            </a:r>
            <a:r>
              <a:rPr sz="14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Samuel</a:t>
            </a:r>
            <a:r>
              <a:rPr sz="14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Heusi,</a:t>
            </a:r>
            <a:r>
              <a:rPr sz="14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190 </a:t>
            </a:r>
            <a:r>
              <a:rPr sz="1400" spc="-3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Centro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Itajaí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6943" y="6289103"/>
            <a:ext cx="2246630" cy="41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F5395"/>
                </a:solidFill>
                <a:latin typeface="Calibri"/>
                <a:cs typeface="Calibri"/>
              </a:rPr>
              <a:t>Atendimento</a:t>
            </a:r>
            <a:r>
              <a:rPr sz="1200" b="1" spc="-10" dirty="0">
                <a:solidFill>
                  <a:srgbClr val="2F5395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540"/>
              </a:lnSpc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Segunda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sexta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das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8h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às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17h.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96339" y="1090078"/>
            <a:ext cx="4053610" cy="3917518"/>
            <a:chOff x="720001" y="1079639"/>
            <a:chExt cx="3672840" cy="32372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1997" y="1151636"/>
              <a:ext cx="3600361" cy="3165119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20001" y="1079639"/>
              <a:ext cx="3600005" cy="316476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89599" cy="68551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38017" y="2832023"/>
            <a:ext cx="5912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CENTROS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CLÍNICOS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2814" y="3594138"/>
            <a:ext cx="2002155" cy="3727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5" dirty="0">
                <a:solidFill>
                  <a:srgbClr val="FFFFFF"/>
                </a:solidFill>
                <a:latin typeface="Arial MT"/>
                <a:cs typeface="Arial MT"/>
              </a:rPr>
              <a:t>Curitiba</a:t>
            </a:r>
            <a:r>
              <a:rPr sz="22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50" spc="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2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50" spc="15" dirty="0">
                <a:solidFill>
                  <a:srgbClr val="FFFFFF"/>
                </a:solidFill>
                <a:latin typeface="Arial MT"/>
                <a:cs typeface="Arial MT"/>
              </a:rPr>
              <a:t>RMC</a:t>
            </a:r>
            <a:endParaRPr sz="22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018" y="155054"/>
            <a:ext cx="2774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CC</a:t>
            </a:r>
            <a:r>
              <a:rPr spc="-40" dirty="0"/>
              <a:t> </a:t>
            </a:r>
            <a:r>
              <a:rPr spc="-5" dirty="0"/>
              <a:t>Água</a:t>
            </a:r>
            <a:r>
              <a:rPr spc="-45" dirty="0"/>
              <a:t> </a:t>
            </a:r>
            <a:r>
              <a:rPr spc="-40" dirty="0"/>
              <a:t>Verde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7160" y="961186"/>
            <a:ext cx="5022215" cy="3658235"/>
            <a:chOff x="137160" y="961186"/>
            <a:chExt cx="5022215" cy="36582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961186"/>
              <a:ext cx="5021999" cy="3657968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965" y="1259700"/>
              <a:ext cx="4424032" cy="3059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6" name="object 6"/>
            <p:cNvSpPr/>
            <p:nvPr/>
          </p:nvSpPr>
          <p:spPr>
            <a:xfrm>
              <a:off x="435597" y="1259636"/>
              <a:ext cx="4424680" cy="3061335"/>
            </a:xfrm>
            <a:custGeom>
              <a:avLst/>
              <a:gdLst/>
              <a:ahLst/>
              <a:cxnLst/>
              <a:rect l="l" t="t" r="r" b="b"/>
              <a:pathLst>
                <a:path w="4424680" h="3061335">
                  <a:moveTo>
                    <a:pt x="509765" y="368"/>
                  </a:moveTo>
                  <a:lnTo>
                    <a:pt x="4424400" y="368"/>
                  </a:lnTo>
                  <a:lnTo>
                    <a:pt x="4424400" y="2550604"/>
                  </a:lnTo>
                  <a:lnTo>
                    <a:pt x="4421607" y="2604102"/>
                  </a:lnTo>
                  <a:lnTo>
                    <a:pt x="4413285" y="2656754"/>
                  </a:lnTo>
                  <a:lnTo>
                    <a:pt x="4399519" y="2708145"/>
                  </a:lnTo>
                  <a:lnTo>
                    <a:pt x="4380395" y="2757859"/>
                  </a:lnTo>
                  <a:lnTo>
                    <a:pt x="4355998" y="2805480"/>
                  </a:lnTo>
                  <a:lnTo>
                    <a:pt x="4326892" y="2850487"/>
                  </a:lnTo>
                  <a:lnTo>
                    <a:pt x="4293364" y="2891986"/>
                  </a:lnTo>
                  <a:lnTo>
                    <a:pt x="4255740" y="2929665"/>
                  </a:lnTo>
                  <a:lnTo>
                    <a:pt x="4214351" y="2963214"/>
                  </a:lnTo>
                  <a:lnTo>
                    <a:pt x="4169524" y="2992323"/>
                  </a:lnTo>
                  <a:lnTo>
                    <a:pt x="4121724" y="3016578"/>
                  </a:lnTo>
                  <a:lnTo>
                    <a:pt x="4071903" y="3035685"/>
                  </a:lnTo>
                  <a:lnTo>
                    <a:pt x="4020458" y="3049504"/>
                  </a:lnTo>
                  <a:lnTo>
                    <a:pt x="3967785" y="3057897"/>
                  </a:lnTo>
                  <a:lnTo>
                    <a:pt x="3914279" y="3060725"/>
                  </a:lnTo>
                  <a:lnTo>
                    <a:pt x="0" y="3060725"/>
                  </a:lnTo>
                  <a:lnTo>
                    <a:pt x="0" y="510120"/>
                  </a:lnTo>
                  <a:lnTo>
                    <a:pt x="2794" y="456623"/>
                  </a:lnTo>
                  <a:lnTo>
                    <a:pt x="11118" y="403970"/>
                  </a:lnTo>
                  <a:lnTo>
                    <a:pt x="24886" y="352579"/>
                  </a:lnTo>
                  <a:lnTo>
                    <a:pt x="44009" y="302865"/>
                  </a:lnTo>
                  <a:lnTo>
                    <a:pt x="68402" y="255244"/>
                  </a:lnTo>
                  <a:lnTo>
                    <a:pt x="97507" y="210237"/>
                  </a:lnTo>
                  <a:lnTo>
                    <a:pt x="131037" y="168739"/>
                  </a:lnTo>
                  <a:lnTo>
                    <a:pt x="168662" y="131059"/>
                  </a:lnTo>
                  <a:lnTo>
                    <a:pt x="210055" y="97510"/>
                  </a:lnTo>
                  <a:lnTo>
                    <a:pt x="254889" y="68402"/>
                  </a:lnTo>
                  <a:lnTo>
                    <a:pt x="302683" y="44146"/>
                  </a:lnTo>
                  <a:lnTo>
                    <a:pt x="352503" y="25039"/>
                  </a:lnTo>
                  <a:lnTo>
                    <a:pt x="403948" y="11221"/>
                  </a:lnTo>
                  <a:lnTo>
                    <a:pt x="456620" y="2828"/>
                  </a:lnTo>
                  <a:lnTo>
                    <a:pt x="510120" y="0"/>
                  </a:lnTo>
                  <a:lnTo>
                    <a:pt x="509765" y="368"/>
                  </a:lnTo>
                  <a:close/>
                </a:path>
              </a:pathLst>
            </a:custGeom>
            <a:ln w="889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3659" y="6164529"/>
            <a:ext cx="1816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F5395"/>
                </a:solidFill>
                <a:latin typeface="Calibri"/>
                <a:cs typeface="Calibri"/>
              </a:rPr>
              <a:t>Atendimento</a:t>
            </a:r>
            <a:r>
              <a:rPr sz="1200" b="1" dirty="0">
                <a:solidFill>
                  <a:srgbClr val="2F539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F5395"/>
                </a:solidFill>
                <a:latin typeface="Calibri"/>
                <a:cs typeface="Calibri"/>
              </a:rPr>
              <a:t>Eletivo: </a:t>
            </a:r>
            <a:r>
              <a:rPr sz="1200" b="1" dirty="0">
                <a:solidFill>
                  <a:srgbClr val="2F539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Segunda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à </a:t>
            </a:r>
            <a:r>
              <a:rPr sz="1200" spc="-15" dirty="0">
                <a:solidFill>
                  <a:srgbClr val="7E7E7E"/>
                </a:solidFill>
                <a:latin typeface="Calibri"/>
                <a:cs typeface="Calibri"/>
              </a:rPr>
              <a:t>Sexta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8h às 19h30 </a:t>
            </a:r>
            <a:r>
              <a:rPr sz="1200" spc="-2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Sábado</a:t>
            </a:r>
            <a:r>
              <a:rPr sz="12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8h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às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 11h30.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9544" y="6258852"/>
            <a:ext cx="1544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7E7E7E"/>
                </a:solidFill>
                <a:latin typeface="Calibri"/>
                <a:cs typeface="Calibri"/>
              </a:rPr>
              <a:t>Av.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Getúlio</a:t>
            </a:r>
            <a:r>
              <a:rPr sz="1200" spc="-20" dirty="0">
                <a:solidFill>
                  <a:srgbClr val="7E7E7E"/>
                </a:solidFill>
                <a:latin typeface="Calibri"/>
                <a:cs typeface="Calibri"/>
              </a:rPr>
              <a:t> Vargas,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2499 </a:t>
            </a:r>
            <a:r>
              <a:rPr sz="1200" spc="-2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Água </a:t>
            </a:r>
            <a:r>
              <a:rPr sz="1200" spc="-15" dirty="0">
                <a:solidFill>
                  <a:srgbClr val="7E7E7E"/>
                </a:solidFill>
                <a:latin typeface="Calibri"/>
                <a:cs typeface="Calibri"/>
              </a:rPr>
              <a:t>Verde.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0960" y="6111709"/>
            <a:ext cx="698398" cy="5925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033592"/>
            <a:ext cx="567004" cy="5785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00000" y="624967"/>
            <a:ext cx="428751" cy="36683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02615" y="747979"/>
            <a:ext cx="220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Especialidades</a:t>
            </a:r>
            <a:r>
              <a:rPr sz="1800" spc="-6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Médicas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24917" y="1103757"/>
            <a:ext cx="4015079" cy="4835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9445" y="12"/>
            <a:ext cx="2056994" cy="7108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6018" y="155054"/>
            <a:ext cx="36258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585858"/>
                </a:solidFill>
                <a:latin typeface="Arial"/>
                <a:cs typeface="Arial"/>
              </a:rPr>
              <a:t>CC</a:t>
            </a:r>
            <a:r>
              <a:rPr sz="3000" b="1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585858"/>
                </a:solidFill>
                <a:latin typeface="Arial"/>
                <a:cs typeface="Arial"/>
              </a:rPr>
              <a:t>Araucária</a:t>
            </a:r>
            <a:r>
              <a:rPr sz="3000" b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3000" b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585858"/>
                </a:solidFill>
                <a:latin typeface="Arial"/>
                <a:cs typeface="Arial"/>
              </a:rPr>
              <a:t>RMC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033592"/>
            <a:ext cx="4796155" cy="770890"/>
            <a:chOff x="0" y="6033592"/>
            <a:chExt cx="4796155" cy="7708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0960" y="6111709"/>
              <a:ext cx="698398" cy="5925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5394" y="6194513"/>
              <a:ext cx="1820519" cy="5097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33592"/>
              <a:ext cx="567004" cy="5785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20" y="6111354"/>
              <a:ext cx="2277719" cy="69264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59996" y="899642"/>
            <a:ext cx="428751" cy="36683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462979" y="927265"/>
            <a:ext cx="220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Especialidades</a:t>
            </a:r>
            <a:r>
              <a:rPr sz="1800" spc="-6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Médicas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940006" y="1433169"/>
            <a:ext cx="3898265" cy="3966845"/>
            <a:chOff x="5940006" y="1433169"/>
            <a:chExt cx="3898265" cy="396684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0000" y="1433169"/>
              <a:ext cx="3538080" cy="25264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0006" y="3779634"/>
              <a:ext cx="430199" cy="36324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9997" y="3747960"/>
              <a:ext cx="2978645" cy="4975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2364" y="4902123"/>
              <a:ext cx="3167634" cy="4975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6314" y="4245483"/>
              <a:ext cx="3082315" cy="771842"/>
            </a:xfrm>
            <a:prstGeom prst="rect">
              <a:avLst/>
            </a:prstGeom>
          </p:spPr>
        </p:pic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9F3A1042-55D0-645F-18ED-4149C8D6A2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937" y="899642"/>
            <a:ext cx="4788842" cy="37586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018" y="155054"/>
            <a:ext cx="58610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Centro</a:t>
            </a:r>
            <a:r>
              <a:rPr spc="-25" dirty="0"/>
              <a:t> </a:t>
            </a:r>
            <a:r>
              <a:rPr spc="-10" dirty="0"/>
              <a:t>clínico</a:t>
            </a:r>
            <a:r>
              <a:rPr spc="-20" dirty="0"/>
              <a:t> </a:t>
            </a:r>
            <a:r>
              <a:rPr spc="-5" dirty="0"/>
              <a:t>Carmo</a:t>
            </a:r>
            <a:r>
              <a:rPr spc="-25" dirty="0"/>
              <a:t> </a:t>
            </a:r>
            <a:r>
              <a:rPr spc="-5" dirty="0"/>
              <a:t>Boqueirão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5993269"/>
            <a:ext cx="6300470" cy="801370"/>
            <a:chOff x="0" y="5993269"/>
            <a:chExt cx="6300470" cy="801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5399" y="5993269"/>
              <a:ext cx="698398" cy="5925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7997" y="6155994"/>
              <a:ext cx="2052002" cy="5036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33592"/>
              <a:ext cx="567004" cy="5785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004" y="6101638"/>
              <a:ext cx="3564001" cy="69264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9994" y="892809"/>
            <a:ext cx="428764" cy="3668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76934" y="927265"/>
            <a:ext cx="220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Especialidades</a:t>
            </a:r>
            <a:r>
              <a:rPr sz="1800" spc="-6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Médicas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59994" y="3599637"/>
            <a:ext cx="430199" cy="363245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7020000" y="1259636"/>
            <a:ext cx="3107055" cy="2160270"/>
            <a:chOff x="7020000" y="1259636"/>
            <a:chExt cx="3107055" cy="216027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20000" y="1259636"/>
              <a:ext cx="3106801" cy="158868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20000" y="2653919"/>
              <a:ext cx="2259355" cy="76572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59994" y="4859629"/>
            <a:ext cx="430199" cy="36324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096938" y="3496221"/>
            <a:ext cx="2057400" cy="112268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Busca</a:t>
            </a:r>
            <a:r>
              <a:rPr sz="1800" spc="-4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371C3"/>
                </a:solidFill>
                <a:latin typeface="Calibri"/>
                <a:cs typeface="Calibri"/>
              </a:rPr>
              <a:t>direta</a:t>
            </a:r>
            <a:endParaRPr sz="1800">
              <a:latin typeface="Calibri"/>
              <a:cs typeface="Calibri"/>
            </a:endParaRPr>
          </a:p>
          <a:p>
            <a:pPr marL="133985" indent="-121920">
              <a:lnSpc>
                <a:spcPct val="100000"/>
              </a:lnSpc>
              <a:spcBef>
                <a:spcPts val="1080"/>
              </a:spcBef>
              <a:buChar char="-"/>
              <a:tabLst>
                <a:tab pos="134620" algn="l"/>
              </a:tabLst>
            </a:pP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Plantão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Clinico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Geral</a:t>
            </a:r>
            <a:endParaRPr sz="1800">
              <a:latin typeface="Calibri"/>
              <a:cs typeface="Calibri"/>
            </a:endParaRPr>
          </a:p>
          <a:p>
            <a:pPr marL="133985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Plantão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Pediátrico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00544" y="4799431"/>
            <a:ext cx="2804160" cy="102679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800"/>
              </a:spcBef>
            </a:pPr>
            <a:r>
              <a:rPr sz="1800" spc="-10" dirty="0">
                <a:solidFill>
                  <a:srgbClr val="4371C3"/>
                </a:solidFill>
                <a:latin typeface="Calibri"/>
                <a:cs typeface="Calibri"/>
              </a:rPr>
              <a:t>Exames</a:t>
            </a:r>
            <a:endParaRPr sz="1800">
              <a:latin typeface="Calibri"/>
              <a:cs typeface="Calibri"/>
            </a:endParaRPr>
          </a:p>
          <a:p>
            <a:pPr marL="133985" indent="-121920">
              <a:lnSpc>
                <a:spcPct val="100000"/>
              </a:lnSpc>
              <a:spcBef>
                <a:spcPts val="700"/>
              </a:spcBef>
              <a:buChar char="-"/>
              <a:tabLst>
                <a:tab pos="134620" algn="l"/>
              </a:tabLst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Raios-X</a:t>
            </a:r>
            <a:endParaRPr sz="1800">
              <a:latin typeface="Calibri"/>
              <a:cs typeface="Calibri"/>
            </a:endParaRPr>
          </a:p>
          <a:p>
            <a:pPr marL="133985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Anexo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 Laboratório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Notrelabs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A916CE8-FAC7-FE68-0F39-10BE1393FC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633" y="1366641"/>
            <a:ext cx="4657368" cy="3665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018" y="155054"/>
            <a:ext cx="38931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Centro</a:t>
            </a:r>
            <a:r>
              <a:rPr spc="-35" dirty="0"/>
              <a:t> </a:t>
            </a:r>
            <a:r>
              <a:rPr spc="-10" dirty="0"/>
              <a:t>clínico</a:t>
            </a:r>
            <a:r>
              <a:rPr spc="-35" dirty="0"/>
              <a:t> </a:t>
            </a:r>
            <a:r>
              <a:rPr spc="-5" dirty="0"/>
              <a:t>Centro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6033592"/>
            <a:ext cx="5073015" cy="824230"/>
            <a:chOff x="0" y="6033592"/>
            <a:chExt cx="5073015" cy="824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0960" y="6111709"/>
              <a:ext cx="698398" cy="5925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2038" y="6266154"/>
              <a:ext cx="2070354" cy="5889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33592"/>
              <a:ext cx="567004" cy="5785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601" y="6199200"/>
              <a:ext cx="2594521" cy="65844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11596" y="892809"/>
            <a:ext cx="428752" cy="3668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97663" y="927265"/>
            <a:ext cx="220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Especialidades</a:t>
            </a:r>
            <a:r>
              <a:rPr sz="1800" spc="-55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Médicas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39841" y="1079639"/>
            <a:ext cx="6452235" cy="5399405"/>
            <a:chOff x="5739841" y="1079639"/>
            <a:chExt cx="6452235" cy="539940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08922" y="4385513"/>
              <a:ext cx="528485" cy="3999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39554" y="4421873"/>
              <a:ext cx="2752204" cy="4975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9841" y="1079639"/>
              <a:ext cx="5600153" cy="53989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96235" y="4787633"/>
              <a:ext cx="3393363" cy="765721"/>
            </a:xfrm>
            <a:prstGeom prst="rect">
              <a:avLst/>
            </a:prstGeom>
          </p:spPr>
        </p:pic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C2DB1A45-D3D5-96F8-9409-4B280610ED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018" y="1413535"/>
            <a:ext cx="4062526" cy="35530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018" y="155054"/>
            <a:ext cx="39776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Centro</a:t>
            </a:r>
            <a:r>
              <a:rPr spc="-30" dirty="0"/>
              <a:t> </a:t>
            </a:r>
            <a:r>
              <a:rPr spc="-10" dirty="0"/>
              <a:t>clínico</a:t>
            </a:r>
            <a:r>
              <a:rPr spc="-25" dirty="0"/>
              <a:t> </a:t>
            </a:r>
            <a:r>
              <a:rPr spc="-10" dirty="0"/>
              <a:t>Mercês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6033592"/>
            <a:ext cx="3249930" cy="671195"/>
            <a:chOff x="0" y="6033592"/>
            <a:chExt cx="3249930" cy="671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0960" y="6111709"/>
              <a:ext cx="698398" cy="5925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33592"/>
              <a:ext cx="567004" cy="57852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84875" y="839889"/>
            <a:ext cx="428752" cy="3668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90221" y="873620"/>
            <a:ext cx="3260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Especialidades</a:t>
            </a:r>
            <a:r>
              <a:rPr sz="1800" spc="-2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Médicas</a:t>
            </a:r>
            <a:r>
              <a:rPr sz="1800" spc="-1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371C3"/>
                </a:solidFill>
                <a:latin typeface="Calibri"/>
                <a:cs typeface="Calibri"/>
              </a:rPr>
              <a:t>Pediátricas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819997" y="4099674"/>
            <a:ext cx="3371850" cy="537845"/>
            <a:chOff x="8819997" y="4099674"/>
            <a:chExt cx="3371850" cy="53784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19997" y="4099674"/>
              <a:ext cx="528485" cy="3999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0001" y="4139641"/>
              <a:ext cx="2831757" cy="49752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439821" y="5391264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57070"/>
                </a:solidFill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11893" y="4605020"/>
            <a:ext cx="18815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57070"/>
                </a:solidFill>
                <a:latin typeface="Calibri"/>
                <a:cs typeface="Calibri"/>
              </a:rPr>
              <a:t>-</a:t>
            </a:r>
            <a:r>
              <a:rPr sz="1800" spc="760" dirty="0">
                <a:solidFill>
                  <a:srgbClr val="7570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57070"/>
                </a:solidFill>
                <a:latin typeface="Calibri"/>
                <a:cs typeface="Calibri"/>
              </a:rPr>
              <a:t>Raios</a:t>
            </a:r>
            <a:r>
              <a:rPr sz="1800" spc="-15" dirty="0">
                <a:solidFill>
                  <a:srgbClr val="75707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57070"/>
                </a:solidFill>
                <a:latin typeface="Calibri"/>
                <a:cs typeface="Calibri"/>
              </a:rPr>
              <a:t>-</a:t>
            </a:r>
            <a:r>
              <a:rPr sz="1800" spc="-15" dirty="0">
                <a:solidFill>
                  <a:srgbClr val="75707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57070"/>
                </a:solidFill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  <a:p>
            <a:pPr marL="323850" marR="30480" indent="-283845" algn="just">
              <a:lnSpc>
                <a:spcPct val="100000"/>
              </a:lnSpc>
            </a:pPr>
            <a:r>
              <a:rPr sz="2700" spc="-7" baseline="9259" dirty="0">
                <a:solidFill>
                  <a:srgbClr val="757070"/>
                </a:solidFill>
                <a:latin typeface="Microsoft Sans Serif"/>
                <a:cs typeface="Microsoft Sans Serif"/>
              </a:rPr>
              <a:t>-</a:t>
            </a:r>
            <a:r>
              <a:rPr sz="2700" baseline="9259" dirty="0">
                <a:solidFill>
                  <a:srgbClr val="75707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757070"/>
                </a:solidFill>
                <a:latin typeface="Calibri"/>
                <a:cs typeface="Calibri"/>
              </a:rPr>
              <a:t>Ultrassonografia </a:t>
            </a:r>
            <a:r>
              <a:rPr sz="1800" spc="-395" dirty="0">
                <a:solidFill>
                  <a:srgbClr val="75707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57070"/>
                </a:solidFill>
                <a:latin typeface="Calibri"/>
                <a:cs typeface="Calibri"/>
              </a:rPr>
              <a:t>Adulto </a:t>
            </a:r>
            <a:r>
              <a:rPr sz="1800" dirty="0">
                <a:solidFill>
                  <a:srgbClr val="757070"/>
                </a:solidFill>
                <a:latin typeface="Calibri"/>
                <a:cs typeface="Calibri"/>
              </a:rPr>
              <a:t>e </a:t>
            </a:r>
            <a:r>
              <a:rPr sz="1800" spc="-15" dirty="0">
                <a:solidFill>
                  <a:srgbClr val="757070"/>
                </a:solidFill>
                <a:latin typeface="Calibri"/>
                <a:cs typeface="Calibri"/>
              </a:rPr>
              <a:t>infantil </a:t>
            </a:r>
            <a:r>
              <a:rPr sz="1800" spc="-395" dirty="0">
                <a:solidFill>
                  <a:srgbClr val="75707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757070"/>
                </a:solidFill>
                <a:latin typeface="Calibri"/>
                <a:cs typeface="Calibri"/>
              </a:rPr>
              <a:t>Testes </a:t>
            </a:r>
            <a:r>
              <a:rPr sz="1800" spc="-10" dirty="0">
                <a:solidFill>
                  <a:srgbClr val="757070"/>
                </a:solidFill>
                <a:latin typeface="Calibri"/>
                <a:cs typeface="Calibri"/>
              </a:rPr>
              <a:t>alérgicos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79998" y="1206728"/>
            <a:ext cx="6612255" cy="5338445"/>
            <a:chOff x="5579998" y="1206728"/>
            <a:chExt cx="6612255" cy="533844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9998" y="1206728"/>
              <a:ext cx="5740565" cy="53380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8685" y="3108236"/>
              <a:ext cx="1978914" cy="49140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28874" y="2699638"/>
              <a:ext cx="469798" cy="4031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98685" y="2707919"/>
              <a:ext cx="2593073" cy="49536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225863" y="6259944"/>
            <a:ext cx="180276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solidFill>
                  <a:srgbClr val="585858"/>
                </a:solidFill>
                <a:latin typeface="Arial MT"/>
                <a:cs typeface="Arial MT"/>
              </a:rPr>
              <a:t>Av.</a:t>
            </a:r>
            <a:r>
              <a:rPr sz="14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 MT"/>
                <a:cs typeface="Arial MT"/>
              </a:rPr>
              <a:t>Manoel</a:t>
            </a:r>
            <a:r>
              <a:rPr sz="14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 MT"/>
                <a:cs typeface="Arial MT"/>
              </a:rPr>
              <a:t>Ribas,</a:t>
            </a:r>
            <a:r>
              <a:rPr sz="14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 MT"/>
                <a:cs typeface="Arial MT"/>
              </a:rPr>
              <a:t>552 </a:t>
            </a:r>
            <a:r>
              <a:rPr sz="1400" spc="-37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 MT"/>
                <a:cs typeface="Arial MT"/>
              </a:rPr>
              <a:t>Mercês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9801" y="5811126"/>
            <a:ext cx="2769120" cy="487438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289801" y="810061"/>
            <a:ext cx="4558030" cy="4197985"/>
            <a:chOff x="241554" y="781189"/>
            <a:chExt cx="4558030" cy="419798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1554" y="781189"/>
              <a:ext cx="4557953" cy="4197972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0004" y="1079690"/>
              <a:ext cx="3959999" cy="359995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3" name="object 23"/>
            <p:cNvSpPr/>
            <p:nvPr/>
          </p:nvSpPr>
          <p:spPr>
            <a:xfrm>
              <a:off x="540004" y="1079639"/>
              <a:ext cx="3960495" cy="3601085"/>
            </a:xfrm>
            <a:custGeom>
              <a:avLst/>
              <a:gdLst/>
              <a:ahLst/>
              <a:cxnLst/>
              <a:rect l="l" t="t" r="r" b="b"/>
              <a:pathLst>
                <a:path w="3960495" h="3601085">
                  <a:moveTo>
                    <a:pt x="599757" y="355"/>
                  </a:moveTo>
                  <a:lnTo>
                    <a:pt x="3960355" y="355"/>
                  </a:lnTo>
                  <a:lnTo>
                    <a:pt x="3960355" y="3000603"/>
                  </a:lnTo>
                  <a:lnTo>
                    <a:pt x="3958058" y="3053114"/>
                  </a:lnTo>
                  <a:lnTo>
                    <a:pt x="3951221" y="3104987"/>
                  </a:lnTo>
                  <a:lnTo>
                    <a:pt x="3939924" y="3155940"/>
                  </a:lnTo>
                  <a:lnTo>
                    <a:pt x="3924247" y="3205693"/>
                  </a:lnTo>
                  <a:lnTo>
                    <a:pt x="3904272" y="3253965"/>
                  </a:lnTo>
                  <a:lnTo>
                    <a:pt x="3880078" y="3300476"/>
                  </a:lnTo>
                  <a:lnTo>
                    <a:pt x="3851761" y="3344844"/>
                  </a:lnTo>
                  <a:lnTo>
                    <a:pt x="3819863" y="3386383"/>
                  </a:lnTo>
                  <a:lnTo>
                    <a:pt x="3784585" y="3424902"/>
                  </a:lnTo>
                  <a:lnTo>
                    <a:pt x="3746127" y="3460211"/>
                  </a:lnTo>
                  <a:lnTo>
                    <a:pt x="3704688" y="3492121"/>
                  </a:lnTo>
                  <a:lnTo>
                    <a:pt x="3660470" y="3520440"/>
                  </a:lnTo>
                  <a:lnTo>
                    <a:pt x="3613805" y="3544638"/>
                  </a:lnTo>
                  <a:lnTo>
                    <a:pt x="3565431" y="3564614"/>
                  </a:lnTo>
                  <a:lnTo>
                    <a:pt x="3515618" y="3580290"/>
                  </a:lnTo>
                  <a:lnTo>
                    <a:pt x="3464636" y="3591585"/>
                  </a:lnTo>
                  <a:lnTo>
                    <a:pt x="3412754" y="3598420"/>
                  </a:lnTo>
                  <a:lnTo>
                    <a:pt x="3360242" y="3600716"/>
                  </a:lnTo>
                  <a:lnTo>
                    <a:pt x="0" y="3600716"/>
                  </a:lnTo>
                  <a:lnTo>
                    <a:pt x="0" y="600125"/>
                  </a:lnTo>
                  <a:lnTo>
                    <a:pt x="2296" y="547610"/>
                  </a:lnTo>
                  <a:lnTo>
                    <a:pt x="9131" y="495736"/>
                  </a:lnTo>
                  <a:lnTo>
                    <a:pt x="20426" y="444782"/>
                  </a:lnTo>
                  <a:lnTo>
                    <a:pt x="36101" y="395029"/>
                  </a:lnTo>
                  <a:lnTo>
                    <a:pt x="56078" y="346755"/>
                  </a:lnTo>
                  <a:lnTo>
                    <a:pt x="80276" y="300240"/>
                  </a:lnTo>
                  <a:lnTo>
                    <a:pt x="108593" y="255872"/>
                  </a:lnTo>
                  <a:lnTo>
                    <a:pt x="140491" y="214333"/>
                  </a:lnTo>
                  <a:lnTo>
                    <a:pt x="175767" y="175814"/>
                  </a:lnTo>
                  <a:lnTo>
                    <a:pt x="214224" y="140504"/>
                  </a:lnTo>
                  <a:lnTo>
                    <a:pt x="255658" y="108595"/>
                  </a:lnTo>
                  <a:lnTo>
                    <a:pt x="299872" y="80276"/>
                  </a:lnTo>
                  <a:lnTo>
                    <a:pt x="346537" y="56082"/>
                  </a:lnTo>
                  <a:lnTo>
                    <a:pt x="394914" y="36107"/>
                  </a:lnTo>
                  <a:lnTo>
                    <a:pt x="444730" y="20431"/>
                  </a:lnTo>
                  <a:lnTo>
                    <a:pt x="495715" y="9134"/>
                  </a:lnTo>
                  <a:lnTo>
                    <a:pt x="547600" y="2296"/>
                  </a:lnTo>
                  <a:lnTo>
                    <a:pt x="600113" y="0"/>
                  </a:lnTo>
                  <a:lnTo>
                    <a:pt x="599757" y="355"/>
                  </a:lnTo>
                  <a:close/>
                </a:path>
              </a:pathLst>
            </a:custGeom>
            <a:ln w="889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6102" y="6332296"/>
            <a:ext cx="2005330" cy="346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50" b="1" spc="-10" dirty="0">
                <a:solidFill>
                  <a:srgbClr val="295F99"/>
                </a:solidFill>
                <a:latin typeface="Arial"/>
                <a:cs typeface="Arial"/>
              </a:rPr>
              <a:t>Atendimento plantão pediátrico </a:t>
            </a:r>
            <a:r>
              <a:rPr sz="1050" b="1" spc="-280" dirty="0">
                <a:solidFill>
                  <a:srgbClr val="295F99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999999"/>
                </a:solidFill>
                <a:latin typeface="Arial"/>
                <a:cs typeface="Arial"/>
              </a:rPr>
              <a:t>24</a:t>
            </a:r>
            <a:r>
              <a:rPr sz="1050" b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999999"/>
                </a:solidFill>
                <a:latin typeface="Arial"/>
                <a:cs typeface="Arial"/>
              </a:rPr>
              <a:t>h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018" y="155054"/>
            <a:ext cx="34493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Centro</a:t>
            </a:r>
            <a:r>
              <a:rPr spc="-50" dirty="0"/>
              <a:t> </a:t>
            </a:r>
            <a:r>
              <a:rPr spc="-10" dirty="0"/>
              <a:t>Oncológico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5939637"/>
            <a:ext cx="4533900" cy="918210"/>
            <a:chOff x="0" y="5939637"/>
            <a:chExt cx="4533900" cy="9182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0960" y="6111709"/>
              <a:ext cx="698398" cy="5925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1558" y="6115316"/>
              <a:ext cx="1411922" cy="5889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33592"/>
              <a:ext cx="567004" cy="5785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8835" y="5939637"/>
              <a:ext cx="2395080" cy="91800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20002" y="899642"/>
            <a:ext cx="428751" cy="3668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822617" y="933373"/>
            <a:ext cx="2202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Especialidades</a:t>
            </a:r>
            <a:r>
              <a:rPr sz="1800" spc="-5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Médicas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479997" y="3861003"/>
            <a:ext cx="3600450" cy="497840"/>
            <a:chOff x="6479997" y="3861003"/>
            <a:chExt cx="3600450" cy="49784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9997" y="3919677"/>
              <a:ext cx="528485" cy="3999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01357" y="3861003"/>
              <a:ext cx="2978645" cy="49752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21563" y="961186"/>
            <a:ext cx="4918075" cy="3838575"/>
            <a:chOff x="421563" y="961186"/>
            <a:chExt cx="4918075" cy="383857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563" y="961186"/>
              <a:ext cx="4917948" cy="3837978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0001" y="1259941"/>
              <a:ext cx="4319993" cy="323969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6" name="object 16"/>
            <p:cNvSpPr/>
            <p:nvPr/>
          </p:nvSpPr>
          <p:spPr>
            <a:xfrm>
              <a:off x="720001" y="1260005"/>
              <a:ext cx="4320540" cy="3240405"/>
            </a:xfrm>
            <a:custGeom>
              <a:avLst/>
              <a:gdLst/>
              <a:ahLst/>
              <a:cxnLst/>
              <a:rect l="l" t="t" r="r" b="b"/>
              <a:pathLst>
                <a:path w="4320540" h="3240404">
                  <a:moveTo>
                    <a:pt x="540004" y="0"/>
                  </a:moveTo>
                  <a:lnTo>
                    <a:pt x="4320362" y="0"/>
                  </a:lnTo>
                  <a:lnTo>
                    <a:pt x="4320362" y="2699994"/>
                  </a:lnTo>
                  <a:lnTo>
                    <a:pt x="4318302" y="2747169"/>
                  </a:lnTo>
                  <a:lnTo>
                    <a:pt x="4312161" y="2793834"/>
                  </a:lnTo>
                  <a:lnTo>
                    <a:pt x="4302001" y="2839719"/>
                  </a:lnTo>
                  <a:lnTo>
                    <a:pt x="4287880" y="2884555"/>
                  </a:lnTo>
                  <a:lnTo>
                    <a:pt x="4269859" y="2928071"/>
                  </a:lnTo>
                  <a:lnTo>
                    <a:pt x="4247997" y="2969996"/>
                  </a:lnTo>
                  <a:lnTo>
                    <a:pt x="4222556" y="3009861"/>
                  </a:lnTo>
                  <a:lnTo>
                    <a:pt x="4193876" y="3047237"/>
                  </a:lnTo>
                  <a:lnTo>
                    <a:pt x="4162137" y="3081912"/>
                  </a:lnTo>
                  <a:lnTo>
                    <a:pt x="4127518" y="3113676"/>
                  </a:lnTo>
                  <a:lnTo>
                    <a:pt x="4090199" y="3142320"/>
                  </a:lnTo>
                  <a:lnTo>
                    <a:pt x="4050360" y="3167634"/>
                  </a:lnTo>
                  <a:lnTo>
                    <a:pt x="4008434" y="3189495"/>
                  </a:lnTo>
                  <a:lnTo>
                    <a:pt x="3964919" y="3207516"/>
                  </a:lnTo>
                  <a:lnTo>
                    <a:pt x="3920083" y="3221637"/>
                  </a:lnTo>
                  <a:lnTo>
                    <a:pt x="3874198" y="3231798"/>
                  </a:lnTo>
                  <a:lnTo>
                    <a:pt x="3827532" y="3237938"/>
                  </a:lnTo>
                  <a:lnTo>
                    <a:pt x="3780358" y="3239998"/>
                  </a:lnTo>
                  <a:lnTo>
                    <a:pt x="0" y="3240354"/>
                  </a:lnTo>
                  <a:lnTo>
                    <a:pt x="0" y="539991"/>
                  </a:lnTo>
                  <a:lnTo>
                    <a:pt x="2060" y="492816"/>
                  </a:lnTo>
                  <a:lnTo>
                    <a:pt x="8200" y="446151"/>
                  </a:lnTo>
                  <a:lnTo>
                    <a:pt x="18361" y="400265"/>
                  </a:lnTo>
                  <a:lnTo>
                    <a:pt x="32481" y="355430"/>
                  </a:lnTo>
                  <a:lnTo>
                    <a:pt x="50503" y="311914"/>
                  </a:lnTo>
                  <a:lnTo>
                    <a:pt x="72364" y="269989"/>
                  </a:lnTo>
                  <a:lnTo>
                    <a:pt x="97801" y="230124"/>
                  </a:lnTo>
                  <a:lnTo>
                    <a:pt x="126479" y="192751"/>
                  </a:lnTo>
                  <a:lnTo>
                    <a:pt x="158219" y="158078"/>
                  </a:lnTo>
                  <a:lnTo>
                    <a:pt x="192840" y="126314"/>
                  </a:lnTo>
                  <a:lnTo>
                    <a:pt x="230161" y="97669"/>
                  </a:lnTo>
                  <a:lnTo>
                    <a:pt x="270002" y="72351"/>
                  </a:lnTo>
                  <a:lnTo>
                    <a:pt x="311926" y="50495"/>
                  </a:lnTo>
                  <a:lnTo>
                    <a:pt x="355440" y="32478"/>
                  </a:lnTo>
                  <a:lnTo>
                    <a:pt x="400273" y="18359"/>
                  </a:lnTo>
                  <a:lnTo>
                    <a:pt x="446158" y="8199"/>
                  </a:lnTo>
                  <a:lnTo>
                    <a:pt x="492824" y="2060"/>
                  </a:lnTo>
                  <a:lnTo>
                    <a:pt x="540004" y="0"/>
                  </a:lnTo>
                  <a:close/>
                </a:path>
              </a:pathLst>
            </a:custGeom>
            <a:ln w="889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279817" y="4310545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61694" y="4348340"/>
            <a:ext cx="1361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Quimioterapia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79997" y="1221486"/>
            <a:ext cx="3368878" cy="3137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018" y="155054"/>
            <a:ext cx="3236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CC</a:t>
            </a:r>
            <a:r>
              <a:rPr spc="-35" dirty="0"/>
              <a:t> </a:t>
            </a:r>
            <a:r>
              <a:rPr spc="-5" dirty="0"/>
              <a:t>Pinhais</a:t>
            </a:r>
            <a:r>
              <a:rPr spc="-35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RMC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6033236"/>
            <a:ext cx="4907915" cy="765810"/>
            <a:chOff x="0" y="6033236"/>
            <a:chExt cx="4907915" cy="765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9562" y="6054102"/>
              <a:ext cx="698398" cy="5925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33592"/>
              <a:ext cx="567004" cy="5785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713" y="6033236"/>
              <a:ext cx="2874962" cy="7657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3355" y="6133681"/>
              <a:ext cx="1424165" cy="58896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59996" y="892809"/>
            <a:ext cx="428751" cy="3668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62979" y="873620"/>
            <a:ext cx="220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Especialidades</a:t>
            </a:r>
            <a:r>
              <a:rPr sz="1800" spc="-6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71C3"/>
                </a:solidFill>
                <a:latin typeface="Calibri"/>
                <a:cs typeface="Calibri"/>
              </a:rPr>
              <a:t>Médicas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1560" y="601192"/>
            <a:ext cx="3838575" cy="4738370"/>
            <a:chOff x="601560" y="601192"/>
            <a:chExt cx="3838575" cy="473837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560" y="601192"/>
              <a:ext cx="3837965" cy="473796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998" y="899934"/>
              <a:ext cx="3239998" cy="413970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3" name="object 13"/>
            <p:cNvSpPr/>
            <p:nvPr/>
          </p:nvSpPr>
          <p:spPr>
            <a:xfrm>
              <a:off x="899998" y="899998"/>
              <a:ext cx="3240405" cy="4140835"/>
            </a:xfrm>
            <a:custGeom>
              <a:avLst/>
              <a:gdLst/>
              <a:ahLst/>
              <a:cxnLst/>
              <a:rect l="l" t="t" r="r" b="b"/>
              <a:pathLst>
                <a:path w="3240404" h="4140835">
                  <a:moveTo>
                    <a:pt x="540004" y="0"/>
                  </a:moveTo>
                  <a:lnTo>
                    <a:pt x="3240366" y="0"/>
                  </a:lnTo>
                  <a:lnTo>
                    <a:pt x="3240366" y="3600005"/>
                  </a:lnTo>
                  <a:lnTo>
                    <a:pt x="3238306" y="3647180"/>
                  </a:lnTo>
                  <a:lnTo>
                    <a:pt x="3232166" y="3693845"/>
                  </a:lnTo>
                  <a:lnTo>
                    <a:pt x="3222005" y="3739730"/>
                  </a:lnTo>
                  <a:lnTo>
                    <a:pt x="3207885" y="3784566"/>
                  </a:lnTo>
                  <a:lnTo>
                    <a:pt x="3189863" y="3828082"/>
                  </a:lnTo>
                  <a:lnTo>
                    <a:pt x="3168002" y="3870007"/>
                  </a:lnTo>
                  <a:lnTo>
                    <a:pt x="3142561" y="3909871"/>
                  </a:lnTo>
                  <a:lnTo>
                    <a:pt x="3113881" y="3947245"/>
                  </a:lnTo>
                  <a:lnTo>
                    <a:pt x="3082142" y="3981918"/>
                  </a:lnTo>
                  <a:lnTo>
                    <a:pt x="3047523" y="4013682"/>
                  </a:lnTo>
                  <a:lnTo>
                    <a:pt x="3010204" y="4042327"/>
                  </a:lnTo>
                  <a:lnTo>
                    <a:pt x="2970364" y="4067644"/>
                  </a:lnTo>
                  <a:lnTo>
                    <a:pt x="2928439" y="4089501"/>
                  </a:lnTo>
                  <a:lnTo>
                    <a:pt x="2884924" y="4107518"/>
                  </a:lnTo>
                  <a:lnTo>
                    <a:pt x="2840088" y="4121637"/>
                  </a:lnTo>
                  <a:lnTo>
                    <a:pt x="2794202" y="4131796"/>
                  </a:lnTo>
                  <a:lnTo>
                    <a:pt x="2747537" y="4137936"/>
                  </a:lnTo>
                  <a:lnTo>
                    <a:pt x="2700362" y="4139996"/>
                  </a:lnTo>
                  <a:lnTo>
                    <a:pt x="0" y="4140365"/>
                  </a:lnTo>
                  <a:lnTo>
                    <a:pt x="0" y="540004"/>
                  </a:lnTo>
                  <a:lnTo>
                    <a:pt x="2060" y="492829"/>
                  </a:lnTo>
                  <a:lnTo>
                    <a:pt x="8200" y="446164"/>
                  </a:lnTo>
                  <a:lnTo>
                    <a:pt x="18361" y="400278"/>
                  </a:lnTo>
                  <a:lnTo>
                    <a:pt x="32481" y="355442"/>
                  </a:lnTo>
                  <a:lnTo>
                    <a:pt x="50503" y="311927"/>
                  </a:lnTo>
                  <a:lnTo>
                    <a:pt x="72364" y="270001"/>
                  </a:lnTo>
                  <a:lnTo>
                    <a:pt x="97805" y="230136"/>
                  </a:lnTo>
                  <a:lnTo>
                    <a:pt x="126485" y="192761"/>
                  </a:lnTo>
                  <a:lnTo>
                    <a:pt x="158224" y="158086"/>
                  </a:lnTo>
                  <a:lnTo>
                    <a:pt x="192843" y="126321"/>
                  </a:lnTo>
                  <a:lnTo>
                    <a:pt x="230162" y="97677"/>
                  </a:lnTo>
                  <a:lnTo>
                    <a:pt x="270002" y="72364"/>
                  </a:lnTo>
                  <a:lnTo>
                    <a:pt x="311927" y="50503"/>
                  </a:lnTo>
                  <a:lnTo>
                    <a:pt x="355442" y="32481"/>
                  </a:lnTo>
                  <a:lnTo>
                    <a:pt x="400278" y="18361"/>
                  </a:lnTo>
                  <a:lnTo>
                    <a:pt x="446164" y="8200"/>
                  </a:lnTo>
                  <a:lnTo>
                    <a:pt x="492829" y="2060"/>
                  </a:lnTo>
                  <a:lnTo>
                    <a:pt x="540004" y="0"/>
                  </a:lnTo>
                  <a:close/>
                </a:path>
              </a:pathLst>
            </a:custGeom>
            <a:ln w="889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40006" y="1497241"/>
            <a:ext cx="6251752" cy="37223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209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MT</vt:lpstr>
      <vt:lpstr>Calibri</vt:lpstr>
      <vt:lpstr>Microsoft Sans Serif</vt:lpstr>
      <vt:lpstr>Office Theme</vt:lpstr>
      <vt:lpstr>NOTREDAME INTERMÉDICA CENTROS CLÍNICOS PR e SC</vt:lpstr>
      <vt:lpstr>Apresentação do PowerPoint</vt:lpstr>
      <vt:lpstr>CC Água Verde</vt:lpstr>
      <vt:lpstr>Apresentação do PowerPoint</vt:lpstr>
      <vt:lpstr>Centro clínico Carmo Boqueirão</vt:lpstr>
      <vt:lpstr>Centro clínico Centro</vt:lpstr>
      <vt:lpstr>Centro clínico Mercês</vt:lpstr>
      <vt:lpstr>Centro Oncológico</vt:lpstr>
      <vt:lpstr>CC Pinhais - RMC</vt:lpstr>
      <vt:lpstr>CC Pinheirinho</vt:lpstr>
      <vt:lpstr>CC São José dos Pinhais - RMC</vt:lpstr>
      <vt:lpstr>Centro Clínico São Lourenço</vt:lpstr>
      <vt:lpstr>Centro de Medicina Diagnóstica</vt:lpstr>
      <vt:lpstr>CENTROS CLÍNICOS SC</vt:lpstr>
      <vt:lpstr>Centro Clínico Itajaí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NOTREDAME INTERMÉDICA CENTROS CLÍNICOS PR e SC</dc:title>
  <dc:creator>Comercial</dc:creator>
  <cp:lastModifiedBy>JESSICA THAIS SOARES DOS SANTOS</cp:lastModifiedBy>
  <cp:revision>5</cp:revision>
  <dcterms:created xsi:type="dcterms:W3CDTF">2022-11-29T14:51:21Z</dcterms:created>
  <dcterms:modified xsi:type="dcterms:W3CDTF">2023-08-29T16:05:22Z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2022-09-09T00:00:00Z</vt:filetime>
  </property>
  <property fmtid="{D5CDD505-2E9C-101B-9397-08002B2CF9AE}" pid="3" name="Creator">
    <vt:lpwstr>PDFium</vt:lpwstr>
  </property>
  <property fmtid="{D5CDD505-2E9C-101B-9397-08002B2CF9AE}" pid="4" name="LastSaved">
    <vt:filetime>2022-09-09T00:00:00Z</vt:filetime>
  </property>
</Properties>
</file>