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7" r:id="rId12"/>
    <p:sldId id="278" r:id="rId13"/>
    <p:sldId id="280" r:id="rId14"/>
    <p:sldId id="281" r:id="rId15"/>
    <p:sldId id="282" r:id="rId16"/>
    <p:sldId id="284" r:id="rId17"/>
    <p:sldId id="285" r:id="rId18"/>
    <p:sldId id="317" r:id="rId19"/>
    <p:sldId id="319" r:id="rId20"/>
    <p:sldId id="321" r:id="rId21"/>
    <p:sldId id="322" r:id="rId22"/>
    <p:sldId id="323" r:id="rId23"/>
    <p:sldId id="324" r:id="rId24"/>
    <p:sldId id="325" r:id="rId25"/>
    <p:sldId id="302" r:id="rId26"/>
    <p:sldId id="326" r:id="rId27"/>
    <p:sldId id="304" r:id="rId28"/>
    <p:sldId id="327" r:id="rId29"/>
    <p:sldId id="328" r:id="rId30"/>
    <p:sldId id="307" r:id="rId31"/>
    <p:sldId id="329" r:id="rId32"/>
    <p:sldId id="309" r:id="rId33"/>
    <p:sldId id="330" r:id="rId34"/>
    <p:sldId id="331" r:id="rId35"/>
    <p:sldId id="353" r:id="rId36"/>
    <p:sldId id="332" r:id="rId37"/>
    <p:sldId id="352" r:id="rId38"/>
    <p:sldId id="333" r:id="rId39"/>
    <p:sldId id="337" r:id="rId40"/>
    <p:sldId id="338" r:id="rId41"/>
    <p:sldId id="339" r:id="rId42"/>
    <p:sldId id="340" r:id="rId43"/>
    <p:sldId id="318" r:id="rId44"/>
    <p:sldId id="341" r:id="rId45"/>
    <p:sldId id="342" r:id="rId46"/>
    <p:sldId id="343" r:id="rId47"/>
    <p:sldId id="344" r:id="rId48"/>
    <p:sldId id="308" r:id="rId49"/>
    <p:sldId id="345" r:id="rId50"/>
    <p:sldId id="346" r:id="rId51"/>
    <p:sldId id="347" r:id="rId52"/>
    <p:sldId id="348" r:id="rId53"/>
    <p:sldId id="349" r:id="rId54"/>
    <p:sldId id="350" r:id="rId55"/>
    <p:sldId id="334" r:id="rId56"/>
    <p:sldId id="351" r:id="rId57"/>
    <p:sldId id="336" r:id="rId58"/>
    <p:sldId id="293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287" r:id="rId67"/>
    <p:sldId id="305" r:id="rId68"/>
    <p:sldId id="310" r:id="rId69"/>
    <p:sldId id="306" r:id="rId70"/>
    <p:sldId id="311" r:id="rId71"/>
    <p:sldId id="312" r:id="rId72"/>
    <p:sldId id="313" r:id="rId73"/>
    <p:sldId id="303" r:id="rId74"/>
    <p:sldId id="314" r:id="rId75"/>
    <p:sldId id="315" r:id="rId76"/>
    <p:sldId id="266" r:id="rId7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1"/>
    <a:srgbClr val="2359A7"/>
    <a:srgbClr val="DF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9" d="100"/>
          <a:sy n="19" d="100"/>
        </p:scale>
        <p:origin x="30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AD4DD-E1E1-BD54-AAD0-1109E52D9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93620E-9193-309C-E593-EAEF38873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9DB335-59D5-77CF-A379-701D9478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655-59EA-46DA-BFC9-A06AA24AF066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79CE5C-6B7C-0796-E23B-B22F6E8A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265167-B203-BA6A-BA3F-D020EB2A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D18B-8890-4F28-AAB4-46D9796B4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27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8F891-629E-617F-2148-FA14AB46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A88BFB-4D40-E71B-0BA9-2512A2C02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8CBC79-63D5-D6F0-6BCD-1F3F3769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655-59EA-46DA-BFC9-A06AA24AF066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E0D7E1-9E3C-299E-1720-5B35AE66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3B6A46-D586-6765-31E3-6685055E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D18B-8890-4F28-AAB4-46D9796B4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0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53AA0A-921F-AAE8-D163-C5BECFEEC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D742B9-9A4E-8A08-9177-E1C92D66B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5F683B-9BE8-7E5A-0196-5C807E45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655-59EA-46DA-BFC9-A06AA24AF066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D997F-6F20-E6FC-DF36-8008406C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2B404D-41F5-C968-A03D-6F80CA8B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D18B-8890-4F28-AAB4-46D9796B4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D9CD6-F9BC-321B-764E-A43D82BE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1A5114-DCF6-836C-621A-FA988EF5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4D9B9C-BE38-B539-624D-1C6696AB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655-59EA-46DA-BFC9-A06AA24AF066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8C887B-0E47-7A65-2CDE-3A372E03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F9B0E1-FD18-5032-0C28-76A29C54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D18B-8890-4F28-AAB4-46D9796B4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27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D7D8A-6910-B603-8D7C-8CD3A5BA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F229E2-8710-889B-B852-1A52BDADF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7A78FD-675D-968F-BF7B-E007AB74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655-59EA-46DA-BFC9-A06AA24AF066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2DBD1A-5772-BD0A-1B83-7E454F79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BE5E12-FC6D-2E40-4B79-5502E49A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D18B-8890-4F28-AAB4-46D9796B4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6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21633-88DC-ECC9-C6CB-1A1A379E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B8721F-CFD1-786C-30EA-0F9FA4098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2C964A-329B-2BFB-EE66-5506813C7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5DB377-A3D0-C193-B6B1-336FA718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655-59EA-46DA-BFC9-A06AA24AF066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A9CF6F-103F-2966-6EAC-290D8F3B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606B56-70A2-5ACA-34F3-6F4D1430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D18B-8890-4F28-AAB4-46D9796B4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4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1C2AE-314D-82FC-E6C6-AD60B400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69B2FA-D79B-4E77-B5C5-47D7EB69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B34AA5-76CE-EAA6-8D8C-868B26FA8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8260B3-899E-AF1A-F588-5DBE1FB07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782AEC1-C2EA-D0C3-88C8-9DF0F97CC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3DCA84B-373D-8CF5-E6D2-C0AF9630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655-59EA-46DA-BFC9-A06AA24AF066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CC4D75-44D2-E98E-673C-ACECA43A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40F874C-B220-1907-6AAA-FA1AF0B1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D18B-8890-4F28-AAB4-46D9796B4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38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4C497-3DFE-E85C-4D00-5D140AB6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54EDF55-D18D-4058-C6F5-2BB5BB80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655-59EA-46DA-BFC9-A06AA24AF066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8FA230-7A46-62E4-AE64-82AECF89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F29741-5F2C-A299-02A7-701175CD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D18B-8890-4F28-AAB4-46D9796B4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6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8DEA919-5679-5BC3-3348-A9192C3E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655-59EA-46DA-BFC9-A06AA24AF066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294F1A-0CF2-24D0-2B03-157507DE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2487D1-7152-0398-8B39-6D9100C7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D18B-8890-4F28-AAB4-46D9796B4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19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C53BE-577E-35AD-52FF-0A318C31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09ACED-A878-EB8B-CF38-40E611FF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79DB8-94C7-D27B-2AB3-194F999F8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454761-4079-7802-79DC-DB29BD67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655-59EA-46DA-BFC9-A06AA24AF066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9A28BC-065D-AEF3-AF55-CC8209B3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83A5E7-1AAD-C33C-8A70-4081A0EB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D18B-8890-4F28-AAB4-46D9796B4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2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1DD42-0921-BB01-F875-A2FBB798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4752F23-6B3A-D7C5-0F1A-32801D867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EFF94F-A96D-F758-5BE2-A402FF1B8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668160-1E76-5A3E-A476-776A19E4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F655-59EA-46DA-BFC9-A06AA24AF066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B48818-E5ED-B1CF-BE26-FE0EA8C7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9ECBF8-D76F-BFF5-9290-CC49E92C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D18B-8890-4F28-AAB4-46D9796B4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58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ADC6DD-B3E1-9B72-7EA5-10130688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8EBF43-95BE-5264-8B97-C14B4FE38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AA5F50-DC61-EE53-B073-2CD971B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F655-59EA-46DA-BFC9-A06AA24AF066}" type="datetimeFigureOut">
              <a:rPr lang="pt-BR" smtClean="0"/>
              <a:t>07/12/2023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BA49A4-22E6-228B-AC96-6AC7EE630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DB88EB-10F3-2451-9431-3ABA54C67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D18B-8890-4F28-AAB4-46D9796B4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21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svg"/><Relationship Id="rId7" Type="http://schemas.openxmlformats.org/officeDocument/2006/relationships/image" Target="../media/image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sv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sv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9.svg"/><Relationship Id="rId2" Type="http://schemas.openxmlformats.org/officeDocument/2006/relationships/hyperlink" Target="http://www.hapvida.com.b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3.png"/><Relationship Id="rId4" Type="http://schemas.openxmlformats.org/officeDocument/2006/relationships/hyperlink" Target="http://www.hapvida.com.br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hapvida.com.br/" TargetMode="External"/><Relationship Id="rId4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9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5812BAE8-239A-2E19-4573-8FC05B68BD41}"/>
              </a:ext>
            </a:extLst>
          </p:cNvPr>
          <p:cNvSpPr/>
          <p:nvPr/>
        </p:nvSpPr>
        <p:spPr>
          <a:xfrm>
            <a:off x="0" y="0"/>
            <a:ext cx="12191873" cy="6858000"/>
          </a:xfrm>
          <a:custGeom>
            <a:avLst/>
            <a:gdLst/>
            <a:ahLst/>
            <a:cxnLst/>
            <a:rect l="l" t="t" r="r" b="b"/>
            <a:pathLst>
              <a:path w="5848984" h="6858000">
                <a:moveTo>
                  <a:pt x="0" y="6857996"/>
                </a:moveTo>
                <a:lnTo>
                  <a:pt x="5848985" y="6857996"/>
                </a:lnTo>
                <a:lnTo>
                  <a:pt x="5848985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62A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9B3081-1D65-E7CB-18FD-E811237A9DE9}"/>
              </a:ext>
            </a:extLst>
          </p:cNvPr>
          <p:cNvSpPr txBox="1"/>
          <p:nvPr/>
        </p:nvSpPr>
        <p:spPr>
          <a:xfrm>
            <a:off x="7576458" y="2227948"/>
            <a:ext cx="46761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 comerciais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PME 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A 99)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74A6427-A70F-A76A-576B-6984DE000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6198" y="-357384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46EB356-2B79-BF73-EC3C-4E2F03F3B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25687" y="1373152"/>
            <a:ext cx="581025" cy="9525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4530212-E23D-FB16-B100-C3057634B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25688" y="769156"/>
            <a:ext cx="581025" cy="95250"/>
          </a:xfrm>
          <a:prstGeom prst="rect">
            <a:avLst/>
          </a:prstGeom>
        </p:spPr>
      </p:pic>
      <p:pic>
        <p:nvPicPr>
          <p:cNvPr id="13" name="object 3">
            <a:extLst>
              <a:ext uri="{FF2B5EF4-FFF2-40B4-BE49-F238E27FC236}">
                <a16:creationId xmlns:a16="http://schemas.microsoft.com/office/drawing/2014/main" id="{C72C6298-FDD2-AF36-1EED-20E9300642C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39410" y="12194"/>
            <a:ext cx="7350252" cy="68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FC054A8-FBF3-F486-0E35-024F57A2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8311" y="-41431"/>
            <a:ext cx="3036758" cy="81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B93503-CCC9-5EC3-D500-945199D14E26}"/>
              </a:ext>
            </a:extLst>
          </p:cNvPr>
          <p:cNvSpPr txBox="1"/>
          <p:nvPr/>
        </p:nvSpPr>
        <p:spPr>
          <a:xfrm>
            <a:off x="3184735" y="2875002"/>
            <a:ext cx="6220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Documentação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EEB5084-47A2-AB3E-8DBC-71EBFD479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4DDFB41-1175-962E-2146-ED3F8AAB4783}"/>
              </a:ext>
            </a:extLst>
          </p:cNvPr>
          <p:cNvSpPr txBox="1"/>
          <p:nvPr/>
        </p:nvSpPr>
        <p:spPr>
          <a:xfrm>
            <a:off x="2570922" y="2413337"/>
            <a:ext cx="6725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rgbClr val="FF8201"/>
                </a:solidFill>
                <a:ea typeface="Source Sans Pro Semibold" panose="020B0603030403020204" pitchFamily="34" charset="0"/>
                <a:cs typeface="Arial" panose="020B0604020202020204" pitchFamily="34" charset="0"/>
              </a:rPr>
              <a:t>DOCUMENTAÇÃO!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BBB86DD-D33C-9856-01AD-4C8A41775061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05FDC3B-7EC9-72CD-9E4D-42E4A96A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64" y="3551625"/>
            <a:ext cx="3112391" cy="203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9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413365" y="324045"/>
            <a:ext cx="2744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Documentação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145774" y="941096"/>
            <a:ext cx="11900452" cy="53245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pt-BR" sz="20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Documentação da empresa: </a:t>
            </a:r>
          </a:p>
          <a:p>
            <a:pPr algn="just"/>
            <a:endParaRPr lang="pt-BR" sz="2000" b="1" dirty="0">
              <a:solidFill>
                <a:srgbClr val="FF8201"/>
              </a:solidFill>
              <a:ea typeface="Source Sans Pro Semibold" panose="020B0603030403020204" pitchFamily="34" charset="0"/>
            </a:endParaRP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Contrato social da empresa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Cartão de CNPJ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GFIP / carta de responsabilidade (quando for empresas Ltda - limitadas)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E-Social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Ficha proposta e seus anexos assinados (via plataforma digital)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Relação de Beneficiários (Status de movimentação) </a:t>
            </a:r>
          </a:p>
          <a:p>
            <a:pPr algn="just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 Semibold" panose="020B0603030403020204" pitchFamily="34" charset="0"/>
              </a:rPr>
              <a:t> </a:t>
            </a:r>
          </a:p>
          <a:p>
            <a:pPr algn="just"/>
            <a:r>
              <a:rPr lang="pt-BR" sz="20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Documentos dos sócios proprietários (Para coletivos empresariais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 Semibold" panose="020B0603030403020204" pitchFamily="34" charset="0"/>
              </a:rPr>
              <a:t>)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RG (bom estado de conservação) e CPF;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Ou Carteira Nacional de Habilitação;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Ou RNE (Registro Nacional de Estrangeiro) e CPF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de Estrangeiro;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Ou Identidade Militar e CPF;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Ou CTPS - Modelo novo emitida por meio informatizado;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Ou Carteira de Identificação Profissional; </a:t>
            </a:r>
          </a:p>
          <a:p>
            <a:pPr marL="182563" indent="-182563" algn="just"/>
            <a:r>
              <a:rPr lang="pt-BR" dirty="0">
                <a:solidFill>
                  <a:srgbClr val="FF8201"/>
                </a:solidFill>
                <a:ea typeface="Source Sans Pro Semibold" panose="020B0603030403020204" pitchFamily="34" charset="0"/>
              </a:rPr>
              <a:t>   </a:t>
            </a:r>
            <a:r>
              <a:rPr lang="pt-BR" sz="20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Documentação dos beneficiários titulares </a:t>
            </a:r>
          </a:p>
          <a:p>
            <a:pPr algn="just"/>
            <a:endParaRPr lang="pt-BR" sz="2000" dirty="0">
              <a:solidFill>
                <a:srgbClr val="FF8201"/>
              </a:solidFill>
              <a:ea typeface="Source Sans Pro Semibold" panose="020B0603030403020204" pitchFamily="34" charset="0"/>
            </a:endParaRP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  RG (bom estado de conservação) e CPF;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  Ou Carteira Nacional de Habilitação;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  Ou RNE (Registro Nacional de Estrangeiro) e CPF   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  de Estrangeiro;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  Ou Identidade Militar e CPF;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   Ou CTPS - Modelo novo emitida por meio informatizado;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   Ou Carteira de Identificação Profissional; </a:t>
            </a:r>
          </a:p>
          <a:p>
            <a:pPr algn="just"/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   Ou Carteira de Identificação do Trabalhador. </a:t>
            </a:r>
          </a:p>
          <a:p>
            <a:pPr algn="just"/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2F8F806-E074-FB05-3996-9B617BC8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15" y="4546877"/>
            <a:ext cx="2490791" cy="16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9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94542" y="378888"/>
            <a:ext cx="915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Documentação dos beneficiários dependentes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94542" y="1358112"/>
            <a:ext cx="11938432" cy="56323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pt-BR" sz="1600" dirty="0">
                <a:solidFill>
                  <a:srgbClr val="FF8201"/>
                </a:solidFill>
                <a:ea typeface="Source Sans Pro Semibold" panose="020B0603030403020204" pitchFamily="34" charset="0"/>
              </a:rPr>
              <a:t>Documentação dos beneficiários dependentes 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 Semibold" panose="020B0603030403020204" pitchFamily="34" charset="0"/>
              </a:rPr>
              <a:t> </a:t>
            </a:r>
          </a:p>
          <a:p>
            <a:pPr algn="just"/>
            <a:r>
              <a:rPr lang="pt-BR" sz="1600" dirty="0">
                <a:solidFill>
                  <a:srgbClr val="FF8201"/>
                </a:solidFill>
                <a:ea typeface="Source Sans Pro Semibold" panose="020B0603030403020204" pitchFamily="34" charset="0"/>
              </a:rPr>
              <a:t>Cônjuge: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 Semibold" panose="020B0603030403020204" pitchFamily="34" charset="0"/>
              </a:rPr>
              <a:t> 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Certidão de casamento, ou declaração de união estável emitida em cartório ou declaração de convívio marital, modelo da operadora, com firma reconhecida em cartório; </a:t>
            </a:r>
          </a:p>
          <a:p>
            <a:pPr algn="just"/>
            <a:endParaRPr lang="pt-BR" sz="16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RG (bom estado de conservação) e CPF; 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Ou Carteira Nacional de Habilitação; 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Ou RNE (Registro Nacional de Estrangeiro) e CPF de Estrangeiro; 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Ou Identidade Militar e CPF; 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Ou Certidão de Nascimento (em casos de menores de 18 anos); 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algn="just"/>
            <a:r>
              <a:rPr lang="pt-BR" sz="1600" dirty="0">
                <a:solidFill>
                  <a:srgbClr val="FF8201"/>
                </a:solidFill>
                <a:ea typeface="Source Sans Pro Semibold" panose="020B0603030403020204" pitchFamily="34" charset="0"/>
              </a:rPr>
              <a:t>Filhos: 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Certidão de nascimento (menores de 18 anos) ou RG; 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 CPF; 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Ou Carteira Nacional de Habilitação; 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Ou RNE (Registro Nacional de Estrangeiro) e CPF de Estrangeiro; 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Ou Identidade Militar e CPF; 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algn="just"/>
            <a:r>
              <a:rPr lang="pt-BR" sz="1600" dirty="0">
                <a:solidFill>
                  <a:srgbClr val="FF8201"/>
                </a:solidFill>
                <a:ea typeface="Source Sans Pro Semibold" panose="020B0603030403020204" pitchFamily="34" charset="0"/>
              </a:rPr>
              <a:t>  Enteados: </a:t>
            </a:r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Apresentar os mesmos documentos exigidos para               filhos, mais a certidão de casamento para comprovação do vínculo.</a:t>
            </a:r>
          </a:p>
          <a:p>
            <a:pPr algn="just"/>
            <a:r>
              <a:rPr lang="pt-BR" sz="1600" dirty="0">
                <a:solidFill>
                  <a:srgbClr val="FF8201"/>
                </a:solidFill>
                <a:ea typeface="Source Sans Pro Semibold" panose="020B0603030403020204" pitchFamily="34" charset="0"/>
              </a:rPr>
              <a:t>  </a:t>
            </a:r>
          </a:p>
          <a:p>
            <a:pPr algn="just"/>
            <a:r>
              <a:rPr lang="pt-BR" sz="1600" dirty="0">
                <a:solidFill>
                  <a:srgbClr val="FF8201"/>
                </a:solidFill>
                <a:ea typeface="Source Sans Pro Semibold" panose="020B0603030403020204" pitchFamily="34" charset="0"/>
              </a:rPr>
              <a:t>   Netos: 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  Certidão de nascimento; 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  RG e CPF;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  Ou Carteira Nacional de Habilitação; </a:t>
            </a:r>
          </a:p>
          <a:p>
            <a:pPr algn="just"/>
            <a:endParaRPr lang="pt-BR" sz="1600" dirty="0">
              <a:solidFill>
                <a:srgbClr val="FF8201"/>
              </a:solidFill>
              <a:ea typeface="Source Sans Pro Semibold" panose="020B0603030403020204" pitchFamily="34" charset="0"/>
            </a:endParaRP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algn="just"/>
            <a:r>
              <a:rPr lang="pt-BR" sz="1600" b="1" dirty="0" err="1">
                <a:solidFill>
                  <a:srgbClr val="FF0000"/>
                </a:solidFill>
                <a:ea typeface="Source Sans Pro Semibold" panose="020B0603030403020204" pitchFamily="34" charset="0"/>
              </a:rPr>
              <a:t>Obs</a:t>
            </a:r>
            <a:r>
              <a:rPr lang="pt-BR" sz="1600" b="1" dirty="0">
                <a:solidFill>
                  <a:srgbClr val="FF0000"/>
                </a:solidFill>
                <a:ea typeface="Source Sans Pro Semibold" panose="020B0603030403020204" pitchFamily="34" charset="0"/>
              </a:rPr>
              <a:t>: No canal PME é possível a apresentação da carta de  responsabilidade para isentar o envio da documentação e GFIP, com exceção de empresas seja do tipo que é obrigatória para apresentação da GFIP no caso as (Igrejas / Associações / Sindicatos / Institutos / Condôminos / Cooperativas / empresário individual)  ou se no contrato tiver beneficiários acima de 59 anos.</a:t>
            </a:r>
          </a:p>
          <a:p>
            <a:pPr algn="just"/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0D237C5-0753-A4CF-F497-DA280983B750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5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1168739" y="879355"/>
            <a:ext cx="2744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Documentação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357809" y="1779687"/>
            <a:ext cx="111282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Igrejas / Associações / Sindicatos / Institutos / Condôminos / Cooperativas</a:t>
            </a:r>
          </a:p>
          <a:p>
            <a:pPr algn="just"/>
            <a:endParaRPr lang="pt-BR" sz="20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Ata, Estatuto , Cartão do CNPJ da Receita Federal, junto com os demais documentações, assina o contrato sempre o Presidente da empresa , no caso de Condômino assina também o Sindico;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Comprovação de vinculo como titular, precisa constar na Ata na parte da administração, Presidente , Vice Presidente , Tesoureiro, Secretario, os demais titulares constando em GFIP atualizada;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algn="just"/>
            <a:r>
              <a:rPr lang="pt-BR" sz="20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*Não é aceita carta de responsabilidade para essas empresas.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18477DF-803B-59A0-1D0F-E31D75AE6967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F2F6092-CC4D-0636-0D46-2EDBB60B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88" y="4526608"/>
            <a:ext cx="2435359" cy="15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4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1168739" y="879355"/>
            <a:ext cx="2740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Documentação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1168739" y="1779687"/>
            <a:ext cx="103173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Empresário Individual</a:t>
            </a:r>
          </a:p>
          <a:p>
            <a:pPr algn="just"/>
            <a:endParaRPr lang="pt-BR" dirty="0">
              <a:solidFill>
                <a:schemeClr val="bg1">
                  <a:lumMod val="50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Venda de planos de saúde coletivos empresariais para empresários individuais – RN 432/2017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É obrigatório apresentar o comprovante de inscrição emitido pela Receita Federal da regularização cadastral por um período de no mínimo 6 (seis) meses em situação ativa;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Requerimento de empresário ou contrato social registrado na junta comercial, que esteja em situação ativa;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Comprovante de vínculo empregatício dos funcionários (GFIP, Cópia da ficha do empregado, ou cópia da CTPS)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Comprovante de vínculo de parentesco entre titulares e dependentes</a:t>
            </a:r>
          </a:p>
          <a:p>
            <a:pPr algn="just"/>
            <a:endParaRPr lang="pt-BR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algn="just"/>
            <a:r>
              <a:rPr lang="pt-BR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*Não é aceita carta de responsabilidade para essas empresas.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2B506E1-4D64-F0D2-67F1-C059042DE763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DC4E5BF-733E-6284-79EF-4086672F5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35" y="411876"/>
            <a:ext cx="2319129" cy="15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9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580200" y="348108"/>
            <a:ext cx="3943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Empresas Coligadas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341661" y="1295419"/>
            <a:ext cx="69432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Podemos coligar empresas desde que tenham sócio em comum, filiais ou grupo familiar:</a:t>
            </a:r>
          </a:p>
          <a:p>
            <a:pPr algn="just"/>
            <a:endParaRPr lang="pt-BR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Quando for sócio em comum, o sócio em questão deve assinar por todas as empresas coligadas;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Quando for relação de filial e matriz, devem vir tabelas da praça de acordo com o CNPJ, e o documento de cada empresa;</a:t>
            </a:r>
          </a:p>
          <a:p>
            <a:pPr algn="just"/>
            <a:endParaRPr lang="pt-BR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Quando for grupo familiar, é necessário comprovar o vínculo em os sócios;</a:t>
            </a:r>
          </a:p>
          <a:p>
            <a:pPr algn="just"/>
            <a:endParaRPr lang="pt-BR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Necessário informar na cotação todas as empresas que irão compor o contrato;</a:t>
            </a:r>
          </a:p>
          <a:p>
            <a:pPr algn="just"/>
            <a:endParaRPr lang="pt-BR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No kit contratual, deve ser preenchido o aditivo de coligada; </a:t>
            </a:r>
          </a:p>
          <a:p>
            <a:pPr algn="just"/>
            <a:endParaRPr lang="pt-BR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Quem assina deve estar no Contrato Social, ou ter procuração com poderes para assinar contrato de plano de saúde.</a:t>
            </a: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7026D3DC-CEC3-60BE-CEA5-678EC79D320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84933" y="1598733"/>
            <a:ext cx="4565406" cy="443411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1F13159-B5CB-6F24-6878-0A31E8DD8CA3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8654" y="6606365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1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FC054A8-FBF3-F486-0E35-024F57A2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8311" y="-41431"/>
            <a:ext cx="3036758" cy="81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EEB5084-47A2-AB3E-8DBC-71EBFD479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FBA1847-FA7E-4C2B-097A-C8296704126E}"/>
              </a:ext>
            </a:extLst>
          </p:cNvPr>
          <p:cNvSpPr txBox="1"/>
          <p:nvPr/>
        </p:nvSpPr>
        <p:spPr>
          <a:xfrm>
            <a:off x="2126974" y="2158520"/>
            <a:ext cx="79380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rgbClr val="FF8201"/>
                </a:solidFill>
                <a:ea typeface="Source Sans Pro Semibold" panose="020B0603030403020204" pitchFamily="34" charset="0"/>
                <a:cs typeface="Arial" panose="020B0604020202020204" pitchFamily="34" charset="0"/>
              </a:rPr>
              <a:t>Vigência, vencimento e movimentação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68F08A5-4773-6B74-8C9F-D158850EB71C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2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1168739" y="879355"/>
            <a:ext cx="450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Vigência e vencimento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1168739" y="1779687"/>
            <a:ext cx="1031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As opções de vencimento das próximas faturas podem ser escolhidas conforme a vigência, de acordo com o quadro abaixo:</a:t>
            </a:r>
          </a:p>
          <a:p>
            <a:pPr algn="just"/>
            <a:endParaRPr lang="pt-BR" dirty="0">
              <a:solidFill>
                <a:schemeClr val="bg1">
                  <a:lumMod val="50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732F55C9-1B72-B514-B102-C5290A9A2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85428"/>
              </p:ext>
            </p:extLst>
          </p:nvPr>
        </p:nvGraphicFramePr>
        <p:xfrm>
          <a:off x="1199079" y="3457485"/>
          <a:ext cx="102870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340240301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13752529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177160628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352547516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59822955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95249241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Vigência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01 a 10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11 a 15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16 a 20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21 a 25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26 a 31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190053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Vencimento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05 10 15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10 15 20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15 20 25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20 25 30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25 ou 30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86089730"/>
                  </a:ext>
                </a:extLst>
              </a:tr>
            </a:tbl>
          </a:graphicData>
        </a:graphic>
      </p:graphicFrame>
      <p:pic>
        <p:nvPicPr>
          <p:cNvPr id="10" name="Gráfico 9">
            <a:extLst>
              <a:ext uri="{FF2B5EF4-FFF2-40B4-BE49-F238E27FC236}">
                <a16:creationId xmlns:a16="http://schemas.microsoft.com/office/drawing/2014/main" id="{2CBE0516-BA33-F305-A4DE-D03A9BCDF407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1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FC054A8-FBF3-F486-0E35-024F57A2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8311" y="-41431"/>
            <a:ext cx="3036758" cy="81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EEB5084-47A2-AB3E-8DBC-71EBFD479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408BF28-3D42-6467-E6C3-996E9E0FF6E8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CFAF94E-7F7C-137D-0E66-7F8A0019F5C3}"/>
              </a:ext>
            </a:extLst>
          </p:cNvPr>
          <p:cNvSpPr txBox="1"/>
          <p:nvPr/>
        </p:nvSpPr>
        <p:spPr>
          <a:xfrm>
            <a:off x="2133600" y="2260937"/>
            <a:ext cx="7924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rgbClr val="FF8201"/>
                </a:solidFill>
                <a:ea typeface="Source Sans Pro Semibold" panose="020B0603030403020204" pitchFamily="34" charset="0"/>
                <a:cs typeface="Arial" panose="020B0604020202020204" pitchFamily="34" charset="0"/>
              </a:rPr>
              <a:t>Cotação no Sales Force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38E83997-A9CC-D9AB-865A-E57CCED3C7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268896" cy="12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5373A7D-6C6A-02EF-A39C-8167A436CB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7209" y="3581401"/>
            <a:ext cx="3140765" cy="198640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D57280A-19C9-06F2-A0C2-E33D3FD87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2496" y="3706438"/>
            <a:ext cx="2376488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392253-B557-3971-D7D1-4B1380018B67}"/>
              </a:ext>
            </a:extLst>
          </p:cNvPr>
          <p:cNvSpPr txBox="1"/>
          <p:nvPr/>
        </p:nvSpPr>
        <p:spPr>
          <a:xfrm>
            <a:off x="914400" y="304800"/>
            <a:ext cx="59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Cotação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2427A4-3FDA-5DEC-C0BF-4BFDBC04AE16}"/>
              </a:ext>
            </a:extLst>
          </p:cNvPr>
          <p:cNvSpPr txBox="1"/>
          <p:nvPr/>
        </p:nvSpPr>
        <p:spPr>
          <a:xfrm>
            <a:off x="318053" y="955645"/>
            <a:ext cx="11049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No canal PME (30 a 99 vidas), a cotação deve ser feita no Sales Force, pode ser tabela padrão (parametrizada no Sales Force ou Simulador);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 É possível cotar vários cenários, e emitir várias propostas para o mesmo cliente;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Para cotações personalizadas, seja em 4 ou 10 faixas, quando for venda via corretora, enviar faixa etária, CNPJ e distribuição por local para o gestor da praça. Com um prazo de até 3 (três) dias úteis para retorno da cotação.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É possível redução do valor da proposta, quando informado a opção de redução da comissão do corretor, para isso é necessário informar no pedido por e-mail;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b="1" dirty="0">
                <a:solidFill>
                  <a:srgbClr val="FF8201"/>
                </a:solidFill>
              </a:rPr>
              <a:t>Restrições: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Não é possível mesclar no mesmo contrato segmentação exclusivamente ambulatorial com a segmentação A+H+O, então o contrato deve ser gerado a partir da segmentação escolhida pelo cliente.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Não é possível mesclar no mesmo contrato produtos com coparticipação e sem coparticipação.</a:t>
            </a:r>
          </a:p>
          <a:p>
            <a:pPr algn="just"/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> *</a:t>
            </a:r>
            <a:r>
              <a:rPr lang="pt-BR" b="1" dirty="0">
                <a:solidFill>
                  <a:srgbClr val="FF8201"/>
                </a:solidFill>
              </a:rPr>
              <a:t>Ver passo a passo </a:t>
            </a:r>
            <a:r>
              <a:rPr lang="pt-BR" b="1" dirty="0" err="1">
                <a:solidFill>
                  <a:srgbClr val="FF8201"/>
                </a:solidFill>
              </a:rPr>
              <a:t>Salesforce</a:t>
            </a:r>
            <a:r>
              <a:rPr lang="pt-BR" b="1" dirty="0">
                <a:solidFill>
                  <a:srgbClr val="FF8201"/>
                </a:solidFill>
              </a:rPr>
              <a:t>.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CB3721F-80C1-2A4E-1AC4-CE09C9D5BE32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375" y="6464469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3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013063" y="606592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Elegibilidade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DBCFF8-4ACA-EDD0-EBE8-C49419D2F1FA}"/>
              </a:ext>
            </a:extLst>
          </p:cNvPr>
          <p:cNvSpPr txBox="1"/>
          <p:nvPr/>
        </p:nvSpPr>
        <p:spPr>
          <a:xfrm>
            <a:off x="914400" y="1816555"/>
            <a:ext cx="10201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  <a:ea typeface="Source Sans Pro Semibold" panose="020B0603030403020204" pitchFamily="34" charset="0"/>
              </a:rPr>
              <a:t>Titulares:</a:t>
            </a:r>
            <a:r>
              <a:rPr lang="pt-BR" sz="20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Sócio e administradores, empregados registrados, estagiários, jovem aprendiz e afastados (são contados na mesma tabela de ativos).</a:t>
            </a:r>
          </a:p>
          <a:p>
            <a:pPr algn="just"/>
            <a:endParaRPr lang="pt-BR" sz="20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algn="just"/>
            <a:r>
              <a:rPr lang="pt-BR" sz="2000" b="1" dirty="0">
                <a:solidFill>
                  <a:srgbClr val="002060"/>
                </a:solidFill>
                <a:ea typeface="Source Sans Pro Semibold" panose="020B0603030403020204" pitchFamily="34" charset="0"/>
              </a:rPr>
              <a:t>Inativos: </a:t>
            </a:r>
            <a:r>
              <a:rPr lang="pt-BR" sz="20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Aposentados ou Demitidos sem justa causa, que tenham contribuído no pagamento do plano, em conformidade com o disposto nos artigos 30 e 31 da Lei 9.656/1998 e na RN 279 da ANS.</a:t>
            </a:r>
          </a:p>
          <a:p>
            <a:pPr algn="just"/>
            <a:endParaRPr lang="pt-BR" sz="20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algn="just"/>
            <a:r>
              <a:rPr lang="pt-BR" sz="2000" b="1" dirty="0">
                <a:solidFill>
                  <a:srgbClr val="002060"/>
                </a:solidFill>
                <a:ea typeface="Source Sans Pro Semibold" panose="020B0603030403020204" pitchFamily="34" charset="0"/>
              </a:rPr>
              <a:t>Dependentes:</a:t>
            </a:r>
            <a:r>
              <a:rPr lang="pt-BR" sz="20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Cônjuge ou companheiro(a); Filhos(as) até 38 anos; Enteados até 38 anos (mediante apresentação da certidão de casamento); Netos até 38 anos; </a:t>
            </a:r>
          </a:p>
          <a:p>
            <a:pPr algn="just"/>
            <a:endParaRPr lang="pt-BR" sz="20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algn="just"/>
            <a:r>
              <a:rPr lang="pt-BR" sz="20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*</a:t>
            </a:r>
            <a:r>
              <a:rPr lang="pt-BR" sz="2000" b="1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</a:t>
            </a:r>
            <a:r>
              <a:rPr lang="pt-BR" sz="20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Não é aceito prestadores de serviço.</a:t>
            </a:r>
          </a:p>
        </p:txBody>
      </p:sp>
    </p:spTree>
    <p:extLst>
      <p:ext uri="{BB962C8B-B14F-4D97-AF65-F5344CB8AC3E}">
        <p14:creationId xmlns:p14="http://schemas.microsoft.com/office/powerpoint/2010/main" val="263582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5C3FB6-D92D-718E-4629-BE3CA010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2" y="1156606"/>
            <a:ext cx="11701671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2F90F57-1987-4BA6-2D93-CC8431E4F84F}"/>
              </a:ext>
            </a:extLst>
          </p:cNvPr>
          <p:cNvSpPr txBox="1"/>
          <p:nvPr/>
        </p:nvSpPr>
        <p:spPr>
          <a:xfrm>
            <a:off x="2558519" y="259596"/>
            <a:ext cx="59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Passo a passo</a:t>
            </a:r>
          </a:p>
        </p:txBody>
      </p:sp>
    </p:spTree>
    <p:extLst>
      <p:ext uri="{BB962C8B-B14F-4D97-AF65-F5344CB8AC3E}">
        <p14:creationId xmlns:p14="http://schemas.microsoft.com/office/powerpoint/2010/main" val="1848648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DDA312D-5976-C58E-B1B3-CB4FC2815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6"/>
          <a:stretch/>
        </p:blipFill>
        <p:spPr bwMode="auto">
          <a:xfrm>
            <a:off x="437323" y="927652"/>
            <a:ext cx="11239320" cy="532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8EB187A-9897-569E-C9F2-12FE09C3D2D0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375" y="6532851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6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3F28E97-9A3C-5DAF-706A-1155379EC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3" y="857357"/>
            <a:ext cx="11142216" cy="533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F857DDA0-9CD7-8920-8DE9-4E3AA5989973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5400" y="6599112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64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E391E0-FB8E-541F-D9E1-479252DF9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1" y="1033847"/>
            <a:ext cx="11427100" cy="492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51C0EC2-F104-3A0B-4EC1-4C44387B53A5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375" y="6546103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08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EC16D23-3D35-623E-1043-7077682E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833438"/>
            <a:ext cx="109251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185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CF3C3A-D60C-B361-FFCA-833EC41C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838377"/>
            <a:ext cx="108870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230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C66B27A-2DC5-9ABA-1EAC-F3424BAD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947738"/>
            <a:ext cx="111347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5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11BD9CD-063B-3ABA-0557-A463A9E22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848139"/>
            <a:ext cx="11153775" cy="544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EA51C2A-75EC-EAF2-2DFF-ADC04705526E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375" y="6532852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76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5">
            <a:extLst>
              <a:ext uri="{FF2B5EF4-FFF2-40B4-BE49-F238E27FC236}">
                <a16:creationId xmlns:a16="http://schemas.microsoft.com/office/drawing/2014/main" id="{9AB25E5A-29AB-F724-0A30-A4E90E36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/>
          <a:stretch>
            <a:fillRect/>
          </a:stretch>
        </p:blipFill>
        <p:spPr bwMode="auto">
          <a:xfrm>
            <a:off x="583095" y="1025218"/>
            <a:ext cx="11025810" cy="495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1AF6D14-96AA-84F3-AE73-C1C9839687BD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8225" y="6506347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16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B0B4F8C-466C-2E2D-FF6E-E09B1A8C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/>
          <a:stretch>
            <a:fillRect/>
          </a:stretch>
        </p:blipFill>
        <p:spPr bwMode="auto">
          <a:xfrm>
            <a:off x="653725" y="879827"/>
            <a:ext cx="10593712" cy="531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A954A2B-7DDC-08EC-B927-4C76203BB612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8187" y="6479842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7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48D341-210A-5D98-7428-508C0A9C050F}"/>
              </a:ext>
            </a:extLst>
          </p:cNvPr>
          <p:cNvSpPr txBox="1"/>
          <p:nvPr/>
        </p:nvSpPr>
        <p:spPr>
          <a:xfrm>
            <a:off x="769887" y="60452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820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Preço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7C6DAE-8BF4-9DA0-F4A4-1ADC58511CF3}"/>
              </a:ext>
            </a:extLst>
          </p:cNvPr>
          <p:cNvSpPr txBox="1"/>
          <p:nvPr/>
        </p:nvSpPr>
        <p:spPr>
          <a:xfrm>
            <a:off x="343180" y="1473254"/>
            <a:ext cx="101867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 preço dos produtos são disponibilizados através de tabela padrão em 10 faixas etárias, e também é possível simular o preço em 4 ou 10 faixas.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206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Taxa de adesão: Geralmente é cobrado o valor de R$  15,00 (quinze reais) por vida na adesão de cada beneficiário;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206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Odontologia Promocional com desconto nos dois produtos.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endParaRPr lang="pt-BR" b="1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r>
              <a:rPr lang="pt-BR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* De acordo com a tabela da sua praça.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4544747-CC3E-E209-C1AD-C37CFFBAB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702" y="3191147"/>
            <a:ext cx="40290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04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77AC7EE-3BAA-3AD7-C82D-26EE9FFBA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1025218"/>
            <a:ext cx="10858500" cy="517679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03E2033A-57AE-A653-552F-E4B780F5BA10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5400" y="6638869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00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E977A1-8591-5BD0-6555-0D32561E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81038"/>
            <a:ext cx="108680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21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C446F4E-BB14-02F2-342B-D2A324CE2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" y="800100"/>
            <a:ext cx="10896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15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6892E93-8E26-A332-F767-D6397B3FF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7" y="457200"/>
            <a:ext cx="109442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43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2CF454C-F350-E307-860B-C9CE88FD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901148"/>
            <a:ext cx="11701669" cy="54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354C6C2B-0C13-991C-9846-94888DCC293E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400" y="6632243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84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4C2B21E-95F7-EBCB-D24C-EADA45206CBD}"/>
              </a:ext>
            </a:extLst>
          </p:cNvPr>
          <p:cNvSpPr txBox="1"/>
          <p:nvPr/>
        </p:nvSpPr>
        <p:spPr>
          <a:xfrm>
            <a:off x="914400" y="304800"/>
            <a:ext cx="592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Proposta gerada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728FB9-C184-5F26-2003-E4FDC837614D}"/>
              </a:ext>
            </a:extLst>
          </p:cNvPr>
          <p:cNvSpPr txBox="1"/>
          <p:nvPr/>
        </p:nvSpPr>
        <p:spPr>
          <a:xfrm>
            <a:off x="583095" y="950812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</a:rPr>
              <a:t>Após a deliberação do pleito, quando houver, deve ser gerada a proposta em sistema, para que o sistema disponibilize o arquivo em PDF que deverá ser apresentado ao cliente.</a:t>
            </a:r>
          </a:p>
          <a:p>
            <a:pPr algn="just"/>
            <a:endParaRPr lang="pt-BR" sz="2000" dirty="0">
              <a:solidFill>
                <a:srgbClr val="0051B7"/>
              </a:solidFill>
            </a:endParaRPr>
          </a:p>
          <a:p>
            <a:pPr algn="just"/>
            <a:endParaRPr lang="pt-BR" sz="1200" dirty="0">
              <a:solidFill>
                <a:srgbClr val="0051B7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4E8CA21-757D-1413-AC86-5FC43D294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400" y="2212378"/>
            <a:ext cx="9305925" cy="342793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3E7C716D-E16A-ADCD-C0DE-74546ACBD414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375" y="6464469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74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FC054A8-FBF3-F486-0E35-024F57A2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8311" y="-41431"/>
            <a:ext cx="3036758" cy="81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EEB5084-47A2-AB3E-8DBC-71EBFD479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1F85F7E-FFE6-01C0-46F8-303AF91E06A4}"/>
              </a:ext>
            </a:extLst>
          </p:cNvPr>
          <p:cNvSpPr txBox="1"/>
          <p:nvPr/>
        </p:nvSpPr>
        <p:spPr>
          <a:xfrm>
            <a:off x="1638300" y="2103775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6000" b="1" dirty="0">
                <a:solidFill>
                  <a:srgbClr val="FF8201"/>
                </a:solidFill>
                <a:cs typeface="Arial" panose="020B0604020202020204" pitchFamily="34" charset="0"/>
              </a:rPr>
              <a:t>Emissão de 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FF820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Contrato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820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2B0AD9-7BFC-285A-D5E9-D3292A326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8905" y="3346542"/>
            <a:ext cx="3723860" cy="181409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74264E9-8AB0-9EE0-93E1-F325E026CDC4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1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665156" y="501461"/>
            <a:ext cx="215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Contrato</a:t>
            </a:r>
            <a:endParaRPr lang="pt-BR" sz="3600" b="1" dirty="0">
              <a:solidFill>
                <a:srgbClr val="FF8201"/>
              </a:solidFill>
              <a:ea typeface="Source Sans Pro Black" panose="020B0803030403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278297" y="1147792"/>
            <a:ext cx="7789770" cy="489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cs typeface="Arial" pitchFamily="34" charset="0"/>
              </a:rPr>
              <a:t>Após a apresentação dos valores, proposta, aceite formal do cliente na cotação, o contrato deve ser gerado no Sistema. Para isso, o contrato deve estar na fila do </a:t>
            </a:r>
            <a:r>
              <a:rPr lang="pt-BR" dirty="0" err="1">
                <a:solidFill>
                  <a:srgbClr val="002060"/>
                </a:solidFill>
                <a:cs typeface="Arial" pitchFamily="34" charset="0"/>
              </a:rPr>
              <a:t>backoffice</a:t>
            </a:r>
            <a:r>
              <a:rPr lang="pt-BR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algn="just"/>
            <a:endParaRPr lang="pt-BR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cs typeface="Arial" pitchFamily="34" charset="0"/>
              </a:rPr>
              <a:t>O time de BackOffice comercial fará a conferência dos documentos anexados no número de contratos, e fará a geração do instrumento, a partir dos dados da cotação e dos parâmetros de contrato imputados pelo executivo;</a:t>
            </a:r>
          </a:p>
          <a:p>
            <a:pPr algn="just">
              <a:lnSpc>
                <a:spcPct val="150000"/>
              </a:lnSpc>
              <a:buClr>
                <a:srgbClr val="0054B8"/>
              </a:buClr>
            </a:pPr>
            <a:r>
              <a:rPr lang="pt-BR" dirty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cs typeface="Arial" pitchFamily="34" charset="0"/>
              </a:rPr>
              <a:t>Será enviado ao cliente o envelope de assinatura eletrônica com toda a documentação que faz parte do kit contratual. *ver checklist;</a:t>
            </a:r>
          </a:p>
          <a:p>
            <a:pPr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  <a:cs typeface="Arial" pitchFamily="34" charset="0"/>
            </a:endParaRPr>
          </a:p>
          <a:p>
            <a:pPr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cs typeface="Arial" pitchFamily="34" charset="0"/>
              </a:rPr>
              <a:t>Após a assinatura do contrato, deverá ser feito o cadastro no portal da operadora;</a:t>
            </a:r>
          </a:p>
        </p:txBody>
      </p:sp>
      <p:pic>
        <p:nvPicPr>
          <p:cNvPr id="3" name="Imagem 2" descr="Pessoa na frente de um laptop&#10;&#10;Descrição gerada automaticamente">
            <a:extLst>
              <a:ext uri="{FF2B5EF4-FFF2-40B4-BE49-F238E27FC236}">
                <a16:creationId xmlns:a16="http://schemas.microsoft.com/office/drawing/2014/main" id="{3D840E85-0874-BCCB-54FF-E652285A6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110" y="1710444"/>
            <a:ext cx="3342590" cy="3437111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2547523-5ECF-6C76-1907-481FFC984557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68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89C119-6415-680E-EC40-3DCBDE8A810B}"/>
              </a:ext>
            </a:extLst>
          </p:cNvPr>
          <p:cNvSpPr txBox="1"/>
          <p:nvPr/>
        </p:nvSpPr>
        <p:spPr>
          <a:xfrm>
            <a:off x="285165" y="199201"/>
            <a:ext cx="1145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INFORMAÇÕES</a:t>
            </a:r>
            <a:r>
              <a:rPr lang="pt-BR" sz="3600" b="1" dirty="0">
                <a:solidFill>
                  <a:srgbClr val="FF8201"/>
                </a:solidFill>
                <a:cs typeface="Arial" panose="020B0604020202020204" pitchFamily="34" charset="0"/>
              </a:rPr>
              <a:t> IMPORTANTES!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820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0B6853-26B2-3D89-995F-EDE4B7993C84}"/>
              </a:ext>
            </a:extLst>
          </p:cNvPr>
          <p:cNvSpPr txBox="1"/>
          <p:nvPr/>
        </p:nvSpPr>
        <p:spPr>
          <a:xfrm>
            <a:off x="285165" y="846203"/>
            <a:ext cx="11364917" cy="579729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-285750" algn="just">
              <a:lnSpc>
                <a:spcPct val="150000"/>
              </a:lnSpc>
              <a:buClr>
                <a:srgbClr val="0054B8"/>
              </a:buClr>
              <a:buFont typeface="Arial" pitchFamily="34" charset="0"/>
              <a:buChar char="●"/>
            </a:pPr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PROPOSTA:</a:t>
            </a:r>
          </a:p>
          <a:p>
            <a:pPr lvl="2"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proposta é parte integrante do contrato, por tanto, deve estar assinada e dentro dos padrões/modelo do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Salesforce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2"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o PME, o cliente pode autorizar a proposta por e-mail com a numeração da cotação explicita, para emissão do contrato.</a:t>
            </a:r>
          </a:p>
          <a:p>
            <a:pPr lvl="2"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a confecção do contrato for via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Salesforce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proposta assinada deve estar em anexo no campo próprio, ou a autorização do cliente via e-mail.</a:t>
            </a:r>
          </a:p>
          <a:p>
            <a:pPr lvl="2"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Confeccionar o contrato somente quando a cotação estiver unificada com todas as deliberações especialmente se o contrato for confeccionado via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Salesforce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28650" lvl="2" algn="just">
              <a:lnSpc>
                <a:spcPct val="150000"/>
              </a:lnSpc>
              <a:buClr>
                <a:srgbClr val="0054B8"/>
              </a:buClr>
            </a:pPr>
            <a:endParaRPr lang="pt-B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5750" algn="just">
              <a:lnSpc>
                <a:spcPct val="150000"/>
              </a:lnSpc>
              <a:buClr>
                <a:srgbClr val="0054B8"/>
              </a:buClr>
              <a:buFont typeface="Arial" pitchFamily="34" charset="0"/>
              <a:buChar char="●"/>
            </a:pPr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CÓDIGO ATIVO:</a:t>
            </a:r>
          </a:p>
          <a:p>
            <a:pPr lvl="2"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for solicitar/emitir o contrato deve verificar antes no sistema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Hapvida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(Tela T2212COM) se existem códigos ativos (saúde e/ou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odonto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Se existir, deve seguir com o trâmite de liberação de código ativo.</a:t>
            </a:r>
          </a:p>
          <a:p>
            <a:pPr lvl="2"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ü"/>
            </a:pPr>
            <a:endParaRPr lang="pt-BR" sz="1500" b="1" dirty="0">
              <a:solidFill>
                <a:srgbClr val="0054B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77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89C119-6415-680E-EC40-3DCBDE8A810B}"/>
              </a:ext>
            </a:extLst>
          </p:cNvPr>
          <p:cNvSpPr txBox="1"/>
          <p:nvPr/>
        </p:nvSpPr>
        <p:spPr>
          <a:xfrm>
            <a:off x="285165" y="189707"/>
            <a:ext cx="1145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FF8201"/>
                </a:solidFill>
                <a:cs typeface="Arial" panose="020B0604020202020204" pitchFamily="34" charset="0"/>
              </a:rPr>
              <a:t>INFORMAÇÕES IMPORTANTES!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820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0B6853-26B2-3D89-995F-EDE4B7993C84}"/>
              </a:ext>
            </a:extLst>
          </p:cNvPr>
          <p:cNvSpPr txBox="1"/>
          <p:nvPr/>
        </p:nvSpPr>
        <p:spPr>
          <a:xfrm>
            <a:off x="373691" y="1759573"/>
            <a:ext cx="11364917" cy="373794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-285750" algn="just">
              <a:lnSpc>
                <a:spcPct val="150000"/>
              </a:lnSpc>
              <a:buClr>
                <a:srgbClr val="0054B8"/>
              </a:buClr>
              <a:buFont typeface="Arial" pitchFamily="34" charset="0"/>
              <a:buChar char="●"/>
            </a:pPr>
            <a:r>
              <a:rPr lang="pt-BR" sz="2000" b="1" dirty="0">
                <a:solidFill>
                  <a:srgbClr val="002060"/>
                </a:solidFill>
                <a:cs typeface="Arial" pitchFamily="34" charset="0"/>
              </a:rPr>
              <a:t>ASSINATURA DO CONTRATO (REPRESENTANTES LEGAIS).</a:t>
            </a:r>
          </a:p>
          <a:p>
            <a:pPr algn="just">
              <a:lnSpc>
                <a:spcPct val="150000"/>
              </a:lnSpc>
              <a:buClr>
                <a:srgbClr val="0054B8"/>
              </a:buClr>
            </a:pPr>
            <a:endParaRPr lang="pt-BR" sz="2000" b="1" dirty="0">
              <a:solidFill>
                <a:srgbClr val="002060"/>
              </a:solidFill>
              <a:cs typeface="Arial" pitchFamily="34" charset="0"/>
            </a:endParaRPr>
          </a:p>
          <a:p>
            <a:pPr lvl="2"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cs typeface="Arial" pitchFamily="34" charset="0"/>
              </a:rPr>
              <a:t>Ao receber o contrato original assinado pelo cliente deve sempre analisar as assinaturas comparando com a documentação (RG ou CNH) dos assinantes;</a:t>
            </a:r>
          </a:p>
          <a:p>
            <a:pPr lvl="2"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cs typeface="Arial" pitchFamily="34" charset="0"/>
              </a:rPr>
              <a:t>Se atentar para a comprovação de poderes para representar a respectiva empresa e também em relação a comprovação de vínculo;</a:t>
            </a:r>
          </a:p>
          <a:p>
            <a:pPr lvl="2" indent="-285750" algn="just">
              <a:lnSpc>
                <a:spcPct val="150000"/>
              </a:lnSpc>
              <a:buClr>
                <a:srgbClr val="0054B8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cs typeface="Arial" pitchFamily="34" charset="0"/>
              </a:rPr>
              <a:t>Sempre conferir toda a documentação exigida antes de enviar o contrato para confecção, seja via sistema ou manual;</a:t>
            </a:r>
            <a:endParaRPr lang="pt-BR" sz="2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5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844146" y="339419"/>
            <a:ext cx="256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FF820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Odontologia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C15B359-18A1-3037-FF61-9EFCCE0C9591}"/>
              </a:ext>
            </a:extLst>
          </p:cNvPr>
          <p:cNvSpPr txBox="1"/>
          <p:nvPr/>
        </p:nvSpPr>
        <p:spPr>
          <a:xfrm>
            <a:off x="844146" y="1126819"/>
            <a:ext cx="4294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FF820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Combo saúde e </a:t>
            </a:r>
            <a:r>
              <a:rPr lang="pt-BR" sz="3200" dirty="0" err="1">
                <a:solidFill>
                  <a:srgbClr val="FF820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Odonto</a:t>
            </a:r>
            <a:endParaRPr lang="pt-BR" sz="32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359102" y="1866042"/>
            <a:ext cx="69996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Contratação promocional junto com o produto de saúde;</a:t>
            </a:r>
            <a:b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 Valor da odontologia no PME é único, independente da faixa etária;</a:t>
            </a:r>
          </a:p>
          <a:p>
            <a:pPr algn="just"/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 produto padrão é o </a:t>
            </a:r>
            <a:r>
              <a:rPr lang="pt-BR" dirty="0" err="1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Odonto</a:t>
            </a:r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Premium Nacional, com abrangência geográfica Nacional, e a cobertura do produto inclui consultas, urgência, raio x, prevenção, dentística, cirurgias, periodontia, endodontia e odontopediatria.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r>
              <a:rPr lang="pt-BR" b="1" u="sng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Exceções: </a:t>
            </a:r>
          </a:p>
          <a:p>
            <a:pPr algn="just"/>
            <a:endParaRPr lang="pt-BR" b="1" u="sng" dirty="0">
              <a:solidFill>
                <a:srgbClr val="FF000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Em casos pontuais, em que o cliente de fato e com todos os argumentos de preço e benefícios não aceite o combo saúde + </a:t>
            </a:r>
            <a:r>
              <a:rPr lang="pt-BR" dirty="0" err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odonto</a:t>
            </a:r>
            <a:r>
              <a:rPr lang="pt-BR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, deve ser solicitado pelo regional o de acordo do superintendente, e abrir pleito ao comitê, anexando o parecer para ser liberado o preço sem odontologia.</a:t>
            </a: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91E3E96E-A2EA-0F76-DC2E-10E4417FBD4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8898" y="1711594"/>
            <a:ext cx="4064000" cy="4114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2FE13CB-513F-6CC1-2C77-2E783474A38E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375" y="6544805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45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279BE08-CC95-417E-93B2-63FD6F0BB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036033"/>
            <a:ext cx="10668000" cy="49837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D4CD688-65B1-D362-B9E1-AE7B1EDD51B3}"/>
              </a:ext>
            </a:extLst>
          </p:cNvPr>
          <p:cNvSpPr txBox="1"/>
          <p:nvPr/>
        </p:nvSpPr>
        <p:spPr>
          <a:xfrm>
            <a:off x="533400" y="579308"/>
            <a:ext cx="11364917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54B8"/>
              </a:buClr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IMPORTANTE QUE O STATUS DA COTAÇÃO  SEJA “PROPOSTA GERADA</a:t>
            </a:r>
          </a:p>
        </p:txBody>
      </p:sp>
    </p:spTree>
    <p:extLst>
      <p:ext uri="{BB962C8B-B14F-4D97-AF65-F5344CB8AC3E}">
        <p14:creationId xmlns:p14="http://schemas.microsoft.com/office/powerpoint/2010/main" val="2944466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0E06FC-E373-DA53-84AD-12091CF18855}"/>
              </a:ext>
            </a:extLst>
          </p:cNvPr>
          <p:cNvSpPr txBox="1"/>
          <p:nvPr/>
        </p:nvSpPr>
        <p:spPr>
          <a:xfrm>
            <a:off x="1076375" y="546049"/>
            <a:ext cx="9763903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1" algn="ctr">
              <a:lnSpc>
                <a:spcPct val="150000"/>
              </a:lnSpc>
              <a:buClr>
                <a:srgbClr val="0054B8"/>
              </a:buClr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SELECIONE O CENÁRIO ESCOLHIDO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D71723-C4C6-FC03-3B55-478B50D6F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47" y="1143000"/>
            <a:ext cx="11468305" cy="50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45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EE7032-FB67-BE4E-E068-64616F8CF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25" y="997731"/>
            <a:ext cx="10623149" cy="48625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857A96C-85EB-6E71-8D97-F74BD5EC1B4E}"/>
              </a:ext>
            </a:extLst>
          </p:cNvPr>
          <p:cNvSpPr txBox="1"/>
          <p:nvPr/>
        </p:nvSpPr>
        <p:spPr>
          <a:xfrm>
            <a:off x="533400" y="579308"/>
            <a:ext cx="11364917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1">
              <a:lnSpc>
                <a:spcPct val="150000"/>
              </a:lnSpc>
              <a:buClr>
                <a:srgbClr val="0054B8"/>
              </a:buClr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PREENCHER VENCIMENTO, MOVIMENTAÇÃO, DATAS (PROPOSTA VIDAS E VIGÊNCIA)</a:t>
            </a:r>
          </a:p>
        </p:txBody>
      </p:sp>
    </p:spTree>
    <p:extLst>
      <p:ext uri="{BB962C8B-B14F-4D97-AF65-F5344CB8AC3E}">
        <p14:creationId xmlns:p14="http://schemas.microsoft.com/office/powerpoint/2010/main" val="1628251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D7C94E7-FEEC-B73D-FB35-838982C64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854" y="1025218"/>
            <a:ext cx="10373504" cy="51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49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B8F860C-54CA-64B7-79E1-D2814FB68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15" y="793334"/>
            <a:ext cx="11656570" cy="52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01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15FE952-43FC-C415-2C67-614EBDCF8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00" y="727910"/>
            <a:ext cx="11404600" cy="54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80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9F2DD3-8F79-BF31-3E1A-806366559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66" y="1035722"/>
            <a:ext cx="11323868" cy="4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85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3545112-2E0F-6EE0-F0E7-C4FF6D50B4CF}"/>
              </a:ext>
            </a:extLst>
          </p:cNvPr>
          <p:cNvSpPr txBox="1"/>
          <p:nvPr/>
        </p:nvSpPr>
        <p:spPr>
          <a:xfrm>
            <a:off x="465113" y="401909"/>
            <a:ext cx="11364917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54B8"/>
              </a:buClr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ANEXAR TODA A DOCUMENTAÇÃO EXIGIDA ABAIXO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3B6A63-3356-EB58-567C-1E793BC18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41" y="888556"/>
            <a:ext cx="11364917" cy="508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2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876BB00-350E-4486-555B-13D831CA00B1}"/>
              </a:ext>
            </a:extLst>
          </p:cNvPr>
          <p:cNvSpPr txBox="1"/>
          <p:nvPr/>
        </p:nvSpPr>
        <p:spPr>
          <a:xfrm>
            <a:off x="465113" y="401909"/>
            <a:ext cx="11364917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54B8"/>
              </a:buClr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QUANDO CLICAR NO DOCUMENTO VAI APARECER ESSA TELA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970D89-446B-C8AF-E856-680EBE027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" y="947737"/>
            <a:ext cx="113061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15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64C659-C0C2-3BBE-9CE0-828DFAA0918E}"/>
              </a:ext>
            </a:extLst>
          </p:cNvPr>
          <p:cNvSpPr txBox="1"/>
          <p:nvPr/>
        </p:nvSpPr>
        <p:spPr>
          <a:xfrm>
            <a:off x="465113" y="401909"/>
            <a:ext cx="11364917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54B8"/>
              </a:buClr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SEGUIR O PASSO A PASSO PARA ANEXAR O ARQUIVO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5C1E3B-2933-9DB0-225E-412D67484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909637"/>
            <a:ext cx="106965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1076374" y="440444"/>
            <a:ext cx="2390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Odontologia</a:t>
            </a:r>
            <a:r>
              <a:rPr lang="pt-BR" sz="3200" b="1" dirty="0">
                <a:solidFill>
                  <a:srgbClr val="2359A7"/>
                </a:solidFill>
                <a:ea typeface="Source Sans Pro Black" panose="020B0803030403020204" pitchFamily="34" charset="0"/>
              </a:rPr>
              <a:t>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C15B359-18A1-3037-FF61-9EFCCE0C9591}"/>
              </a:ext>
            </a:extLst>
          </p:cNvPr>
          <p:cNvSpPr txBox="1"/>
          <p:nvPr/>
        </p:nvSpPr>
        <p:spPr>
          <a:xfrm>
            <a:off x="1076374" y="1025219"/>
            <a:ext cx="4294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820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Combo saúde e </a:t>
            </a:r>
            <a:r>
              <a:rPr lang="pt-BR" sz="3200" b="1" dirty="0" err="1">
                <a:solidFill>
                  <a:srgbClr val="FF8201"/>
                </a:solidFill>
                <a:ea typeface="Source Sans Pro Semibold" panose="020B0603030403020204" pitchFamily="34" charset="0"/>
              </a:rPr>
              <a:t>Odonto</a:t>
            </a:r>
            <a:endParaRPr lang="pt-BR" sz="3200" b="1" dirty="0">
              <a:solidFill>
                <a:srgbClr val="FF8201"/>
              </a:solidFill>
              <a:ea typeface="Source Sans Pro Semibold" panose="020B0603030403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437322" y="1720772"/>
            <a:ext cx="74367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Os valores promocionais do combo saúde + </a:t>
            </a:r>
            <a:r>
              <a:rPr lang="pt-BR" dirty="0" err="1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odonto</a:t>
            </a:r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no PME são identificados na tabela de vendas como “médica 1” possuem um desconto vantajoso para contratação, conforme exemplo a seguir:</a:t>
            </a:r>
          </a:p>
          <a:p>
            <a:pPr algn="just"/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Localidade: Belo Horizonte, MG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Produto 493.093/22-2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0 a 18 anos, acomodação enfermaria, com coparticipação - (médica 1): R$ 79,43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Odontologia: R$ 10,02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Total a ser pago pelo cliente saúde + </a:t>
            </a:r>
            <a:r>
              <a:rPr lang="pt-BR" dirty="0" err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odonto</a:t>
            </a:r>
            <a:r>
              <a:rPr lang="pt-BR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: R$ 89,45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Mesmo produto saúde, sem contratação promocional com odontologia (médica 2): R$ 109,22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Uma diferença de R$ 19,77  - atualizar valores conforme</a:t>
            </a:r>
          </a:p>
          <a:p>
            <a:pPr algn="just"/>
            <a:endParaRPr lang="pt-BR" dirty="0">
              <a:solidFill>
                <a:srgbClr val="FF000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r>
              <a:rPr lang="pt-BR" dirty="0" err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Obs</a:t>
            </a:r>
            <a:r>
              <a:rPr lang="pt-BR" dirty="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: o Valor irá variar de acordo com a tabela da Filial.</a:t>
            </a:r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id="{8FE6F158-5560-B5EF-26D3-AC85B043A75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4073" y="1836684"/>
            <a:ext cx="3650270" cy="30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3A78011-97AC-27D8-F2F5-E3CACD2E4E10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374" y="6417556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334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C65853-2AFF-2ACB-9F10-23C383BDA595}"/>
              </a:ext>
            </a:extLst>
          </p:cNvPr>
          <p:cNvSpPr txBox="1"/>
          <p:nvPr/>
        </p:nvSpPr>
        <p:spPr>
          <a:xfrm>
            <a:off x="465113" y="401909"/>
            <a:ext cx="11364917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54B8"/>
              </a:buClr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QUANDO O DOCUMENTO FOR ANEXADO O SÍMBOLO ABAIXO VAI FICAR VERDE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07EF08-5B82-43B6-EDFE-3C10668B6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175584"/>
            <a:ext cx="10161435" cy="47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951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364957C-53A4-DF9A-4695-D55085E45F3E}"/>
              </a:ext>
            </a:extLst>
          </p:cNvPr>
          <p:cNvSpPr txBox="1"/>
          <p:nvPr/>
        </p:nvSpPr>
        <p:spPr>
          <a:xfrm>
            <a:off x="465113" y="401909"/>
            <a:ext cx="11364917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-285750" algn="just">
              <a:lnSpc>
                <a:spcPct val="150000"/>
              </a:lnSpc>
              <a:buClr>
                <a:srgbClr val="0054B8"/>
              </a:buClr>
              <a:buFont typeface="Arial" pitchFamily="34" charset="0"/>
              <a:buChar char="●"/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QUANDO O DOCUMENTO FOR ANEXADO O SÍMBOLO ABAIXO VAI FICAR VERDE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47538D-61EC-A5C0-86D4-38DEBCA9BB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93"/>
          <a:stretch/>
        </p:blipFill>
        <p:spPr>
          <a:xfrm>
            <a:off x="441922" y="1066800"/>
            <a:ext cx="11072883" cy="48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10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C69F70F-E2E8-8F4A-9C17-781CC89AC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51" y="1066800"/>
            <a:ext cx="10865698" cy="508060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2C019AB-1735-3F8B-59D1-3622B1F249AB}"/>
              </a:ext>
            </a:extLst>
          </p:cNvPr>
          <p:cNvSpPr txBox="1"/>
          <p:nvPr/>
        </p:nvSpPr>
        <p:spPr>
          <a:xfrm>
            <a:off x="465113" y="401909"/>
            <a:ext cx="11364917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54B8"/>
              </a:buClr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PREENCHER O COMISSIONAMENTO</a:t>
            </a:r>
          </a:p>
        </p:txBody>
      </p:sp>
    </p:spTree>
    <p:extLst>
      <p:ext uri="{BB962C8B-B14F-4D97-AF65-F5344CB8AC3E}">
        <p14:creationId xmlns:p14="http://schemas.microsoft.com/office/powerpoint/2010/main" val="23290692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2A2B0C-BE5B-4A95-7C48-05A589389A4C}"/>
              </a:ext>
            </a:extLst>
          </p:cNvPr>
          <p:cNvSpPr txBox="1"/>
          <p:nvPr/>
        </p:nvSpPr>
        <p:spPr>
          <a:xfrm>
            <a:off x="465113" y="401909"/>
            <a:ext cx="11364917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54B8"/>
              </a:buClr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PREENCHER O COMISSIONAMENTO EXTERNO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455F1F-833B-BC05-A0CC-CC4960C666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374"/>
          <a:stretch/>
        </p:blipFill>
        <p:spPr>
          <a:xfrm>
            <a:off x="505776" y="891807"/>
            <a:ext cx="10848975" cy="51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97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1F8DEF-8E25-9727-8D3A-66A7955EFBE8}"/>
              </a:ext>
            </a:extLst>
          </p:cNvPr>
          <p:cNvSpPr txBox="1"/>
          <p:nvPr/>
        </p:nvSpPr>
        <p:spPr>
          <a:xfrm>
            <a:off x="465113" y="401909"/>
            <a:ext cx="11364917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54B8"/>
              </a:buClr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PREENCHER O COMISSIONAMENTO INTERNO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38F1E5-EDB8-67C3-1013-5AB2FF576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347" y="1143000"/>
            <a:ext cx="9472612" cy="49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850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971760D-2D59-66D6-2A58-1D7F290C7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903425"/>
            <a:ext cx="11135676" cy="50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01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6FCB432-1957-7E24-22CD-E24D9E7B39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33" b="-1"/>
          <a:stretch/>
        </p:blipFill>
        <p:spPr>
          <a:xfrm>
            <a:off x="465113" y="990600"/>
            <a:ext cx="11241999" cy="514403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C08C84C-29B9-B07E-6F10-7ED79C906B3A}"/>
              </a:ext>
            </a:extLst>
          </p:cNvPr>
          <p:cNvSpPr txBox="1"/>
          <p:nvPr/>
        </p:nvSpPr>
        <p:spPr>
          <a:xfrm>
            <a:off x="584383" y="400176"/>
            <a:ext cx="11364917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54B8"/>
              </a:buClr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ENVIAR PARA A APROVAÇÃO</a:t>
            </a:r>
          </a:p>
        </p:txBody>
      </p:sp>
    </p:spTree>
    <p:extLst>
      <p:ext uri="{BB962C8B-B14F-4D97-AF65-F5344CB8AC3E}">
        <p14:creationId xmlns:p14="http://schemas.microsoft.com/office/powerpoint/2010/main" val="3665160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78C6B-3D78-D145-3341-F5103022F229}"/>
              </a:ext>
            </a:extLst>
          </p:cNvPr>
          <p:cNvSpPr txBox="1"/>
          <p:nvPr/>
        </p:nvSpPr>
        <p:spPr>
          <a:xfrm>
            <a:off x="1235400" y="1941089"/>
            <a:ext cx="1037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endParaRPr lang="pt-BR" sz="2000" dirty="0">
              <a:solidFill>
                <a:srgbClr val="FF820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63F476E-4FE5-1BE2-5741-553F7C8794F2}"/>
              </a:ext>
            </a:extLst>
          </p:cNvPr>
          <p:cNvSpPr txBox="1"/>
          <p:nvPr/>
        </p:nvSpPr>
        <p:spPr>
          <a:xfrm>
            <a:off x="827083" y="5580351"/>
            <a:ext cx="11364917" cy="42344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54B8"/>
              </a:buClr>
            </a:pPr>
            <a:r>
              <a:rPr lang="pt-BR" sz="1600" b="1" dirty="0">
                <a:solidFill>
                  <a:srgbClr val="FF0000"/>
                </a:solidFill>
                <a:cs typeface="Arial" pitchFamily="34" charset="0"/>
              </a:rPr>
              <a:t>OBS: O PDF DO CONTRATO SÓ FICA DISPONÍVEL APÓS A APROVAÇÃO DO BACKOFFICE, POIS É ELE QUEM GERAR O CONTRATO.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D8A0CA-059D-EECD-CC3A-28051001F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39" y="1015959"/>
            <a:ext cx="11364917" cy="43003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9F1F626-727B-435A-FA04-BA3851AC3AF1}"/>
              </a:ext>
            </a:extLst>
          </p:cNvPr>
          <p:cNvSpPr txBox="1"/>
          <p:nvPr/>
        </p:nvSpPr>
        <p:spPr>
          <a:xfrm>
            <a:off x="413540" y="183478"/>
            <a:ext cx="11364917" cy="4648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54B8"/>
              </a:buClr>
            </a:pPr>
            <a:r>
              <a:rPr lang="pt-BR" b="1" dirty="0">
                <a:solidFill>
                  <a:srgbClr val="FF8201"/>
                </a:solidFill>
                <a:cs typeface="Arial" pitchFamily="34" charset="0"/>
              </a:rPr>
              <a:t>ENVIAR PARA A APROVAÇÃO DO BACKOFFICE</a:t>
            </a:r>
          </a:p>
        </p:txBody>
      </p:sp>
    </p:spTree>
    <p:extLst>
      <p:ext uri="{BB962C8B-B14F-4D97-AF65-F5344CB8AC3E}">
        <p14:creationId xmlns:p14="http://schemas.microsoft.com/office/powerpoint/2010/main" val="13740076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FC054A8-FBF3-F486-0E35-024F57A2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8311" y="-41431"/>
            <a:ext cx="3036758" cy="81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B93503-CCC9-5EC3-D500-945199D14E26}"/>
              </a:ext>
            </a:extLst>
          </p:cNvPr>
          <p:cNvSpPr txBox="1"/>
          <p:nvPr/>
        </p:nvSpPr>
        <p:spPr>
          <a:xfrm>
            <a:off x="1040295" y="1490008"/>
            <a:ext cx="10111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FF8201"/>
                </a:solidFill>
                <a:ea typeface="Source Sans Pro Semibold" panose="020B0603030403020204" pitchFamily="34" charset="0"/>
                <a:cs typeface="Arial" panose="020B0604020202020204" pitchFamily="34" charset="0"/>
              </a:rPr>
              <a:t>Digitação das vidas</a:t>
            </a:r>
          </a:p>
          <a:p>
            <a:pPr algn="ctr"/>
            <a:r>
              <a:rPr lang="pt-BR" sz="6000" b="1" dirty="0">
                <a:solidFill>
                  <a:srgbClr val="FF8201"/>
                </a:solidFill>
                <a:ea typeface="Source Sans Pro Semibold" panose="020B0603030403020204" pitchFamily="34" charset="0"/>
                <a:cs typeface="Arial" panose="020B0604020202020204" pitchFamily="34" charset="0"/>
              </a:rPr>
              <a:t>No sistema de movimentação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EEB5084-47A2-AB3E-8DBC-71EBFD479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A553887-202A-0FCC-941D-0176D65E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8" y="3702074"/>
            <a:ext cx="4626949" cy="24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05943CE-F5BD-1723-A5BB-612CE0F7CC97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083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B392253-B557-3971-D7D1-4B1380018B67}"/>
              </a:ext>
            </a:extLst>
          </p:cNvPr>
          <p:cNvSpPr txBox="1"/>
          <p:nvPr/>
        </p:nvSpPr>
        <p:spPr>
          <a:xfrm>
            <a:off x="964760" y="804328"/>
            <a:ext cx="6091312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Cadastro do contrato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AC2D5C-760E-D8CD-8918-B45C80255D6F}"/>
              </a:ext>
            </a:extLst>
          </p:cNvPr>
          <p:cNvSpPr txBox="1"/>
          <p:nvPr/>
        </p:nvSpPr>
        <p:spPr>
          <a:xfrm>
            <a:off x="644055" y="3300139"/>
            <a:ext cx="7559041" cy="2757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Acessar o site da operadora: </a:t>
            </a:r>
            <a:r>
              <a:rPr lang="pt-BR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www.hapvida.com.br</a:t>
            </a:r>
            <a:r>
              <a:rPr lang="pt-BR" dirty="0">
                <a:solidFill>
                  <a:srgbClr val="002060"/>
                </a:solidFill>
              </a:rPr>
              <a:t>, ir e corretor &gt; cadastro empresa  &gt; inserir o código de </a:t>
            </a:r>
            <a:r>
              <a:rPr lang="pt-BR" u="sng" dirty="0">
                <a:solidFill>
                  <a:srgbClr val="002060"/>
                </a:solidFill>
              </a:rPr>
              <a:t>vendedor</a:t>
            </a:r>
            <a:r>
              <a:rPr lang="pt-BR" dirty="0">
                <a:solidFill>
                  <a:srgbClr val="002060"/>
                </a:solidFill>
              </a:rPr>
              <a:t> e a senha da corretora.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633E17-811D-C322-D81E-84A85F8A6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940" y="2326479"/>
            <a:ext cx="3124573" cy="3212929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2D3F7AA-A3F0-A416-5BB2-57ABA997BC95}"/>
              </a:ext>
            </a:extLst>
          </p:cNvPr>
          <p:cNvSpPr txBox="1"/>
          <p:nvPr/>
        </p:nvSpPr>
        <p:spPr>
          <a:xfrm>
            <a:off x="644055" y="4521200"/>
            <a:ext cx="7559040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2060"/>
                </a:solidFill>
              </a:rPr>
              <a:t>Após entrar, na tela será exibido o nome da corretora, código do vendedor, CPF do vendedor;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2060"/>
                </a:solidFill>
              </a:rPr>
              <a:t>Inserir o CNPJ ou CAEPF da empresa, e prosseguir;</a:t>
            </a:r>
            <a:endParaRPr lang="pt-BR" dirty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841A449-EB6B-C203-1147-7EBCA17EB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5559" y="-318073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F5BBFA22-9D00-7BCE-944D-DCEAF791B6F0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7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1039565" y="457585"/>
            <a:ext cx="3706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FF820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Prazos de carência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C15B359-18A1-3037-FF61-9EFCCE0C9591}"/>
              </a:ext>
            </a:extLst>
          </p:cNvPr>
          <p:cNvSpPr txBox="1"/>
          <p:nvPr/>
        </p:nvSpPr>
        <p:spPr>
          <a:xfrm>
            <a:off x="1076374" y="1296074"/>
            <a:ext cx="2912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FF820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Primeira massa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1039565" y="2020491"/>
            <a:ext cx="10317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 partir de 30 beneficiários, não haverá cumprimento de prazos de carência nem cumprimento de Cobertura Parcial Temporária – CPT, quando a inscrição do beneficiário ocorrer em até 30 dias contados do evento causador do vínculo, sendo: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Data de assinatura do contrato, ou da data de admissão na pessoa jurídica contratante, ou da data do casamento/união estável ou do nascimento/adoção.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No caso de recém contratado, na confecção do contrato, precisa informar  o prazo de inclusão de novos admitidos (De 0 a 30);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Em casos excepcionais o prazo de isenção de carência poderá ser prorrogado por mais 60 dias após a admissão mediante solicitação de Pleito;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Para as demais inclusões após os prazos citados acima, permanecem os prazos de carência, conforme contrato.</a:t>
            </a:r>
          </a:p>
        </p:txBody>
      </p:sp>
    </p:spTree>
    <p:extLst>
      <p:ext uri="{BB962C8B-B14F-4D97-AF65-F5344CB8AC3E}">
        <p14:creationId xmlns:p14="http://schemas.microsoft.com/office/powerpoint/2010/main" val="37219349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59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820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Cadastro da empresa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D73924-365B-3352-1663-AFED2D73B2E6}"/>
              </a:ext>
            </a:extLst>
          </p:cNvPr>
          <p:cNvSpPr txBox="1"/>
          <p:nvPr/>
        </p:nvSpPr>
        <p:spPr>
          <a:xfrm>
            <a:off x="225288" y="1885457"/>
            <a:ext cx="5402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Será aberta a página para cadastro da empresa;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Preencher todos os campos,  conforme contrato;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No PME, desconsiderar o campo </a:t>
            </a:r>
            <a:r>
              <a:rPr lang="pt-BR" b="1" dirty="0">
                <a:solidFill>
                  <a:srgbClr val="FF8201"/>
                </a:solidFill>
              </a:rPr>
              <a:t>“senha”, </a:t>
            </a:r>
            <a:r>
              <a:rPr lang="pt-BR" dirty="0">
                <a:solidFill>
                  <a:srgbClr val="002060"/>
                </a:solidFill>
              </a:rPr>
              <a:t>pois é utilizado somente para o Super Simples.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Se a empresa tiver somente um sócio, é considerada empresário individual, e o campo data de abertura deverá ser preenchido.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431EB3-5142-320B-B9AC-47E219A8A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2" y="1219199"/>
            <a:ext cx="5818292" cy="482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B0C44DFC-3052-6D75-A857-010C013F5F5D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83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90600" y="190058"/>
            <a:ext cx="59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FF8201"/>
                </a:solidFill>
                <a:cs typeface="Arial" panose="020B0604020202020204" pitchFamily="34" charset="0"/>
              </a:rPr>
              <a:t>Cadastro da empresa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4DC31C-771A-C542-4DAE-4765813CBDAC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7BF1F68-27E2-09F0-0C7D-A5C44ED86FA9}"/>
              </a:ext>
            </a:extLst>
          </p:cNvPr>
          <p:cNvSpPr txBox="1"/>
          <p:nvPr/>
        </p:nvSpPr>
        <p:spPr>
          <a:xfrm>
            <a:off x="410817" y="1349276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</a:rPr>
              <a:t>Conferir a digitação;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</a:rPr>
              <a:t>Clicar em prosseguir;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</a:rPr>
              <a:t>Sistema voltará pra tela inicial, com a mensagem: </a:t>
            </a:r>
            <a:r>
              <a:rPr lang="pt-BR" sz="2000" b="1" dirty="0">
                <a:solidFill>
                  <a:srgbClr val="FF8201"/>
                </a:solidFill>
              </a:rPr>
              <a:t>*Empresa cadastrada com sucesso*.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C145991-5BEE-3300-A6BC-8ED4F3BD6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25219"/>
            <a:ext cx="6249319" cy="484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C6E19A0E-C953-E24B-656B-74849A8E7956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C3AE12B-9852-7A98-D026-3EE68C2134A1}"/>
              </a:ext>
            </a:extLst>
          </p:cNvPr>
          <p:cNvSpPr txBox="1"/>
          <p:nvPr/>
        </p:nvSpPr>
        <p:spPr>
          <a:xfrm>
            <a:off x="92766" y="4065489"/>
            <a:ext cx="5317434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OBS: Abrir SACCAD com a documentação anexa da empresa e dos beneficiários, pois os campos para documentos não estarão funcionando. </a:t>
            </a:r>
            <a:endParaRPr lang="pt-BR" sz="1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025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5921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820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Cadastro das vidas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4DC31C-771A-C542-4DAE-4765813CBDAC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3DF8B1F-3E48-8757-DDA6-D5F6F3DE48F1}"/>
              </a:ext>
            </a:extLst>
          </p:cNvPr>
          <p:cNvSpPr txBox="1"/>
          <p:nvPr/>
        </p:nvSpPr>
        <p:spPr>
          <a:xfrm>
            <a:off x="338137" y="1326511"/>
            <a:ext cx="5174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O Sistema voltará pra tela inicial, com a mensagem: Empresa cadastrada com sucesso.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Para acessar o cadastro da empresa, clicar no link em azul ”Lista de Empresas cadastradas” e prosseguir.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756FAF-0959-FD5C-DE49-00276CFB4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448" y="1025219"/>
            <a:ext cx="4810125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6B2ACF-6A65-9499-FB6B-FC2C6EA8ACD2}"/>
              </a:ext>
            </a:extLst>
          </p:cNvPr>
          <p:cNvSpPr txBox="1"/>
          <p:nvPr/>
        </p:nvSpPr>
        <p:spPr>
          <a:xfrm>
            <a:off x="198783" y="4678747"/>
            <a:ext cx="4553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O número provisório do contrato é código T + os seis números seguintes, e também é gerado o código provisório de odontologia.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CDF4427-A928-E94B-F7E5-061858B9E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0" y="4585912"/>
            <a:ext cx="6819900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50626A-1D6F-E572-5DAF-39284F42D42E}"/>
              </a:ext>
            </a:extLst>
          </p:cNvPr>
          <p:cNvSpPr txBox="1"/>
          <p:nvPr/>
        </p:nvSpPr>
        <p:spPr>
          <a:xfrm>
            <a:off x="838200" y="591813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Copia o código saúde, e ao final da página, clica no link em azul para acesso ao sistema de movimentação e seguir com o cadastro das vidas.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8F4AC45-073C-31D3-7B63-454B44523A90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1541" y="6626856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588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59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820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Cadastro das vidas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4DC31C-771A-C542-4DAE-4765813CBDAC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17CEEC3-D297-26F6-C44B-57025B84E872}"/>
              </a:ext>
            </a:extLst>
          </p:cNvPr>
          <p:cNvSpPr txBox="1"/>
          <p:nvPr/>
        </p:nvSpPr>
        <p:spPr>
          <a:xfrm>
            <a:off x="914400" y="1451401"/>
            <a:ext cx="88425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Inserir o número do contrato provisório saúde e a senha da corretora e clicar em prosseguir.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Clicar em novo contrato e prosseguir.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Será aberto o campo para digitação das vidas.</a:t>
            </a:r>
          </a:p>
          <a:p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CEDEE6C-3EB8-76BA-7C79-0EFC1E0D8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196" y="3429000"/>
            <a:ext cx="6232081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A3B69F38-287D-BBB4-1713-704AAD07857E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459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59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820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Cadastro das vidas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4DC31C-771A-C542-4DAE-4765813CBDAC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1B9F9CE-3639-3EEA-C08F-7E8D941455DA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605BFC9-EEDB-74C9-856D-CC8EA9800BE3}"/>
              </a:ext>
            </a:extLst>
          </p:cNvPr>
          <p:cNvSpPr txBox="1"/>
          <p:nvPr/>
        </p:nvSpPr>
        <p:spPr>
          <a:xfrm>
            <a:off x="437321" y="1747837"/>
            <a:ext cx="5921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Sempre iniciar pelo titular.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Digitar sem acentos, sem espaço duplo. Preencher todos os campos.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O plano dos dependentes deve ser igual ao do titular.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Concluir.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Abrir SACCAD para anexar documentação.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Para conferir a digitação, gerar status de movimentação das vidas tanto de saúde como de </a:t>
            </a:r>
            <a:r>
              <a:rPr lang="pt-BR" dirty="0" err="1">
                <a:solidFill>
                  <a:srgbClr val="002060"/>
                </a:solidFill>
              </a:rPr>
              <a:t>odonto</a:t>
            </a:r>
            <a:r>
              <a:rPr lang="pt-BR" dirty="0">
                <a:solidFill>
                  <a:srgbClr val="002060"/>
                </a:solidFill>
              </a:rPr>
              <a:t>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2A860C-215D-B06F-3043-2F47D0C56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150" y="819183"/>
            <a:ext cx="4900961" cy="511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0026ADC-5686-FE17-B3AA-68D05AFEB7D7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14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59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FF8201"/>
                </a:solidFill>
                <a:cs typeface="Arial" panose="020B0604020202020204" pitchFamily="34" charset="0"/>
              </a:rPr>
              <a:t>Cadastro das vidas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4DC31C-771A-C542-4DAE-4765813CBDAC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1B9F9CE-3639-3EEA-C08F-7E8D941455DA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605BFC9-EEDB-74C9-856D-CC8EA9800BE3}"/>
              </a:ext>
            </a:extLst>
          </p:cNvPr>
          <p:cNvSpPr txBox="1"/>
          <p:nvPr/>
        </p:nvSpPr>
        <p:spPr>
          <a:xfrm>
            <a:off x="450573" y="1747837"/>
            <a:ext cx="5645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Sempre iniciar pelo titular.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Digitar sem acentos, sem espaço duplo. Preencher todos os campos.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O plano dos dependentes deve ser igual ao do titular.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Concluir.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Abrir SACCAD para anexar documentação.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Para conferir a digitação, gerar status de movimentação das vidas tanto de saúde como de </a:t>
            </a:r>
            <a:r>
              <a:rPr lang="pt-BR" dirty="0" err="1">
                <a:solidFill>
                  <a:srgbClr val="002060"/>
                </a:solidFill>
              </a:rPr>
              <a:t>odonto</a:t>
            </a:r>
            <a:r>
              <a:rPr lang="pt-BR" dirty="0">
                <a:solidFill>
                  <a:srgbClr val="002060"/>
                </a:solidFill>
              </a:rPr>
              <a:t>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2A860C-215D-B06F-3043-2F47D0C56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5" y="765837"/>
            <a:ext cx="4952076" cy="516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9E6D0F46-6FF9-201F-7094-988D21CAC7E3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349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1168739" y="879355"/>
            <a:ext cx="421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Tratativa de pendências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771174" y="1779687"/>
            <a:ext cx="10317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Pendências sinalizadas pelo cadastro, após a conferência do contrato e ou documentos, se tratando de cópia de documentação.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Se a pendência for no preenchimento de dados proposta/ contrato, deverá ser refeito e enviada uma nova (o) proposta / contrato assinado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  <a:ea typeface="Source Sans Pro Semibold" panose="020B0603030403020204" pitchFamily="34" charset="0"/>
              </a:rPr>
              <a:t>Prazo de análise do cadastro: 3 (três) dias úteis.</a:t>
            </a:r>
          </a:p>
          <a:p>
            <a:pPr algn="just"/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876ADE6-DC5E-7C61-3B14-28ADF8431AC7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D07E321-1CFD-898E-A082-365DEAEB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9" y="3847609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503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718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820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Visualização de pendências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4DC31C-771A-C542-4DAE-4765813CBDAC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1B9F9CE-3639-3EEA-C08F-7E8D941455DA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7656863-C542-790B-91B5-4DB2983D2FD2}"/>
              </a:ext>
            </a:extLst>
          </p:cNvPr>
          <p:cNvSpPr txBox="1"/>
          <p:nvPr/>
        </p:nvSpPr>
        <p:spPr>
          <a:xfrm>
            <a:off x="1208897" y="1479224"/>
            <a:ext cx="932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Para corretoras visualizar as pendências no PME, a corretora  deverá consultar acessar o site: </a:t>
            </a:r>
            <a:r>
              <a:rPr lang="pt-BR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www.hapvida.com.br</a:t>
            </a:r>
            <a:r>
              <a:rPr lang="pt-BR" dirty="0">
                <a:solidFill>
                  <a:srgbClr val="002060"/>
                </a:solidFill>
              </a:rPr>
              <a:t>  &gt; Ir em corretor &gt; controle de relatórios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6A68B18-36F4-A754-AEDE-B629E06CC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31" y="2666260"/>
            <a:ext cx="10627369" cy="324558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D18AA48-7FF8-31ED-CC1A-8B2D32C0B745}"/>
              </a:ext>
            </a:extLst>
          </p:cNvPr>
          <p:cNvSpPr/>
          <p:nvPr/>
        </p:nvSpPr>
        <p:spPr>
          <a:xfrm>
            <a:off x="650231" y="5500914"/>
            <a:ext cx="2659026" cy="4109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589CAFE-C622-5838-93EB-66DA8783F5FE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326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718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FF8201"/>
                </a:solidFill>
                <a:cs typeface="Arial" panose="020B0604020202020204" pitchFamily="34" charset="0"/>
              </a:rPr>
              <a:t>Visualização de pendências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4C3EA87-1837-DFFE-C247-E712BA0F4B78}"/>
              </a:ext>
            </a:extLst>
          </p:cNvPr>
          <p:cNvSpPr/>
          <p:nvPr/>
        </p:nvSpPr>
        <p:spPr>
          <a:xfrm>
            <a:off x="8742047" y="5677073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42585D7-EB05-C352-ED38-C2B1DB4D2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01" y="2646175"/>
            <a:ext cx="39624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766C429-D2F5-E21F-D7C8-F29F2D25AB90}"/>
              </a:ext>
            </a:extLst>
          </p:cNvPr>
          <p:cNvGrpSpPr/>
          <p:nvPr/>
        </p:nvGrpSpPr>
        <p:grpSpPr>
          <a:xfrm>
            <a:off x="5105400" y="4466272"/>
            <a:ext cx="6456220" cy="1477328"/>
            <a:chOff x="5105400" y="4466272"/>
            <a:chExt cx="6456220" cy="1477328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A2B8CBE-429E-F52D-F282-BE4FECF348A3}"/>
                </a:ext>
              </a:extLst>
            </p:cNvPr>
            <p:cNvSpPr txBox="1"/>
            <p:nvPr/>
          </p:nvSpPr>
          <p:spPr>
            <a:xfrm>
              <a:off x="6009906" y="4466272"/>
              <a:ext cx="555171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BR" dirty="0">
                  <a:solidFill>
                    <a:srgbClr val="002060"/>
                  </a:solidFill>
                </a:rPr>
                <a:t>Inserir código da corretora e senha de acesso ao portal de relatórios.</a:t>
              </a:r>
            </a:p>
            <a:p>
              <a:endParaRPr lang="pt-BR" dirty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BR" dirty="0">
                  <a:solidFill>
                    <a:srgbClr val="002060"/>
                  </a:solidFill>
                </a:rPr>
                <a:t>Ir em  “relatório de Pendências Empresa”.</a:t>
              </a:r>
            </a:p>
            <a:p>
              <a:endParaRPr lang="pt-BR" dirty="0"/>
            </a:p>
          </p:txBody>
        </p:sp>
        <p:sp>
          <p:nvSpPr>
            <p:cNvPr id="18" name="Seta: para a Esquerda 17">
              <a:extLst>
                <a:ext uri="{FF2B5EF4-FFF2-40B4-BE49-F238E27FC236}">
                  <a16:creationId xmlns:a16="http://schemas.microsoft.com/office/drawing/2014/main" id="{902FD245-AE6C-5C6D-680B-169077552350}"/>
                </a:ext>
              </a:extLst>
            </p:cNvPr>
            <p:cNvSpPr/>
            <p:nvPr/>
          </p:nvSpPr>
          <p:spPr>
            <a:xfrm>
              <a:off x="5105400" y="4876800"/>
              <a:ext cx="533400" cy="3048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F03D574-3CB5-552A-9DBE-82C81A21ADA1}"/>
              </a:ext>
            </a:extLst>
          </p:cNvPr>
          <p:cNvSpPr txBox="1"/>
          <p:nvPr/>
        </p:nvSpPr>
        <p:spPr>
          <a:xfrm>
            <a:off x="1271451" y="1667470"/>
            <a:ext cx="9268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Para corretoras (vendas externas) visualizar as pendências no PME, a corretora  deverá consultar acessar o site: </a:t>
            </a:r>
            <a:r>
              <a:rPr lang="pt-BR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www.hapvida.com.br</a:t>
            </a:r>
            <a:r>
              <a:rPr lang="pt-BR" dirty="0">
                <a:solidFill>
                  <a:srgbClr val="002060"/>
                </a:solidFill>
              </a:rPr>
              <a:t>  &gt; Ir em corretor &gt;controle de relatórios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51AD6E2-99CF-3936-1902-6D64E97EC7A9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110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715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FF8201"/>
                </a:solidFill>
                <a:cs typeface="Arial" panose="020B0604020202020204" pitchFamily="34" charset="0"/>
              </a:rPr>
              <a:t>Visualização de pendências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4DC31C-771A-C542-4DAE-4765813CBDAC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1B9F9CE-3639-3EEA-C08F-7E8D941455DA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A3B856-0D8D-3A3B-D54C-502E967CD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6172200"/>
            <a:ext cx="1427584" cy="43187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BE81407-F3C5-31A4-FDB4-CBAF4DFD7D2E}"/>
              </a:ext>
            </a:extLst>
          </p:cNvPr>
          <p:cNvSpPr/>
          <p:nvPr/>
        </p:nvSpPr>
        <p:spPr>
          <a:xfrm>
            <a:off x="8742047" y="5677073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7130361-5327-572D-458D-CA2160FE6F73}"/>
              </a:ext>
            </a:extLst>
          </p:cNvPr>
          <p:cNvGrpSpPr/>
          <p:nvPr/>
        </p:nvGrpSpPr>
        <p:grpSpPr>
          <a:xfrm>
            <a:off x="5105400" y="3282518"/>
            <a:ext cx="6469276" cy="1754325"/>
            <a:chOff x="5105400" y="4620433"/>
            <a:chExt cx="6469276" cy="1066051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37E786C-A4F8-E300-6FCE-76DD3258BB68}"/>
                </a:ext>
              </a:extLst>
            </p:cNvPr>
            <p:cNvSpPr txBox="1"/>
            <p:nvPr/>
          </p:nvSpPr>
          <p:spPr>
            <a:xfrm>
              <a:off x="5909417" y="4620433"/>
              <a:ext cx="5665259" cy="106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pt-BR" dirty="0">
                  <a:solidFill>
                    <a:srgbClr val="002060"/>
                  </a:solidFill>
                </a:rPr>
                <a:t>Selecionar o canal PME, selecionar o tipo de saída do relatório: tela, para exibição em tela, ou </a:t>
              </a:r>
              <a:r>
                <a:rPr lang="pt-BR" dirty="0" err="1">
                  <a:solidFill>
                    <a:srgbClr val="002060"/>
                  </a:solidFill>
                </a:rPr>
                <a:t>Excell</a:t>
              </a:r>
              <a:r>
                <a:rPr lang="pt-BR" dirty="0">
                  <a:solidFill>
                    <a:srgbClr val="002060"/>
                  </a:solidFill>
                </a:rPr>
                <a:t>, para emissão de arquivo. Informar data inicial e final do período referente a data de lançamento das pendências e clicar em consultar.</a:t>
              </a:r>
            </a:p>
            <a:p>
              <a:endParaRPr lang="pt-BR" dirty="0"/>
            </a:p>
          </p:txBody>
        </p:sp>
        <p:sp>
          <p:nvSpPr>
            <p:cNvPr id="11" name="Seta: para a Esquerda 10">
              <a:extLst>
                <a:ext uri="{FF2B5EF4-FFF2-40B4-BE49-F238E27FC236}">
                  <a16:creationId xmlns:a16="http://schemas.microsoft.com/office/drawing/2014/main" id="{ADAA60A1-90BB-509B-B992-DD66DE4E5D5D}"/>
                </a:ext>
              </a:extLst>
            </p:cNvPr>
            <p:cNvSpPr/>
            <p:nvPr/>
          </p:nvSpPr>
          <p:spPr>
            <a:xfrm>
              <a:off x="5105400" y="4876800"/>
              <a:ext cx="533400" cy="3048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21A2D932-CF94-C4ED-2B1D-4C386C183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866" y="1670886"/>
            <a:ext cx="3979226" cy="403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C695FD3-70AE-1D17-A4CC-50C984F5ACD0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3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1076374" y="339419"/>
            <a:ext cx="370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Prazos de carência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C15B359-18A1-3037-FF61-9EFCCE0C9591}"/>
              </a:ext>
            </a:extLst>
          </p:cNvPr>
          <p:cNvSpPr txBox="1"/>
          <p:nvPr/>
        </p:nvSpPr>
        <p:spPr>
          <a:xfrm>
            <a:off x="4243644" y="1004574"/>
            <a:ext cx="2916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ea typeface="Source Sans Pro Semibold" panose="020B0603030403020204" pitchFamily="34" charset="0"/>
              </a:rPr>
              <a:t>Movimentações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56267" y="1589349"/>
            <a:ext cx="12079465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24 (vinte e quatro) horas:</a:t>
            </a:r>
            <a:r>
              <a:rPr lang="pt-BR" sz="1600" dirty="0">
                <a:solidFill>
                  <a:srgbClr val="FF8201"/>
                </a:solidFill>
                <a:ea typeface="Source Sans Pro Semibold" panose="020B0603030403020204" pitchFamily="34" charset="0"/>
              </a:rPr>
              <a:t> </a:t>
            </a:r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Urgência e Emergência em caso de acidentes pessoais, ocorridos comprovadamente a partir da vigência           do Contrato, sendo que as demais condições de atendimento para urgência/emergência estão detalhadas na cláusula de Urgência/ Emergência, em conformidade com a </a:t>
            </a:r>
            <a:r>
              <a:rPr lang="pt-BR" sz="1600" dirty="0" err="1">
                <a:solidFill>
                  <a:srgbClr val="002060"/>
                </a:solidFill>
                <a:ea typeface="Source Sans Pro Semibold" panose="020B0603030403020204" pitchFamily="34" charset="0"/>
              </a:rPr>
              <a:t>Consu</a:t>
            </a:r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 13/98;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30 (trinta) dias: </a:t>
            </a:r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Consultas médicas e exames laboratoriais simples (exceto Imunológicos, Hormonais e PAC), Raio-X simples (Radiografia não contrastada) e Eletrocardiograma (</a:t>
            </a:r>
            <a:r>
              <a:rPr lang="pt-BR" sz="1600" dirty="0" err="1">
                <a:solidFill>
                  <a:srgbClr val="002060"/>
                </a:solidFill>
                <a:ea typeface="Source Sans Pro Semibold" panose="020B0603030403020204" pitchFamily="34" charset="0"/>
              </a:rPr>
              <a:t>ECg</a:t>
            </a:r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60 (sessenta) dias: </a:t>
            </a:r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para procedimentos odontológicos (para planos que possuem cobertura odontológica);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b="1" dirty="0">
              <a:solidFill>
                <a:srgbClr val="FF8201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180 (cento e oitenta) dias: </a:t>
            </a:r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para a cobertura dos seguintes exames e     procedimentos: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Internação Hospitalar clinica ou cirúrgica (exceto as relacionadas a patologias de CPT);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Cirurgias ambulatoriais (exceto as relacionadas a patologias de CPT) 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Tomografia Computadorizada, Ressonância Magnética, Endoscopia, Colonoscopia, Medicina Nuclear, Angiografia (cerebral central e/ou periférica), Procedimentos que necessitam de Hemodinâmica (como Cateterismo Cardiológico), Radioterapia e Quimioterapia, exceto as que forem relacionadas à cobertura parcial temporária, e todos os exames não mencionados nos itens anteriores.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0" i="0" u="none" strike="noStrike" baseline="0" dirty="0">
                <a:solidFill>
                  <a:srgbClr val="002060"/>
                </a:solidFill>
              </a:rPr>
              <a:t>Consultas, Sessões e Terapias Simples, Especiais, Isoladas e Multidisciplinares,        inclusive, com métodos específicos – ABA, BOBATH e outras - (como psicoterapia, fonoaudiologia, nutricionista, fisioterapia, e terapia ocupacional)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2060"/>
                </a:solidFill>
              </a:rPr>
              <a:t>  </a:t>
            </a:r>
            <a:r>
              <a:rPr lang="pt-BR" sz="1600" b="0" i="0" u="none" strike="noStrike" baseline="0" dirty="0">
                <a:solidFill>
                  <a:srgbClr val="002060"/>
                </a:solidFill>
              </a:rPr>
              <a:t>para todos os procedimentos não mencionados nos itens anteriores.</a:t>
            </a:r>
            <a:endParaRPr lang="pt-BR" sz="16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FF8201"/>
                </a:solidFill>
                <a:ea typeface="Source Sans Pro Semibold" panose="020B0603030403020204" pitchFamily="34" charset="0"/>
              </a:rPr>
              <a:t>300 (trezentos) dias: </a:t>
            </a:r>
            <a:r>
              <a:rPr lang="pt-BR" sz="16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para cobertura de partos a termo.</a:t>
            </a:r>
            <a:r>
              <a:rPr lang="pt-BR" sz="1600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	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162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715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820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Visualização de pendências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4DC31C-771A-C542-4DAE-4765813CBDAC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1B9F9CE-3639-3EEA-C08F-7E8D941455DA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A3B856-0D8D-3A3B-D54C-502E967CD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6172200"/>
            <a:ext cx="1427584" cy="43187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BE81407-F3C5-31A4-FDB4-CBAF4DFD7D2E}"/>
              </a:ext>
            </a:extLst>
          </p:cNvPr>
          <p:cNvSpPr/>
          <p:nvPr/>
        </p:nvSpPr>
        <p:spPr>
          <a:xfrm>
            <a:off x="8742047" y="5677073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3436E37-88E7-5BFE-00BE-3EA934804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582" y="1399554"/>
            <a:ext cx="9660835" cy="475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C25C40B-07F7-A70F-75FC-EBE0555064C7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756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715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FF8201"/>
                </a:solidFill>
                <a:cs typeface="Arial" panose="020B0604020202020204" pitchFamily="34" charset="0"/>
              </a:rPr>
              <a:t>Visualização de pendências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4DC31C-771A-C542-4DAE-4765813CBDAC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1B9F9CE-3639-3EEA-C08F-7E8D941455DA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A3B856-0D8D-3A3B-D54C-502E967CD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6172200"/>
            <a:ext cx="1427584" cy="43187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BE81407-F3C5-31A4-FDB4-CBAF4DFD7D2E}"/>
              </a:ext>
            </a:extLst>
          </p:cNvPr>
          <p:cNvSpPr/>
          <p:nvPr/>
        </p:nvSpPr>
        <p:spPr>
          <a:xfrm>
            <a:off x="8742047" y="5677073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597BF8-3E37-E795-98CE-CE251C8D7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441" y="1278913"/>
            <a:ext cx="7155543" cy="45918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7F6E01-1F7B-C597-4DA2-EFE29A164E9B}"/>
              </a:ext>
            </a:extLst>
          </p:cNvPr>
          <p:cNvSpPr txBox="1"/>
          <p:nvPr/>
        </p:nvSpPr>
        <p:spPr>
          <a:xfrm>
            <a:off x="507926" y="1634294"/>
            <a:ext cx="4064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Para equipe interna  visualizar as pendências do PME, deverá verificar na tela de cadastro empresa no sistema Hapvida: T2212COM, clicar em F7 no teclado para entrar no modo consulta do sistema, inserir o código da empresa informado no retorno do SACCAD pelo cadastro, e clicar em F8 no teclado para efetuar a consulta. O sistema trará os dados da empresa.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3336D31-A339-C067-1D4B-6685DC7CE9C7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637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715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820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Visualização de pendências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4DC31C-771A-C542-4DAE-4765813CBDAC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1B9F9CE-3639-3EEA-C08F-7E8D941455DA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A3B856-0D8D-3A3B-D54C-502E967CD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6172200"/>
            <a:ext cx="1427584" cy="43187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BE81407-F3C5-31A4-FDB4-CBAF4DFD7D2E}"/>
              </a:ext>
            </a:extLst>
          </p:cNvPr>
          <p:cNvSpPr/>
          <p:nvPr/>
        </p:nvSpPr>
        <p:spPr>
          <a:xfrm>
            <a:off x="8742047" y="5677073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2BC7004-32B1-EF39-8170-529DF309D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354" y="1293293"/>
            <a:ext cx="6700838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2854766-78EE-91A6-17AF-2AAE69CD8ED8}"/>
              </a:ext>
            </a:extLst>
          </p:cNvPr>
          <p:cNvSpPr txBox="1"/>
          <p:nvPr/>
        </p:nvSpPr>
        <p:spPr>
          <a:xfrm>
            <a:off x="382960" y="3835310"/>
            <a:ext cx="46647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No rodapé da tela, terá o botão “Pendências”.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Se estiver verde, o contrato está ok. 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Se estiver  vermelho, clicar para acessar as pendências.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6AFC3A1-5FBB-B58B-777E-DB6EDCB51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3192783"/>
            <a:ext cx="6175604" cy="313033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5E69F25-AA00-48B4-DC8F-A2D16B9A696B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883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798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820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Tratativa de pendências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4DC31C-771A-C542-4DAE-4765813CBDAC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1B9F9CE-3639-3EEA-C08F-7E8D941455DA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5C1316-A2C1-DC9D-A194-0CEFA7F87587}"/>
              </a:ext>
            </a:extLst>
          </p:cNvPr>
          <p:cNvSpPr txBox="1"/>
          <p:nvPr/>
        </p:nvSpPr>
        <p:spPr>
          <a:xfrm>
            <a:off x="914400" y="1370541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500" indent="-342900">
              <a:lnSpc>
                <a:spcPct val="100000"/>
              </a:lnSpc>
              <a:buClr>
                <a:srgbClr val="1F4E79"/>
              </a:buClr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2060"/>
                </a:solidFill>
              </a:rPr>
              <a:t>Erro de digitação: Quando o cadastro do beneficiário está com status 0 (digitado) é possível alterar no portal.</a:t>
            </a:r>
          </a:p>
          <a:p>
            <a:pPr marL="346500" indent="-342900">
              <a:lnSpc>
                <a:spcPct val="100000"/>
              </a:lnSpc>
              <a:buClr>
                <a:srgbClr val="1F4E79"/>
              </a:buClr>
              <a:buFont typeface="Wingdings" panose="05000000000000000000" pitchFamily="2" charset="2"/>
              <a:buChar char="Ø"/>
            </a:pPr>
            <a:endParaRPr lang="pt-BR" sz="1800" dirty="0">
              <a:solidFill>
                <a:srgbClr val="002060"/>
              </a:solidFill>
            </a:endParaRPr>
          </a:p>
          <a:p>
            <a:pPr marL="346500" indent="-342900">
              <a:lnSpc>
                <a:spcPct val="100000"/>
              </a:lnSpc>
              <a:buClr>
                <a:srgbClr val="1F4E79"/>
              </a:buClr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2060"/>
                </a:solidFill>
              </a:rPr>
              <a:t>Pendências sinalizadas pelo cadastro, após a conferência do contrato e ou documentos, se tratando de cópia de documentação</a:t>
            </a:r>
            <a:r>
              <a:rPr lang="pt-BR" dirty="0">
                <a:solidFill>
                  <a:srgbClr val="002060"/>
                </a:solidFill>
              </a:rPr>
              <a:t>.</a:t>
            </a:r>
          </a:p>
          <a:p>
            <a:pPr marL="346500" indent="-342900">
              <a:lnSpc>
                <a:spcPct val="100000"/>
              </a:lnSpc>
              <a:buClr>
                <a:srgbClr val="1F4E79"/>
              </a:buClr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346500" indent="-342900">
              <a:lnSpc>
                <a:spcPct val="100000"/>
              </a:lnSpc>
              <a:buClr>
                <a:srgbClr val="1F4E79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Se a pendência for no preenchimento de dados proposta/ contrato, deverá ser refeito e enviada uma nova (o) proposta / contrato assinado.</a:t>
            </a:r>
          </a:p>
          <a:p>
            <a:pPr marL="346500" indent="-342900">
              <a:lnSpc>
                <a:spcPct val="100000"/>
              </a:lnSpc>
              <a:buClr>
                <a:srgbClr val="1F4E79"/>
              </a:buClr>
              <a:buFont typeface="+mj-lt"/>
              <a:buAutoNum type="arabicPeriod"/>
            </a:pPr>
            <a:endParaRPr lang="pt-BR" dirty="0"/>
          </a:p>
          <a:p>
            <a:pPr marL="3600">
              <a:lnSpc>
                <a:spcPct val="100000"/>
              </a:lnSpc>
              <a:buClr>
                <a:srgbClr val="1F4E79"/>
              </a:buClr>
            </a:pPr>
            <a:endParaRPr lang="pt-BR" sz="1800" dirty="0"/>
          </a:p>
          <a:p>
            <a:pPr marL="3600">
              <a:lnSpc>
                <a:spcPct val="100000"/>
              </a:lnSpc>
              <a:buClr>
                <a:srgbClr val="1F4E79"/>
              </a:buClr>
            </a:pPr>
            <a:r>
              <a:rPr lang="pt-BR" b="1" dirty="0">
                <a:solidFill>
                  <a:srgbClr val="FF8201"/>
                </a:solidFill>
              </a:rPr>
              <a:t>*Prazo de análise do cadastro: 3 (três) dias úteis.</a:t>
            </a:r>
            <a:endParaRPr lang="pt-BR" sz="1800" b="1" dirty="0">
              <a:solidFill>
                <a:srgbClr val="FF820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C5D7DC0-C307-B6D5-F341-31967765C42A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9CE926-9CE6-1E0D-60F5-641191BDA43D}"/>
              </a:ext>
            </a:extLst>
          </p:cNvPr>
          <p:cNvSpPr txBox="1"/>
          <p:nvPr/>
        </p:nvSpPr>
        <p:spPr>
          <a:xfrm>
            <a:off x="914400" y="5025794"/>
            <a:ext cx="8653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">
              <a:lnSpc>
                <a:spcPct val="100000"/>
              </a:lnSpc>
              <a:buClr>
                <a:srgbClr val="1F4E79"/>
              </a:buClr>
            </a:pPr>
            <a:r>
              <a:rPr lang="pt-BR" sz="1800" b="1" dirty="0">
                <a:solidFill>
                  <a:srgbClr val="FF0000"/>
                </a:solidFill>
              </a:rPr>
              <a:t>OBS: As pendências do </a:t>
            </a:r>
            <a:r>
              <a:rPr lang="pt-BR" b="1" dirty="0">
                <a:solidFill>
                  <a:srgbClr val="FF0000"/>
                </a:solidFill>
              </a:rPr>
              <a:t>canal PME devem ser sanadas o mais breve possível, pois a ativação de toda a primeira massa de beneficiários depende desta ação.</a:t>
            </a:r>
            <a:endParaRPr lang="pt-B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394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FF079-F40F-F9F8-789E-7C8CE5D6C411}"/>
              </a:ext>
            </a:extLst>
          </p:cNvPr>
          <p:cNvSpPr txBox="1"/>
          <p:nvPr/>
        </p:nvSpPr>
        <p:spPr>
          <a:xfrm>
            <a:off x="914400" y="304800"/>
            <a:ext cx="798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820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Tratativa de pendências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4DC31C-771A-C542-4DAE-4765813CBDAC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1B9F9CE-3639-3EEA-C08F-7E8D941455DA}"/>
              </a:ext>
            </a:extLst>
          </p:cNvPr>
          <p:cNvSpPr/>
          <p:nvPr/>
        </p:nvSpPr>
        <p:spPr>
          <a:xfrm>
            <a:off x="8742047" y="5663005"/>
            <a:ext cx="3333122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3F3C59-0B52-090A-8B0C-CFFDC725682D}"/>
              </a:ext>
            </a:extLst>
          </p:cNvPr>
          <p:cNvSpPr txBox="1"/>
          <p:nvPr/>
        </p:nvSpPr>
        <p:spPr>
          <a:xfrm>
            <a:off x="153168" y="1558633"/>
            <a:ext cx="4127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A tratativa das pendências se dará por meio de registro de SACCAD (chamado feito para a área de cadastro). 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Acompanhar os prazos e retorno no SACCAD.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Se a venda for realizada via corretora, essa deve enviar a solução das pendências ao executivo da operadora que fará o registro do SACCAD no sistema.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01636E2-5637-F7CC-E32A-54A6BA398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530" y="1436300"/>
            <a:ext cx="7428208" cy="382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649B14F-E59D-FDA2-314F-D3107D67BF60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586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FC054A8-FBF3-F486-0E35-024F57A2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8311" y="-41431"/>
            <a:ext cx="3036758" cy="81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B93503-CCC9-5EC3-D500-945199D14E26}"/>
              </a:ext>
            </a:extLst>
          </p:cNvPr>
          <p:cNvSpPr txBox="1"/>
          <p:nvPr/>
        </p:nvSpPr>
        <p:spPr>
          <a:xfrm>
            <a:off x="1611086" y="2321004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rgbClr val="FF820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Campanhas vigentes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EEB5084-47A2-AB3E-8DBC-71EBFD479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0A5C4ED-3A5F-F999-70B5-868E4E83F0DA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94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A3968BD9-9DD1-82EA-D6D2-06377E2698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81096551-1956-41BD-DDA0-CBB442E28928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8897" y="6471490"/>
            <a:ext cx="10039250" cy="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9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1076375" y="815248"/>
            <a:ext cx="5413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8201"/>
                </a:solidFill>
                <a:ea typeface="Source Sans Pro Black" panose="020B0803030403020204" pitchFamily="34" charset="0"/>
              </a:rPr>
              <a:t>Beneficiários acima de 59 anos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1168739" y="1782453"/>
            <a:ext cx="103173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O titular deve constar no contrato social ou GFIP;</a:t>
            </a:r>
          </a:p>
          <a:p>
            <a:pPr algn="just"/>
            <a:endParaRPr lang="pt-BR" sz="20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Dependente somente cônjuge;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*A quantidade de beneficiários acima 59 anos não poderá ultrapassar o limite de 5% (cinco por cento) do total de vidas do contrato, para tabela padrão;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ea typeface="Source Sans Pro Semibold" panose="020B0603030403020204" pitchFamily="34" charset="0"/>
              </a:rPr>
              <a:t>* Em cotação de 4 ou 10 faixas, via simulador, a quantidade não poderá ultrapassar 10% (dez por cento) do total de vidas do contrato.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2060"/>
              </a:solidFill>
              <a:ea typeface="Source Sans Pro Semibold" panose="020B0603030403020204" pitchFamily="34" charset="0"/>
            </a:endParaRPr>
          </a:p>
          <a:p>
            <a:pPr algn="just"/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r>
              <a:rPr lang="pt-BR" dirty="0">
                <a:solidFill>
                  <a:srgbClr val="FF820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*Normativa: 038.001.03</a:t>
            </a:r>
          </a:p>
        </p:txBody>
      </p:sp>
    </p:spTree>
    <p:extLst>
      <p:ext uri="{BB962C8B-B14F-4D97-AF65-F5344CB8AC3E}">
        <p14:creationId xmlns:p14="http://schemas.microsoft.com/office/powerpoint/2010/main" val="253611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BBD95F0-B4DE-9491-583E-CCB815D70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375" y="6267808"/>
            <a:ext cx="10039250" cy="8873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9E9380-5583-B9C5-7AD0-67472AB93C14}"/>
              </a:ext>
            </a:extLst>
          </p:cNvPr>
          <p:cNvSpPr txBox="1"/>
          <p:nvPr/>
        </p:nvSpPr>
        <p:spPr>
          <a:xfrm>
            <a:off x="1168739" y="879355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FF820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Reajuste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AB6A53A-3906-C7E6-85BF-02B0A2EBE2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750" y="-346381"/>
            <a:ext cx="35242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51E0A1-030F-A9F3-27A9-14A07797444A}"/>
              </a:ext>
            </a:extLst>
          </p:cNvPr>
          <p:cNvSpPr txBox="1"/>
          <p:nvPr/>
        </p:nvSpPr>
        <p:spPr>
          <a:xfrm>
            <a:off x="410817" y="1843950"/>
            <a:ext cx="10982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ea typeface="Source Sans Pro Semibold" panose="020B0603030403020204" pitchFamily="34" charset="0"/>
              </a:rPr>
              <a:t>Renovação: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ea typeface="Source Sans Pro Semibold" panose="020B060303040302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 Semibold" panose="020B0603030403020204" pitchFamily="34" charset="0"/>
              </a:rPr>
              <a:t>A renovação é automática, e ocorre com o pagamento da fatura com o reajuste anual.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ea typeface="Source Sans Pro Semibold" panose="020B0603030403020204" pitchFamily="34" charset="0"/>
              </a:rPr>
              <a:t>Divulgação do percentual de reajuste: 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 Semibold" panose="020B0603030403020204" pitchFamily="34" charset="0"/>
              </a:rPr>
              <a:t>O percentual de reajuste é negociado pelo (a) gerente de relacionamento da operadora junto à empresa cliente.</a:t>
            </a:r>
          </a:p>
          <a:p>
            <a:pPr algn="just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ea typeface="Source Sans Pro Semibold" panose="020B0603030403020204" pitchFamily="34" charset="0"/>
              </a:rPr>
              <a:t>Mudança de faixa etária: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 Semibold" panose="020B0603030403020204" pitchFamily="34" charset="0"/>
              </a:rPr>
              <a:t>É cobrado na fatura do mês seguinte da mudança de faixa etária do Beneficiário.</a:t>
            </a:r>
          </a:p>
          <a:p>
            <a:pPr algn="just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81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3389</Words>
  <Application>Microsoft Office PowerPoint</Application>
  <PresentationFormat>Widescreen</PresentationFormat>
  <Paragraphs>404</Paragraphs>
  <Slides>76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Calibri Light</vt:lpstr>
      <vt:lpstr>Source Sans Pro Black</vt:lpstr>
      <vt:lpstr>Source Sans Pro Semibold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 Forte da Silva</dc:creator>
  <cp:lastModifiedBy>ELISANGELA CONCEICAO 	 CAMPOS</cp:lastModifiedBy>
  <cp:revision>78</cp:revision>
  <dcterms:created xsi:type="dcterms:W3CDTF">2022-10-28T19:54:10Z</dcterms:created>
  <dcterms:modified xsi:type="dcterms:W3CDTF">2023-12-07T14:17:28Z</dcterms:modified>
</cp:coreProperties>
</file>