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1" r:id="rId2"/>
    <p:sldMasterId id="2147483725" r:id="rId3"/>
  </p:sldMasterIdLst>
  <p:notesMasterIdLst>
    <p:notesMasterId r:id="rId32"/>
  </p:notesMasterIdLst>
  <p:sldIdLst>
    <p:sldId id="549" r:id="rId4"/>
    <p:sldId id="550" r:id="rId5"/>
    <p:sldId id="304" r:id="rId6"/>
    <p:sldId id="537" r:id="rId7"/>
    <p:sldId id="541" r:id="rId8"/>
    <p:sldId id="551" r:id="rId9"/>
    <p:sldId id="536" r:id="rId10"/>
    <p:sldId id="506" r:id="rId11"/>
    <p:sldId id="305" r:id="rId12"/>
    <p:sldId id="270" r:id="rId13"/>
    <p:sldId id="271" r:id="rId14"/>
    <p:sldId id="306" r:id="rId15"/>
    <p:sldId id="545" r:id="rId16"/>
    <p:sldId id="275" r:id="rId17"/>
    <p:sldId id="303" r:id="rId18"/>
    <p:sldId id="547" r:id="rId19"/>
    <p:sldId id="279" r:id="rId20"/>
    <p:sldId id="285" r:id="rId21"/>
    <p:sldId id="286" r:id="rId22"/>
    <p:sldId id="287" r:id="rId23"/>
    <p:sldId id="308" r:id="rId24"/>
    <p:sldId id="294" r:id="rId25"/>
    <p:sldId id="295" r:id="rId26"/>
    <p:sldId id="296" r:id="rId27"/>
    <p:sldId id="553" r:id="rId28"/>
    <p:sldId id="539" r:id="rId29"/>
    <p:sldId id="300" r:id="rId30"/>
    <p:sldId id="302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00"/>
    <a:srgbClr val="0066F3"/>
    <a:srgbClr val="00E1B9"/>
    <a:srgbClr val="FF5000"/>
    <a:srgbClr val="00F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5" autoAdjust="0"/>
    <p:restoredTop sz="94249" autoAdjust="0"/>
  </p:normalViewPr>
  <p:slideViewPr>
    <p:cSldViewPr snapToGrid="0">
      <p:cViewPr varScale="1">
        <p:scale>
          <a:sx n="67" d="100"/>
          <a:sy n="67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9" name="Shape 49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377215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6" name="Shape 6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Formas da Saúde Integral, </a:t>
            </a:r>
            <a:br/>
            <a:r>
              <a:t>mostrando sua relação com </a:t>
            </a:r>
            <a:br/>
            <a:r>
              <a:t>a saúde odontológica-bucal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Diferentes sorrisos</a:t>
            </a:r>
          </a:p>
          <a:p>
            <a:pPr>
              <a:defRPr>
                <a:solidFill>
                  <a:srgbClr val="EF8C34"/>
                </a:solidFill>
              </a:defRPr>
            </a:pPr>
            <a:r>
              <a:t>MAIS SAÚDE PRA SORRIR</a:t>
            </a:r>
          </a:p>
        </p:txBody>
      </p:sp>
    </p:spTree>
    <p:extLst>
      <p:ext uri="{BB962C8B-B14F-4D97-AF65-F5344CB8AC3E}">
        <p14:creationId xmlns:p14="http://schemas.microsoft.com/office/powerpoint/2010/main" val="7708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5718035dde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g15718035dde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298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2515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5718035dde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7" name="Google Shape;277;g15718035dde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74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mantém as regras atuais do contrato (não foram alteradas).</a:t>
            </a:r>
          </a:p>
          <a:p>
            <a:r>
              <a:rPr lang="pt-BR" dirty="0"/>
              <a:t>Atualmente isenção de carência no PME. </a:t>
            </a:r>
          </a:p>
          <a:p>
            <a:endParaRPr lang="pt-BR" dirty="0"/>
          </a:p>
          <a:p>
            <a:r>
              <a:rPr lang="pt-BR" dirty="0"/>
              <a:t>Duração do contrato de 24 meses – vigência mínima no PME </a:t>
            </a:r>
          </a:p>
          <a:p>
            <a:r>
              <a:rPr lang="pt-BR" dirty="0"/>
              <a:t>Pagamento de multa – quebra do contrato. </a:t>
            </a:r>
          </a:p>
          <a:p>
            <a:endParaRPr lang="pt-BR" dirty="0"/>
          </a:p>
          <a:p>
            <a:r>
              <a:rPr lang="pt-BR" dirty="0"/>
              <a:t>Acompanhar a utilização – 6 meses – principalmente com o foco no grupo de 180 dias. </a:t>
            </a:r>
          </a:p>
        </p:txBody>
      </p:sp>
    </p:spTree>
    <p:extLst>
      <p:ext uri="{BB962C8B-B14F-4D97-AF65-F5344CB8AC3E}">
        <p14:creationId xmlns:p14="http://schemas.microsoft.com/office/powerpoint/2010/main" val="683936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1" name="Shape 9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São os valores, nas formas de pagamento mensal e anual com o desconto progressivo, conforme a quantidade de vidas por contrato e</a:t>
            </a:r>
          </a:p>
          <a:p>
            <a:r>
              <a:t>que agora serão avaliados pelo atuarial coorporativo </a:t>
            </a:r>
          </a:p>
        </p:txBody>
      </p:sp>
    </p:spTree>
    <p:extLst>
      <p:ext uri="{BB962C8B-B14F-4D97-AF65-F5344CB8AC3E}">
        <p14:creationId xmlns:p14="http://schemas.microsoft.com/office/powerpoint/2010/main" val="1828735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Shape 16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8" name="Shape 16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MKT precisa alterar </a:t>
            </a:r>
          </a:p>
        </p:txBody>
      </p:sp>
    </p:spTree>
    <p:extLst>
      <p:ext uri="{BB962C8B-B14F-4D97-AF65-F5344CB8AC3E}">
        <p14:creationId xmlns:p14="http://schemas.microsoft.com/office/powerpoint/2010/main" val="670715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3" name="Shape 16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MKT precisa alterar </a:t>
            </a:r>
          </a:p>
        </p:txBody>
      </p:sp>
    </p:spTree>
    <p:extLst>
      <p:ext uri="{BB962C8B-B14F-4D97-AF65-F5344CB8AC3E}">
        <p14:creationId xmlns:p14="http://schemas.microsoft.com/office/powerpoint/2010/main" val="670975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Shape 16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1" name="Shape 16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MKT precisa alterar </a:t>
            </a:r>
          </a:p>
        </p:txBody>
      </p:sp>
    </p:spTree>
    <p:extLst>
      <p:ext uri="{BB962C8B-B14F-4D97-AF65-F5344CB8AC3E}">
        <p14:creationId xmlns:p14="http://schemas.microsoft.com/office/powerpoint/2010/main" val="44095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18" name="Google Shape;57;p61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600"/>
            </a:lvl1pPr>
            <a:lvl2pPr marL="0" indent="228600">
              <a:buClrTx/>
              <a:buSzTx/>
              <a:buFontTx/>
              <a:buNone/>
              <a:defRPr sz="1600"/>
            </a:lvl2pPr>
            <a:lvl3pPr marL="0" indent="228600">
              <a:buClrTx/>
              <a:buSzTx/>
              <a:buFontTx/>
              <a:buNone/>
              <a:defRPr sz="1600"/>
            </a:lvl3pPr>
            <a:lvl4pPr marL="0" indent="228600">
              <a:buClrTx/>
              <a:buSzTx/>
              <a:buFontTx/>
              <a:buNone/>
              <a:defRPr sz="1600"/>
            </a:lvl4pPr>
            <a:lvl5pPr marL="0" indent="2286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08141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6668153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98333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51591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99018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35302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Investimentos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7421153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Investimentos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23481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Odonto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23768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Odonto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81771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40" cy="105156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Previdencia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720502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Previdencia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576600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Previdencia 0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44375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Saúde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282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Saúde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444777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Vida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7120901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Vida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2599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PT Institucional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442991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PT Institucional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774221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PT Institucional 0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72641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2"/>
            <a:ext cx="5811841" cy="26289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PT Institucional 0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78510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PT Institucional 0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074256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 Investimentos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2474242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 Investimentos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09566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 Odonto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84702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 Odonto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80787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 Previdencia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98861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 Previdencia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92042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 Previdencia 0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65144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 Saúde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24660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 Saúde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34491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 Vida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376668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 Vida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164771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611306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848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lide de Título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lide de Título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lide de Título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7" y="6232242"/>
            <a:ext cx="258535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E9531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003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11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0" indent="228600">
              <a:spcBef>
                <a:spcPts val="11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0" indent="228600">
              <a:spcBef>
                <a:spcPts val="11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0" indent="228600">
              <a:spcBef>
                <a:spcPts val="11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0" indent="228600">
              <a:spcBef>
                <a:spcPts val="11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/>
          <a:lstStyle>
            <a:lvl1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Google Shape;83;p69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70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602" cy="824103"/>
          </a:xfrm>
          <a:prstGeom prst="rect">
            <a:avLst/>
          </a:prstGeom>
        </p:spPr>
        <p:txBody>
          <a:bodyPr anchor="b"/>
          <a:lstStyle>
            <a:lvl1pPr marL="0" indent="228600">
              <a:spcBef>
                <a:spcPts val="1100"/>
              </a:spcBef>
              <a:buClrTx/>
              <a:buSzTx/>
              <a:buFontTx/>
              <a:buNone/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0" indent="228600">
              <a:spcBef>
                <a:spcPts val="1100"/>
              </a:spcBef>
              <a:buClrTx/>
              <a:buSzTx/>
              <a:buFontTx/>
              <a:buNone/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0" indent="228600">
              <a:spcBef>
                <a:spcPts val="1100"/>
              </a:spcBef>
              <a:buClrTx/>
              <a:buSzTx/>
              <a:buFontTx/>
              <a:buNone/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0" indent="228600">
              <a:spcBef>
                <a:spcPts val="1100"/>
              </a:spcBef>
              <a:buClrTx/>
              <a:buSzTx/>
              <a:buFontTx/>
              <a:buNone/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0" indent="228600">
              <a:spcBef>
                <a:spcPts val="1100"/>
              </a:spcBef>
              <a:buClrTx/>
              <a:buSzTx/>
              <a:buFontTx/>
              <a:buNone/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Google Shape;88;p70"/>
          <p:cNvSpPr txBox="1">
            <a:spLocks noGrp="1"/>
          </p:cNvSpPr>
          <p:nvPr>
            <p:ph type="body" sz="half" idx="21"/>
          </p:nvPr>
        </p:nvSpPr>
        <p:spPr>
          <a:xfrm>
            <a:off x="839786" y="2505075"/>
            <a:ext cx="5157603" cy="36843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Google Shape;89;p70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00" cy="824101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96" name="Google Shape;90;p70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00" cy="36843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402" cy="16005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E9531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503" cy="4873500"/>
          </a:xfrm>
          <a:prstGeom prst="rect">
            <a:avLst/>
          </a:prstGeom>
        </p:spPr>
        <p:txBody>
          <a:bodyPr/>
          <a:lstStyle>
            <a:lvl1pPr indent="-431800">
              <a:spcBef>
                <a:spcPts val="1100"/>
              </a:spcBef>
              <a:buClr>
                <a:srgbClr val="222D59"/>
              </a:buClr>
              <a:buSzPts val="3200"/>
              <a:defRPr sz="32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indent="-431800">
              <a:spcBef>
                <a:spcPts val="1100"/>
              </a:spcBef>
              <a:buClr>
                <a:srgbClr val="222D59"/>
              </a:buClr>
              <a:buSzPts val="3200"/>
              <a:defRPr sz="32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indent="-431800">
              <a:spcBef>
                <a:spcPts val="1100"/>
              </a:spcBef>
              <a:buClr>
                <a:srgbClr val="222D59"/>
              </a:buClr>
              <a:buSzPts val="3200"/>
              <a:defRPr sz="32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indent="-431800">
              <a:spcBef>
                <a:spcPts val="1100"/>
              </a:spcBef>
              <a:buClr>
                <a:srgbClr val="222D59"/>
              </a:buClr>
              <a:buSzPts val="3200"/>
              <a:defRPr sz="32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indent="-431800">
              <a:spcBef>
                <a:spcPts val="1100"/>
              </a:spcBef>
              <a:buClr>
                <a:srgbClr val="222D59"/>
              </a:buClr>
              <a:buSzPts val="3200"/>
              <a:defRPr sz="32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Google Shape;98;p72"/>
          <p:cNvSpPr txBox="1"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402" cy="16005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E9531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3" name="Google Shape;102;p73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503" cy="487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402" cy="3811500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1100"/>
              </a:spcBef>
              <a:buClrTx/>
              <a:buSzTx/>
              <a:buFontTx/>
              <a:buNone/>
              <a:defRPr sz="16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0" indent="228600">
              <a:spcBef>
                <a:spcPts val="1100"/>
              </a:spcBef>
              <a:buClrTx/>
              <a:buSzTx/>
              <a:buFontTx/>
              <a:buNone/>
              <a:defRPr sz="16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0" indent="228600">
              <a:spcBef>
                <a:spcPts val="1100"/>
              </a:spcBef>
              <a:buClrTx/>
              <a:buSzTx/>
              <a:buFontTx/>
              <a:buNone/>
              <a:defRPr sz="16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0" indent="228600">
              <a:spcBef>
                <a:spcPts val="1100"/>
              </a:spcBef>
              <a:buClrTx/>
              <a:buSzTx/>
              <a:buFontTx/>
              <a:buNone/>
              <a:defRPr sz="16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0" indent="228600">
              <a:spcBef>
                <a:spcPts val="1100"/>
              </a:spcBef>
              <a:buClrTx/>
              <a:buSzTx/>
              <a:buFontTx/>
              <a:buNone/>
              <a:defRPr sz="16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99" y="-1256577"/>
            <a:ext cx="4351202" cy="10515603"/>
          </a:xfrm>
          <a:prstGeom prst="rect">
            <a:avLst/>
          </a:prstGeom>
        </p:spPr>
        <p:txBody>
          <a:bodyPr/>
          <a:lstStyle>
            <a:lvl1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00" y="1956623"/>
            <a:ext cx="5811903" cy="2628902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7"/>
            <a:ext cx="5811900" cy="7734303"/>
          </a:xfrm>
          <a:prstGeom prst="rect">
            <a:avLst/>
          </a:prstGeom>
        </p:spPr>
        <p:txBody>
          <a:bodyPr/>
          <a:lstStyle>
            <a:lvl1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xfrm>
            <a:off x="459202" y="88254"/>
            <a:ext cx="3660000" cy="6252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1">
                <a:solidFill>
                  <a:srgbClr val="1F487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08703" y="2320725"/>
            <a:ext cx="10774800" cy="2290803"/>
          </a:xfrm>
          <a:prstGeom prst="rect">
            <a:avLst/>
          </a:prstGeom>
        </p:spPr>
        <p:txBody>
          <a:bodyPr lIns="0" tIns="0" rIns="0" bIns="0"/>
          <a:lstStyle>
            <a:lvl1pPr marL="0" indent="228600">
              <a:spcBef>
                <a:spcPts val="1100"/>
              </a:spcBef>
              <a:buClrTx/>
              <a:buSzTx/>
              <a:buFontTx/>
              <a:buNone/>
              <a:defRPr sz="1900" b="1">
                <a:solidFill>
                  <a:srgbClr val="04173D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0" indent="228600">
              <a:spcBef>
                <a:spcPts val="1100"/>
              </a:spcBef>
              <a:buClrTx/>
              <a:buSzTx/>
              <a:buFontTx/>
              <a:buNone/>
              <a:defRPr sz="1900" b="1">
                <a:solidFill>
                  <a:srgbClr val="04173D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0" indent="228600">
              <a:spcBef>
                <a:spcPts val="1100"/>
              </a:spcBef>
              <a:buClrTx/>
              <a:buSzTx/>
              <a:buFontTx/>
              <a:buNone/>
              <a:defRPr sz="1900" b="1">
                <a:solidFill>
                  <a:srgbClr val="04173D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0" indent="228600">
              <a:spcBef>
                <a:spcPts val="1100"/>
              </a:spcBef>
              <a:buClrTx/>
              <a:buSzTx/>
              <a:buFontTx/>
              <a:buNone/>
              <a:defRPr sz="1900" b="1">
                <a:solidFill>
                  <a:srgbClr val="04173D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0" indent="228600">
              <a:spcBef>
                <a:spcPts val="1100"/>
              </a:spcBef>
              <a:buClrTx/>
              <a:buSzTx/>
              <a:buFontTx/>
              <a:buNone/>
              <a:defRPr sz="1900" b="1">
                <a:solidFill>
                  <a:srgbClr val="04173D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15158" y="6377940"/>
            <a:ext cx="167184" cy="156865"/>
          </a:xfrm>
          <a:prstGeom prst="rect">
            <a:avLst/>
          </a:prstGeom>
        </p:spPr>
        <p:txBody>
          <a:bodyPr lIns="0" tIns="0" rIns="0" bIns="0"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82" y="642912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Investimentos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Investimentos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Odonto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Odonto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Previdencia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Previdencia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Previdencia 0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Saúde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Saúde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 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indent="-355600"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indent="-355600"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indent="-355600"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indent="-355600"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indent="-355600"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Vida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Vida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PT Institucional 0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Investimentos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Investimentos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Odonto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Odonto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Previdencia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Previdencia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Previdencia 0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Saúde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Saúde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Vida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 Vida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6" y="6232243"/>
            <a:ext cx="258535" cy="248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5718035dde_1_16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15718035dde_1_16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15718035dde_1_16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876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Google Shape;38;p57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7A3158-AFE9-487A-B51F-CAC5B66B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83BC81-E247-4291-8175-D69C28DED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6EA626-0A7C-42C6-A8B3-A56E5476F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BA1E3-A568-4769-80FC-1899ED3AC163}" type="datetimeFigureOut">
              <a:rPr lang="pt-BR" smtClean="0"/>
              <a:t>03/04/2023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D6ECBD-6EEC-4EDC-9A46-FFB6375DC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F5B0BF-7D83-4780-8828-5E4DD989A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5D00-0E1C-45E6-AF8C-24072CD5A8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969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71818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531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9348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531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0122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531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6189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531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8917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>
            <a:spLocks noGrp="1"/>
          </p:cNvSpPr>
          <p:nvPr>
            <p:ph type="title"/>
          </p:nvPr>
        </p:nvSpPr>
        <p:spPr>
          <a:xfrm>
            <a:off x="839790" y="457201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531E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929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839790" y="457201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531E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30"/>
          <p:cNvSpPr txBox="1">
            <a:spLocks noGrp="1"/>
          </p:cNvSpPr>
          <p:nvPr>
            <p:ph type="body" idx="1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1040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Título e Texto Vertical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531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1999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Texto e Títul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531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77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228600">
              <a:buClrTx/>
              <a:buSzTx/>
              <a:buFontTx/>
              <a:buNone/>
              <a:defRPr sz="2400" b="1"/>
            </a:lvl1pPr>
            <a:lvl2pPr marL="0" indent="228600">
              <a:buClrTx/>
              <a:buSzTx/>
              <a:buFontTx/>
              <a:buNone/>
              <a:defRPr sz="2400" b="1"/>
            </a:lvl2pPr>
            <a:lvl3pPr marL="0" indent="228600">
              <a:buClrTx/>
              <a:buSzTx/>
              <a:buFontTx/>
              <a:buNone/>
              <a:defRPr sz="2400" b="1"/>
            </a:lvl3pPr>
            <a:lvl4pPr marL="0" indent="228600">
              <a:buClrTx/>
              <a:buSzTx/>
              <a:buFontTx/>
              <a:buNone/>
              <a:defRPr sz="2400" b="1"/>
            </a:lvl4pPr>
            <a:lvl5pPr marL="0" indent="2286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Google Shape;43;p58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90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" name="Google Shape;44;p58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1" name="Google Shape;45;p58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Slide de Títul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3c414e34d8_0_19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64569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531E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3c414e34d8_0_19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64569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7" name="Google Shape;77;g13c414e34d8_0_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632103" y="1438183"/>
            <a:ext cx="821180" cy="16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13c414e34d8_0_1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2373" y="6223247"/>
            <a:ext cx="1198664" cy="309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8593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82" y="642912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25998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34333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35713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228600" algn="ctr">
              <a:buClrTx/>
              <a:buSzTx/>
              <a:buFontTx/>
              <a:buNone/>
              <a:defRPr sz="2400"/>
            </a:lvl1pPr>
            <a:lvl2pPr marL="0" indent="228600" algn="ctr">
              <a:buClrTx/>
              <a:buSzTx/>
              <a:buFontTx/>
              <a:buNone/>
              <a:defRPr sz="2400"/>
            </a:lvl2pPr>
            <a:lvl3pPr marL="0" indent="228600" algn="ctr">
              <a:buClrTx/>
              <a:buSzTx/>
              <a:buFontTx/>
              <a:buNone/>
              <a:defRPr sz="2400"/>
            </a:lvl3pPr>
            <a:lvl4pPr marL="0" indent="228600" algn="ctr">
              <a:buClrTx/>
              <a:buSzTx/>
              <a:buFontTx/>
              <a:buNone/>
              <a:defRPr sz="2400"/>
            </a:lvl4pPr>
            <a:lvl5pPr marL="0" indent="2286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0589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82" y="642912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957968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8" y="623224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64769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 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indent="-355600"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-355600"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-355600"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-355600"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-355600"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46521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8" y="623224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28692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90440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Google Shape;38;p57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78738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</p:spPr>
        <p:txBody>
          <a:bodyPr anchor="b"/>
          <a:lstStyle>
            <a:lvl1pPr marL="0" indent="228600">
              <a:buClrTx/>
              <a:buSzTx/>
              <a:buFontTx/>
              <a:buNone/>
              <a:defRPr sz="2400" b="1"/>
            </a:lvl1pPr>
            <a:lvl2pPr marL="0" indent="228600">
              <a:buClrTx/>
              <a:buSzTx/>
              <a:buFontTx/>
              <a:buNone/>
              <a:defRPr sz="2400" b="1"/>
            </a:lvl2pPr>
            <a:lvl3pPr marL="0" indent="228600">
              <a:buClrTx/>
              <a:buSzTx/>
              <a:buFontTx/>
              <a:buNone/>
              <a:defRPr sz="2400" b="1"/>
            </a:lvl3pPr>
            <a:lvl4pPr marL="0" indent="228600">
              <a:buClrTx/>
              <a:buSzTx/>
              <a:buFontTx/>
              <a:buNone/>
              <a:defRPr sz="2400" b="1"/>
            </a:lvl4pPr>
            <a:lvl5pPr marL="0" indent="2286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Google Shape;43;p58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90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" name="Google Shape;44;p58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1" name="Google Shape;45;p58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2826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034466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indent="-431800">
              <a:buSzPts val="3200"/>
              <a:defRPr sz="3200"/>
            </a:lvl2pPr>
            <a:lvl3pPr indent="-431800">
              <a:buSzPts val="3200"/>
              <a:defRPr sz="3200"/>
            </a:lvl3pPr>
            <a:lvl4pPr indent="-431800">
              <a:buSzPts val="3200"/>
              <a:defRPr sz="3200"/>
            </a:lvl4pPr>
            <a:lvl5pPr indent="-43180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Google Shape;53;p60"/>
          <p:cNvSpPr txBox="1"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2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76067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18" name="Google Shape;57;p61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600"/>
            </a:lvl1pPr>
            <a:lvl2pPr marL="0" indent="228600">
              <a:buClrTx/>
              <a:buSzTx/>
              <a:buFontTx/>
              <a:buNone/>
              <a:defRPr sz="1600"/>
            </a:lvl2pPr>
            <a:lvl3pPr marL="0" indent="228600">
              <a:buClrTx/>
              <a:buSzTx/>
              <a:buFontTx/>
              <a:buNone/>
              <a:defRPr sz="1600"/>
            </a:lvl3pPr>
            <a:lvl4pPr marL="0" indent="228600">
              <a:buClrTx/>
              <a:buSzTx/>
              <a:buFontTx/>
              <a:buNone/>
              <a:defRPr sz="1600"/>
            </a:lvl4pPr>
            <a:lvl5pPr marL="0" indent="2286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9936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40" cy="105156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477675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2"/>
            <a:ext cx="5811842" cy="26289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93548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67215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lide de Título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8" y="623224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46594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lide de Título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8" y="623224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65632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indent="-431800">
              <a:buSzPts val="3200"/>
              <a:defRPr sz="3200"/>
            </a:lvl2pPr>
            <a:lvl3pPr indent="-431800">
              <a:buSzPts val="3200"/>
              <a:defRPr sz="3200"/>
            </a:lvl3pPr>
            <a:lvl4pPr indent="-431800">
              <a:buSzPts val="3200"/>
              <a:defRPr sz="3200"/>
            </a:lvl4pPr>
            <a:lvl5pPr indent="-43180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Google Shape;53;p60"/>
          <p:cNvSpPr txBox="1"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lide de Título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68" y="623224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88703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E9531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004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11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228600">
              <a:spcBef>
                <a:spcPts val="11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228600">
              <a:spcBef>
                <a:spcPts val="11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228600">
              <a:spcBef>
                <a:spcPts val="11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228600">
              <a:spcBef>
                <a:spcPts val="11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229205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/>
          <a:lstStyle>
            <a:lvl1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Google Shape;83;p69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93320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70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602" cy="824104"/>
          </a:xfrm>
          <a:prstGeom prst="rect">
            <a:avLst/>
          </a:prstGeom>
        </p:spPr>
        <p:txBody>
          <a:bodyPr anchor="b"/>
          <a:lstStyle>
            <a:lvl1pPr marL="0" indent="228600">
              <a:spcBef>
                <a:spcPts val="1100"/>
              </a:spcBef>
              <a:buClrTx/>
              <a:buSzTx/>
              <a:buFontTx/>
              <a:buNone/>
              <a:defRPr sz="2400" b="1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228600">
              <a:spcBef>
                <a:spcPts val="1100"/>
              </a:spcBef>
              <a:buClrTx/>
              <a:buSzTx/>
              <a:buFontTx/>
              <a:buNone/>
              <a:defRPr sz="2400" b="1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228600">
              <a:spcBef>
                <a:spcPts val="1100"/>
              </a:spcBef>
              <a:buClrTx/>
              <a:buSzTx/>
              <a:buFontTx/>
              <a:buNone/>
              <a:defRPr sz="2400" b="1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228600">
              <a:spcBef>
                <a:spcPts val="1100"/>
              </a:spcBef>
              <a:buClrTx/>
              <a:buSzTx/>
              <a:buFontTx/>
              <a:buNone/>
              <a:defRPr sz="2400" b="1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228600">
              <a:spcBef>
                <a:spcPts val="1100"/>
              </a:spcBef>
              <a:buClrTx/>
              <a:buSzTx/>
              <a:buFontTx/>
              <a:buNone/>
              <a:defRPr sz="2400" b="1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Google Shape;88;p70"/>
          <p:cNvSpPr txBox="1">
            <a:spLocks noGrp="1"/>
          </p:cNvSpPr>
          <p:nvPr>
            <p:ph type="body" sz="half" idx="21"/>
          </p:nvPr>
        </p:nvSpPr>
        <p:spPr>
          <a:xfrm>
            <a:off x="839786" y="2505075"/>
            <a:ext cx="5157604" cy="36843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Google Shape;89;p70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00" cy="824101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96" name="Google Shape;90;p70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00" cy="36843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87276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76197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402" cy="16005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E9531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504" cy="4873500"/>
          </a:xfrm>
          <a:prstGeom prst="rect">
            <a:avLst/>
          </a:prstGeom>
        </p:spPr>
        <p:txBody>
          <a:bodyPr/>
          <a:lstStyle>
            <a:lvl1pPr indent="-431800">
              <a:spcBef>
                <a:spcPts val="1100"/>
              </a:spcBef>
              <a:buClr>
                <a:srgbClr val="222D59"/>
              </a:buClr>
              <a:buSzPts val="3200"/>
              <a:defRPr sz="32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-431800">
              <a:spcBef>
                <a:spcPts val="1100"/>
              </a:spcBef>
              <a:buClr>
                <a:srgbClr val="222D59"/>
              </a:buClr>
              <a:buSzPts val="3200"/>
              <a:defRPr sz="32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-431800">
              <a:spcBef>
                <a:spcPts val="1100"/>
              </a:spcBef>
              <a:buClr>
                <a:srgbClr val="222D59"/>
              </a:buClr>
              <a:buSzPts val="3200"/>
              <a:defRPr sz="32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-431800">
              <a:spcBef>
                <a:spcPts val="1100"/>
              </a:spcBef>
              <a:buClr>
                <a:srgbClr val="222D59"/>
              </a:buClr>
              <a:buSzPts val="3200"/>
              <a:defRPr sz="32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-431800">
              <a:spcBef>
                <a:spcPts val="1100"/>
              </a:spcBef>
              <a:buClr>
                <a:srgbClr val="222D59"/>
              </a:buClr>
              <a:buSzPts val="3200"/>
              <a:defRPr sz="32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Google Shape;98;p72"/>
          <p:cNvSpPr txBox="1"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55402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402" cy="16005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E9531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3" name="Google Shape;102;p73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504" cy="487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402" cy="3811500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1100"/>
              </a:spcBef>
              <a:buClrTx/>
              <a:buSzTx/>
              <a:buFontTx/>
              <a:buNone/>
              <a:defRPr sz="16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228600">
              <a:spcBef>
                <a:spcPts val="1100"/>
              </a:spcBef>
              <a:buClrTx/>
              <a:buSzTx/>
              <a:buFontTx/>
              <a:buNone/>
              <a:defRPr sz="16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228600">
              <a:spcBef>
                <a:spcPts val="1100"/>
              </a:spcBef>
              <a:buClrTx/>
              <a:buSzTx/>
              <a:buFontTx/>
              <a:buNone/>
              <a:defRPr sz="16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228600">
              <a:spcBef>
                <a:spcPts val="1100"/>
              </a:spcBef>
              <a:buClrTx/>
              <a:buSzTx/>
              <a:buFontTx/>
              <a:buNone/>
              <a:defRPr sz="16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228600">
              <a:spcBef>
                <a:spcPts val="1100"/>
              </a:spcBef>
              <a:buClrTx/>
              <a:buSzTx/>
              <a:buFontTx/>
              <a:buNone/>
              <a:defRPr sz="16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2143272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99" y="-1256577"/>
            <a:ext cx="4351202" cy="10515604"/>
          </a:xfrm>
          <a:prstGeom prst="rect">
            <a:avLst/>
          </a:prstGeom>
        </p:spPr>
        <p:txBody>
          <a:bodyPr/>
          <a:lstStyle>
            <a:lvl1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981377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 2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00" y="1956623"/>
            <a:ext cx="5811904" cy="2628902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E9531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7"/>
            <a:ext cx="5811900" cy="7734304"/>
          </a:xfrm>
          <a:prstGeom prst="rect">
            <a:avLst/>
          </a:prstGeom>
        </p:spPr>
        <p:txBody>
          <a:bodyPr/>
          <a:lstStyle>
            <a:lvl1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-355600">
              <a:spcBef>
                <a:spcPts val="1100"/>
              </a:spcBef>
              <a:buClr>
                <a:srgbClr val="222D59"/>
              </a:buClr>
              <a:buSzPts val="2000"/>
              <a:defRPr sz="2000"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792"/>
            <a:ext cx="258534" cy="2482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085691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xfrm>
            <a:off x="459202" y="88254"/>
            <a:ext cx="3660000" cy="6252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1">
                <a:solidFill>
                  <a:srgbClr val="1F487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08703" y="2320725"/>
            <a:ext cx="10774800" cy="2290804"/>
          </a:xfrm>
          <a:prstGeom prst="rect">
            <a:avLst/>
          </a:prstGeom>
        </p:spPr>
        <p:txBody>
          <a:bodyPr lIns="0" tIns="0" rIns="0" bIns="0"/>
          <a:lstStyle>
            <a:lvl1pPr marL="0" indent="228600">
              <a:spcBef>
                <a:spcPts val="1100"/>
              </a:spcBef>
              <a:buClrTx/>
              <a:buSzTx/>
              <a:buFontTx/>
              <a:buNone/>
              <a:defRPr sz="1900" b="1">
                <a:solidFill>
                  <a:srgbClr val="04173D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228600">
              <a:spcBef>
                <a:spcPts val="1100"/>
              </a:spcBef>
              <a:buClrTx/>
              <a:buSzTx/>
              <a:buFontTx/>
              <a:buNone/>
              <a:defRPr sz="1900" b="1">
                <a:solidFill>
                  <a:srgbClr val="04173D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228600">
              <a:spcBef>
                <a:spcPts val="1100"/>
              </a:spcBef>
              <a:buClrTx/>
              <a:buSzTx/>
              <a:buFontTx/>
              <a:buNone/>
              <a:defRPr sz="1900" b="1">
                <a:solidFill>
                  <a:srgbClr val="0417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228600">
              <a:spcBef>
                <a:spcPts val="1100"/>
              </a:spcBef>
              <a:buClrTx/>
              <a:buSzTx/>
              <a:buFontTx/>
              <a:buNone/>
              <a:defRPr sz="1900" b="1">
                <a:solidFill>
                  <a:srgbClr val="04173D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228600">
              <a:spcBef>
                <a:spcPts val="1100"/>
              </a:spcBef>
              <a:buClrTx/>
              <a:buSzTx/>
              <a:buFontTx/>
              <a:buNone/>
              <a:defRPr sz="1900" b="1">
                <a:solidFill>
                  <a:srgbClr val="04173D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15158" y="6377940"/>
            <a:ext cx="167185" cy="156865"/>
          </a:xfrm>
          <a:prstGeom prst="rect">
            <a:avLst/>
          </a:prstGeom>
        </p:spPr>
        <p:txBody>
          <a:bodyPr lIns="0" tIns="0" rIns="0" bIns="0"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30757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13.xml"/><Relationship Id="rId47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21.xml"/><Relationship Id="rId55" Type="http://schemas.openxmlformats.org/officeDocument/2006/relationships/slideLayout" Target="../slideLayouts/slideLayout126.xml"/><Relationship Id="rId6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45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24.xml"/><Relationship Id="rId58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76.xml"/><Relationship Id="rId61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14.xml"/><Relationship Id="rId48" Type="http://schemas.openxmlformats.org/officeDocument/2006/relationships/slideLayout" Target="../slideLayouts/slideLayout119.xml"/><Relationship Id="rId56" Type="http://schemas.openxmlformats.org/officeDocument/2006/relationships/slideLayout" Target="../slideLayouts/slideLayout127.xml"/><Relationship Id="rId64" Type="http://schemas.openxmlformats.org/officeDocument/2006/relationships/theme" Target="../theme/theme3.xml"/><Relationship Id="rId8" Type="http://schemas.openxmlformats.org/officeDocument/2006/relationships/slideLayout" Target="../slideLayouts/slideLayout79.xml"/><Relationship Id="rId5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17.xml"/><Relationship Id="rId59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91.xml"/><Relationship Id="rId41" Type="http://schemas.openxmlformats.org/officeDocument/2006/relationships/slideLayout" Target="../slideLayouts/slideLayout112.xml"/><Relationship Id="rId54" Type="http://schemas.openxmlformats.org/officeDocument/2006/relationships/slideLayout" Target="../slideLayouts/slideLayout125.xml"/><Relationship Id="rId6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49" Type="http://schemas.openxmlformats.org/officeDocument/2006/relationships/slideLayout" Target="../slideLayouts/slideLayout120.xml"/><Relationship Id="rId57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102.xml"/><Relationship Id="rId44" Type="http://schemas.openxmlformats.org/officeDocument/2006/relationships/slideLayout" Target="../slideLayouts/slideLayout115.xml"/><Relationship Id="rId52" Type="http://schemas.openxmlformats.org/officeDocument/2006/relationships/slideLayout" Target="../slideLayouts/slideLayout123.xml"/><Relationship Id="rId6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805"/>
            <a:ext cx="258534" cy="248215"/>
          </a:xfrm>
          <a:prstGeom prst="rect">
            <a:avLst/>
          </a:prstGeom>
          <a:ln w="12700">
            <a:miter lim="400000"/>
          </a:ln>
        </p:spPr>
        <p:txBody>
          <a:bodyPr wrap="none" lIns="45675" tIns="45675" rIns="45675" bIns="45675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8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09" r:id="rId57"/>
    <p:sldLayoutId id="2147483710" r:id="rId58"/>
    <p:sldLayoutId id="2147483723" r:id="rId59"/>
    <p:sldLayoutId id="2147483724" r:id="rId6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14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71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28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86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743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00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57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14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531E"/>
              </a:buClr>
              <a:buSzPts val="2500"/>
              <a:buFont typeface="Arial"/>
              <a:buNone/>
              <a:defRPr sz="2500" b="1" i="0" u="none" strike="noStrike" cap="none">
                <a:solidFill>
                  <a:srgbClr val="E9531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D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22D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0839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75" tIns="45675" rIns="45675" bIns="45675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75" tIns="45675" rIns="45675" bIns="45675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67" y="6414805"/>
            <a:ext cx="258534" cy="248215"/>
          </a:xfrm>
          <a:prstGeom prst="rect">
            <a:avLst/>
          </a:prstGeom>
          <a:ln w="12700">
            <a:miter lim="400000"/>
          </a:ln>
        </p:spPr>
        <p:txBody>
          <a:bodyPr wrap="none" lIns="45675" tIns="45675" rIns="45675" bIns="45675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39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14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71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28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86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743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00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57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14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tif"/><Relationship Id="rId7" Type="http://schemas.openxmlformats.org/officeDocument/2006/relationships/image" Target="../media/image59.png"/><Relationship Id="rId12" Type="http://schemas.openxmlformats.org/officeDocument/2006/relationships/image" Target="../media/image63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2.emf"/><Relationship Id="rId5" Type="http://schemas.openxmlformats.org/officeDocument/2006/relationships/image" Target="../media/image57.png"/><Relationship Id="rId10" Type="http://schemas.openxmlformats.org/officeDocument/2006/relationships/image" Target="../media/image50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11" Type="http://schemas.openxmlformats.org/officeDocument/2006/relationships/image" Target="../media/image70.emf"/><Relationship Id="rId5" Type="http://schemas.openxmlformats.org/officeDocument/2006/relationships/image" Target="../media/image64.png"/><Relationship Id="rId10" Type="http://schemas.openxmlformats.org/officeDocument/2006/relationships/image" Target="../media/image69.emf"/><Relationship Id="rId4" Type="http://schemas.openxmlformats.org/officeDocument/2006/relationships/image" Target="../media/image37.png"/><Relationship Id="rId9" Type="http://schemas.openxmlformats.org/officeDocument/2006/relationships/image" Target="../media/image6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rretor.sulamericaseguros.com.br/?logout=tru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apple.com/br/app/sulamerica-odonto/id1044444954" TargetMode="External"/><Relationship Id="rId13" Type="http://schemas.openxmlformats.org/officeDocument/2006/relationships/image" Target="../media/image37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openxmlformats.org/officeDocument/2006/relationships/image" Target="../media/image11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8.xml"/><Relationship Id="rId6" Type="http://schemas.openxmlformats.org/officeDocument/2006/relationships/hyperlink" Target="https://play.google.com/store/apps/details?id=br.com.sulamerica.odonto" TargetMode="External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10" Type="http://schemas.openxmlformats.org/officeDocument/2006/relationships/image" Target="../media/image108.png"/><Relationship Id="rId4" Type="http://schemas.openxmlformats.org/officeDocument/2006/relationships/image" Target="../media/image33.png"/><Relationship Id="rId9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284;p10"/>
          <p:cNvSpPr txBox="1"/>
          <p:nvPr/>
        </p:nvSpPr>
        <p:spPr>
          <a:xfrm>
            <a:off x="9883588" y="568697"/>
            <a:ext cx="2449627" cy="6173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Mudar o logo Odonto</a:t>
            </a:r>
          </a:p>
          <a:p>
            <a:pPr>
              <a:defRPr sz="18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Tirar bola - preço</a:t>
            </a:r>
          </a:p>
        </p:txBody>
      </p:sp>
      <p:pic>
        <p:nvPicPr>
          <p:cNvPr id="60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47"/>
          <a:stretch/>
        </p:blipFill>
        <p:spPr>
          <a:xfrm>
            <a:off x="-179198" y="-106145"/>
            <a:ext cx="12550395" cy="708037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78C3F6D-8E2C-4C33-89D5-2BA58EB3BCBE}"/>
              </a:ext>
            </a:extLst>
          </p:cNvPr>
          <p:cNvSpPr/>
          <p:nvPr/>
        </p:nvSpPr>
        <p:spPr>
          <a:xfrm>
            <a:off x="8703658" y="-1061385"/>
            <a:ext cx="3667539" cy="861774"/>
          </a:xfrm>
          <a:prstGeom prst="rect">
            <a:avLst/>
          </a:prstGeom>
          <a:solidFill>
            <a:srgbClr val="FFFF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Colocar uma </a:t>
            </a:r>
            <a:r>
              <a:rPr kumimoji="0" lang="pt-B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fota</a:t>
            </a:r>
            <a:r>
              <a: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que remeta a ambientes de empresas, pessoas em reunião, pessoa no seu café, num mercadinho, num salão, coisas do tipo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38709A5-9342-45D5-B977-871CA0EED9B6}"/>
              </a:ext>
            </a:extLst>
          </p:cNvPr>
          <p:cNvSpPr txBox="1"/>
          <p:nvPr/>
        </p:nvSpPr>
        <p:spPr>
          <a:xfrm>
            <a:off x="9906000" y="4024640"/>
            <a:ext cx="457200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chemeClr val="bg1"/>
                </a:solidFill>
                <a:latin typeface="Helvetica"/>
                <a:cs typeface="Helvetica"/>
              </a:rPr>
              <a:t>PME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PME +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chemeClr val="bg1"/>
                </a:solidFill>
                <a:latin typeface="Helvetica"/>
                <a:cs typeface="Helvetica"/>
              </a:rPr>
              <a:t>EMPRESARIAL </a:t>
            </a:r>
            <a:endParaRPr lang="pt-BR" sz="24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4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76;p32"/>
          <p:cNvSpPr/>
          <p:nvPr/>
        </p:nvSpPr>
        <p:spPr>
          <a:xfrm>
            <a:off x="-71682" y="675336"/>
            <a:ext cx="12335364" cy="6241565"/>
          </a:xfrm>
          <a:prstGeom prst="rect">
            <a:avLst/>
          </a:prstGeom>
          <a:solidFill>
            <a:srgbClr val="0066F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02" name="Google Shape;780;g1dc75b800be_1_259"/>
          <p:cNvSpPr/>
          <p:nvPr/>
        </p:nvSpPr>
        <p:spPr>
          <a:xfrm>
            <a:off x="-7195049" y="-2501915"/>
            <a:ext cx="13044994" cy="13044994"/>
          </a:xfrm>
          <a:prstGeom prst="ellipse">
            <a:avLst/>
          </a:prstGeom>
          <a:solidFill>
            <a:srgbClr val="FF952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03" name="Rectangle"/>
          <p:cNvSpPr/>
          <p:nvPr/>
        </p:nvSpPr>
        <p:spPr>
          <a:xfrm>
            <a:off x="-1793803" y="-8474"/>
            <a:ext cx="15779606" cy="7037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04" name="Google Shape;1011;p109"/>
          <p:cNvSpPr txBox="1"/>
          <p:nvPr/>
        </p:nvSpPr>
        <p:spPr>
          <a:xfrm>
            <a:off x="978601" y="161539"/>
            <a:ext cx="6964622" cy="327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dirty="0"/>
              <a:t>Vantagens dos Planos PME, PME Mais e Empresarial</a:t>
            </a:r>
          </a:p>
        </p:txBody>
      </p:sp>
      <p:pic>
        <p:nvPicPr>
          <p:cNvPr id="905" name="Google Shape;1012;p109" descr="Google Shape;1012;p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907" name="Google Shape;787;g1dc75b800be_1_259"/>
          <p:cNvSpPr txBox="1"/>
          <p:nvPr/>
        </p:nvSpPr>
        <p:spPr>
          <a:xfrm>
            <a:off x="6815452" y="1366752"/>
            <a:ext cx="3747047" cy="808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Clube de vantagens com </a:t>
            </a:r>
          </a:p>
          <a:p>
            <a:pPr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descontos e benefícios exclusivos</a:t>
            </a:r>
          </a:p>
        </p:txBody>
      </p:sp>
      <p:pic>
        <p:nvPicPr>
          <p:cNvPr id="9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991" y="1366752"/>
            <a:ext cx="1344415" cy="236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542" y="1386872"/>
            <a:ext cx="475956" cy="525152"/>
          </a:xfrm>
          <a:prstGeom prst="rect">
            <a:avLst/>
          </a:prstGeom>
          <a:ln w="12700">
            <a:miter lim="400000"/>
          </a:ln>
        </p:spPr>
      </p:pic>
      <p:sp>
        <p:nvSpPr>
          <p:cNvPr id="910" name="Google Shape;783;g1dc75b800be_1_259"/>
          <p:cNvSpPr txBox="1"/>
          <p:nvPr/>
        </p:nvSpPr>
        <p:spPr>
          <a:xfrm>
            <a:off x="1043302" y="1248730"/>
            <a:ext cx="4201507" cy="615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1800" b="1">
                <a:solidFill>
                  <a:srgbClr val="001F6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+mj-lt"/>
              </a:rPr>
              <a:t>Descontos</a:t>
            </a:r>
            <a:r>
              <a:rPr dirty="0">
                <a:latin typeface="+mj-lt"/>
              </a:rPr>
              <a:t> de </a:t>
            </a:r>
            <a:r>
              <a:rPr dirty="0" err="1">
                <a:latin typeface="+mj-lt"/>
              </a:rPr>
              <a:t>até</a:t>
            </a:r>
            <a:r>
              <a:rPr dirty="0">
                <a:latin typeface="+mj-lt"/>
              </a:rPr>
              <a:t> 70% em </a:t>
            </a:r>
            <a:r>
              <a:rPr dirty="0" err="1">
                <a:latin typeface="+mj-lt"/>
              </a:rPr>
              <a:t>farmácias</a:t>
            </a:r>
            <a:endParaRPr dirty="0">
              <a:latin typeface="+mj-lt"/>
            </a:endParaRPr>
          </a:p>
          <a:p>
            <a:pPr>
              <a:defRPr sz="1600">
                <a:solidFill>
                  <a:srgbClr val="001F6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+mj-lt"/>
              </a:rPr>
              <a:t>Medicamentos</a:t>
            </a:r>
            <a:r>
              <a:rPr dirty="0">
                <a:latin typeface="+mj-lt"/>
              </a:rPr>
              <a:t> e </a:t>
            </a:r>
            <a:r>
              <a:rPr dirty="0" err="1">
                <a:latin typeface="+mj-lt"/>
              </a:rPr>
              <a:t>itens</a:t>
            </a:r>
            <a:r>
              <a:rPr dirty="0">
                <a:latin typeface="+mj-lt"/>
              </a:rPr>
              <a:t> de </a:t>
            </a:r>
            <a:r>
              <a:rPr dirty="0" err="1">
                <a:latin typeface="+mj-lt"/>
              </a:rPr>
              <a:t>higiene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bucal</a:t>
            </a:r>
            <a:endParaRPr dirty="0">
              <a:latin typeface="+mj-lt"/>
            </a:endParaRPr>
          </a:p>
        </p:txBody>
      </p:sp>
      <p:sp>
        <p:nvSpPr>
          <p:cNvPr id="911" name="Google Shape;784;g1dc75b800be_1_259"/>
          <p:cNvSpPr txBox="1"/>
          <p:nvPr/>
        </p:nvSpPr>
        <p:spPr>
          <a:xfrm>
            <a:off x="6852368" y="3918448"/>
            <a:ext cx="4811337" cy="1631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dirty="0"/>
              <a:t>Condição Comercial</a:t>
            </a:r>
          </a:p>
          <a:p>
            <a:pPr>
              <a:defRPr sz="18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dirty="0"/>
              <a:t>Preço por Grupo de Vidas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7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sz="1600" dirty="0"/>
              <a:t>2 a 29 PME </a:t>
            </a:r>
          </a:p>
          <a:p>
            <a:pPr>
              <a:defRPr sz="17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sz="1600" dirty="0"/>
              <a:t>30 a 99 PME Mais </a:t>
            </a:r>
          </a:p>
          <a:p>
            <a:pPr>
              <a:defRPr sz="17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sz="1600" dirty="0"/>
              <a:t>100 a 199 Empresarial – preço na ponta</a:t>
            </a:r>
          </a:p>
          <a:p>
            <a:pPr>
              <a:defRPr sz="17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sz="1600" dirty="0"/>
              <a:t>Acima de 200 Empresarial</a:t>
            </a:r>
          </a:p>
        </p:txBody>
      </p:sp>
      <p:sp>
        <p:nvSpPr>
          <p:cNvPr id="912" name="Google Shape;786;g1dc75b800be_1_259"/>
          <p:cNvSpPr txBox="1"/>
          <p:nvPr/>
        </p:nvSpPr>
        <p:spPr>
          <a:xfrm>
            <a:off x="1067783" y="2161535"/>
            <a:ext cx="3701367" cy="36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1800" b="1">
                <a:solidFill>
                  <a:srgbClr val="001F6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+mj-lt"/>
              </a:rPr>
              <a:t>Central de atendimento 24h</a:t>
            </a:r>
          </a:p>
        </p:txBody>
      </p:sp>
      <p:sp>
        <p:nvSpPr>
          <p:cNvPr id="913" name="Google Shape;788;g1dc75b800be_1_259"/>
          <p:cNvSpPr txBox="1"/>
          <p:nvPr/>
        </p:nvSpPr>
        <p:spPr>
          <a:xfrm>
            <a:off x="6800839" y="2568329"/>
            <a:ext cx="4238783" cy="808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App SulAmérica Odonto </a:t>
            </a:r>
            <a:br>
              <a:rPr dirty="0"/>
            </a:br>
            <a:r>
              <a:rPr sz="1600" b="0" dirty="0" err="1"/>
              <a:t>Carteirinha</a:t>
            </a:r>
            <a:r>
              <a:rPr sz="1600" b="0" dirty="0"/>
              <a:t> digital, </a:t>
            </a:r>
            <a:r>
              <a:rPr sz="1600" b="0" dirty="0" err="1"/>
              <a:t>rede</a:t>
            </a:r>
            <a:r>
              <a:rPr sz="1600" b="0" dirty="0"/>
              <a:t> </a:t>
            </a:r>
            <a:r>
              <a:rPr sz="1600" b="0" dirty="0" err="1"/>
              <a:t>credenciada</a:t>
            </a:r>
            <a:r>
              <a:rPr sz="1600" b="0" dirty="0"/>
              <a:t>,      </a:t>
            </a:r>
            <a:r>
              <a:rPr sz="1600" b="0" dirty="0" err="1"/>
              <a:t>procedimentos</a:t>
            </a:r>
            <a:r>
              <a:rPr sz="1600" b="0" dirty="0"/>
              <a:t> </a:t>
            </a:r>
            <a:r>
              <a:rPr sz="1600" b="0" dirty="0" err="1"/>
              <a:t>cobertos</a:t>
            </a:r>
            <a:r>
              <a:rPr sz="1600" b="0" dirty="0"/>
              <a:t> e </a:t>
            </a:r>
            <a:r>
              <a:rPr sz="1600" b="0" dirty="0" err="1"/>
              <a:t>mais</a:t>
            </a:r>
            <a:endParaRPr sz="1600" b="0" dirty="0"/>
          </a:p>
        </p:txBody>
      </p:sp>
      <p:pic>
        <p:nvPicPr>
          <p:cNvPr id="914" name="Google Shape;809;g1dc75b800be_1_259" descr="Google Shape;809;g1dc75b800be_1_2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51" y="1346054"/>
            <a:ext cx="365269" cy="444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664" y="4020582"/>
            <a:ext cx="475956" cy="520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02" y="2186205"/>
            <a:ext cx="512560" cy="367141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Google Shape;471;p86"/>
          <p:cNvSpPr txBox="1"/>
          <p:nvPr/>
        </p:nvSpPr>
        <p:spPr>
          <a:xfrm>
            <a:off x="1152003" y="2845528"/>
            <a:ext cx="374704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800"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Sem </a:t>
            </a:r>
            <a:r>
              <a:rPr dirty="0" err="1"/>
              <a:t>Carência</a:t>
            </a:r>
            <a:endParaRPr dirty="0"/>
          </a:p>
          <a:p>
            <a:pPr>
              <a:defRPr sz="1600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</p:txBody>
      </p:sp>
      <p:pic>
        <p:nvPicPr>
          <p:cNvPr id="92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706" y="2638412"/>
            <a:ext cx="310644" cy="465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982" y="2802878"/>
            <a:ext cx="373201" cy="497145"/>
          </a:xfrm>
          <a:prstGeom prst="rect">
            <a:avLst/>
          </a:prstGeom>
          <a:ln w="12700">
            <a:miter lim="400000"/>
          </a:ln>
        </p:spPr>
      </p:pic>
      <p:sp>
        <p:nvSpPr>
          <p:cNvPr id="924" name="Rounded Rectangle"/>
          <p:cNvSpPr/>
          <p:nvPr/>
        </p:nvSpPr>
        <p:spPr>
          <a:xfrm>
            <a:off x="6077413" y="3787478"/>
            <a:ext cx="5574581" cy="1836000"/>
          </a:xfrm>
          <a:prstGeom prst="roundRect">
            <a:avLst>
              <a:gd name="adj" fmla="val 41574"/>
            </a:avLst>
          </a:prstGeom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927" name="Group"/>
          <p:cNvGrpSpPr/>
          <p:nvPr/>
        </p:nvGrpSpPr>
        <p:grpSpPr>
          <a:xfrm>
            <a:off x="10929893" y="3638699"/>
            <a:ext cx="834842" cy="469748"/>
            <a:chOff x="0" y="0"/>
            <a:chExt cx="834840" cy="469747"/>
          </a:xfrm>
        </p:grpSpPr>
        <p:pic>
          <p:nvPicPr>
            <p:cNvPr id="925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422" y="-1"/>
              <a:ext cx="787998" cy="46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6" name="Google Shape;320;p79"/>
            <p:cNvSpPr txBox="1"/>
            <p:nvPr/>
          </p:nvSpPr>
          <p:spPr>
            <a:xfrm>
              <a:off x="0" y="112331"/>
              <a:ext cx="834842" cy="276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/>
                <a:t>NOVO</a:t>
              </a:r>
            </a:p>
          </p:txBody>
        </p:sp>
      </p:grpSp>
      <p:sp>
        <p:nvSpPr>
          <p:cNvPr id="34" name="Google Shape;783;g1dc75b800be_1_259"/>
          <p:cNvSpPr txBox="1"/>
          <p:nvPr/>
        </p:nvSpPr>
        <p:spPr>
          <a:xfrm>
            <a:off x="1080223" y="3428247"/>
            <a:ext cx="4201507" cy="1015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1800"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sz="1800" b="1" dirty="0">
                <a:solidFill>
                  <a:srgbClr val="001F63"/>
                </a:solidFill>
                <a:sym typeface="Arial"/>
              </a:rPr>
              <a:t>Concierge</a:t>
            </a:r>
          </a:p>
          <a:p>
            <a:pPr>
              <a:defRPr sz="1600">
                <a:solidFill>
                  <a:srgbClr val="001F6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600" dirty="0">
                <a:latin typeface="+mj-lt"/>
              </a:rPr>
              <a:t>Informações, reservas de serviços: locação de veículos, táxi 24hs, motorista, entre outros</a:t>
            </a:r>
          </a:p>
          <a:p>
            <a:pPr>
              <a:defRPr sz="1600">
                <a:solidFill>
                  <a:srgbClr val="001F6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000" b="1" dirty="0">
                <a:solidFill>
                  <a:srgbClr val="001F63"/>
                </a:solidFill>
                <a:latin typeface="+mj-lt"/>
                <a:ea typeface="Calibri"/>
                <a:cs typeface="Calibri"/>
                <a:sym typeface="Calibri"/>
              </a:rPr>
              <a:t>Exclusivo para o plano Premium</a:t>
            </a:r>
          </a:p>
        </p:txBody>
      </p:sp>
      <p:sp>
        <p:nvSpPr>
          <p:cNvPr id="36" name="Google Shape;783;g1dc75b800be_1_259"/>
          <p:cNvSpPr txBox="1"/>
          <p:nvPr/>
        </p:nvSpPr>
        <p:spPr>
          <a:xfrm>
            <a:off x="1061539" y="4692269"/>
            <a:ext cx="4938264" cy="2123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1800"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sz="1800" b="1" dirty="0">
                <a:solidFill>
                  <a:srgbClr val="001F63"/>
                </a:solidFill>
                <a:sym typeface="Arial"/>
              </a:rPr>
              <a:t>Day Clinic Odontológico </a:t>
            </a:r>
          </a:p>
          <a:p>
            <a:pPr>
              <a:defRPr sz="1600">
                <a:solidFill>
                  <a:srgbClr val="001F6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600" dirty="0">
                <a:latin typeface="+mj-lt"/>
              </a:rPr>
              <a:t>Clínica parceira da SulAmérica para realizar tratamento odontológico completo, podendo ser realizado em um só dia, priorizando o bem</a:t>
            </a:r>
          </a:p>
          <a:p>
            <a:pPr>
              <a:defRPr sz="1600">
                <a:solidFill>
                  <a:srgbClr val="001F6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600" dirty="0">
                <a:latin typeface="+mj-lt"/>
              </a:rPr>
              <a:t>estar físico e emocional do segurado</a:t>
            </a:r>
          </a:p>
          <a:p>
            <a:pPr>
              <a:lnSpc>
                <a:spcPct val="150000"/>
              </a:lnSpc>
              <a:defRPr sz="1600">
                <a:solidFill>
                  <a:srgbClr val="001F6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000" b="1" dirty="0">
                <a:solidFill>
                  <a:srgbClr val="001F63"/>
                </a:solidFill>
                <a:latin typeface="+mj-lt"/>
                <a:ea typeface="Calibri"/>
                <a:cs typeface="Calibri"/>
                <a:sym typeface="Calibri"/>
              </a:rPr>
              <a:t>Exclusivo para o plano Premium</a:t>
            </a:r>
          </a:p>
          <a:p>
            <a:pPr>
              <a:lnSpc>
                <a:spcPct val="150000"/>
              </a:lnSpc>
              <a:defRPr sz="1600">
                <a:solidFill>
                  <a:srgbClr val="001F6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000" b="1" dirty="0">
                <a:solidFill>
                  <a:srgbClr val="001F63"/>
                </a:solidFill>
                <a:latin typeface="+mj-lt"/>
                <a:ea typeface="Calibri"/>
                <a:cs typeface="Calibri"/>
                <a:sym typeface="Calibri"/>
              </a:rPr>
              <a:t>Clínica localizada em São Paulo Capital</a:t>
            </a:r>
          </a:p>
          <a:p>
            <a:pPr>
              <a:defRPr sz="1600">
                <a:solidFill>
                  <a:srgbClr val="001F6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pt-BR" sz="1000" b="1" dirty="0">
              <a:solidFill>
                <a:srgbClr val="001F63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defRPr sz="1600">
                <a:solidFill>
                  <a:srgbClr val="001F6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" dirty="0">
              <a:latin typeface="+mj-lt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6221350" y="8248191"/>
            <a:ext cx="1066488" cy="43088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>
                <a:solidFill>
                  <a:srgbClr val="FF0000"/>
                </a:solidFill>
              </a:rPr>
              <a:t>HOUSE: i</a:t>
            </a:r>
            <a:r>
              <a:rPr kumimoji="0" lang="pt-BR" sz="1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"/>
              </a:rPr>
              <a:t>ncluir ícone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3A60FD3-C6BB-8DD4-ABE0-5D08D0616F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831" y="3562947"/>
            <a:ext cx="424209" cy="44607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6A1B3B3-73A2-E106-59DF-4006024D0F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302" y="4801229"/>
            <a:ext cx="464662" cy="4460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76;p32"/>
          <p:cNvSpPr/>
          <p:nvPr/>
        </p:nvSpPr>
        <p:spPr>
          <a:xfrm>
            <a:off x="-92597" y="611436"/>
            <a:ext cx="12284597" cy="6329486"/>
          </a:xfrm>
          <a:prstGeom prst="rect">
            <a:avLst/>
          </a:prstGeom>
          <a:solidFill>
            <a:srgbClr val="0066F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30" name="Google Shape;452;g1dc75b800be_1_701"/>
          <p:cNvSpPr/>
          <p:nvPr/>
        </p:nvSpPr>
        <p:spPr>
          <a:xfrm>
            <a:off x="242480" y="1286823"/>
            <a:ext cx="11303872" cy="5204740"/>
          </a:xfrm>
          <a:prstGeom prst="roundRect">
            <a:avLst>
              <a:gd name="adj" fmla="val 5140"/>
            </a:avLst>
          </a:prstGeom>
          <a:solidFill>
            <a:srgbClr val="F2F2F2">
              <a:alpha val="427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34" name="Google Shape;488;p87"/>
          <p:cNvSpPr/>
          <p:nvPr/>
        </p:nvSpPr>
        <p:spPr>
          <a:xfrm>
            <a:off x="597511" y="1928443"/>
            <a:ext cx="4614626" cy="54253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 cap="flat">
            <a:solidFill>
              <a:schemeClr val="accent3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36" name="Google Shape;1011;p109"/>
          <p:cNvSpPr txBox="1"/>
          <p:nvPr/>
        </p:nvSpPr>
        <p:spPr>
          <a:xfrm>
            <a:off x="978601" y="161539"/>
            <a:ext cx="5294854" cy="338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 err="1"/>
              <a:t>Tabela</a:t>
            </a:r>
            <a:r>
              <a:rPr dirty="0"/>
              <a:t> de </a:t>
            </a:r>
            <a:r>
              <a:rPr dirty="0" err="1"/>
              <a:t>Preços</a:t>
            </a:r>
            <a:r>
              <a:rPr dirty="0"/>
              <a:t> </a:t>
            </a:r>
            <a:r>
              <a:rPr dirty="0" err="1"/>
              <a:t>Odonto</a:t>
            </a:r>
            <a:r>
              <a:rPr dirty="0"/>
              <a:t> </a:t>
            </a:r>
            <a:r>
              <a:rPr lang="pt-BR" dirty="0"/>
              <a:t>PME e PME Mais</a:t>
            </a:r>
            <a:endParaRPr dirty="0"/>
          </a:p>
        </p:txBody>
      </p:sp>
      <p:pic>
        <p:nvPicPr>
          <p:cNvPr id="937" name="Google Shape;1012;p109" descr="Google Shape;1012;p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943" name="Google Shape;495;p87"/>
          <p:cNvSpPr txBox="1"/>
          <p:nvPr/>
        </p:nvSpPr>
        <p:spPr>
          <a:xfrm>
            <a:off x="2940000" y="2076488"/>
            <a:ext cx="2061345" cy="26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10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Rol Ampliado</a:t>
            </a:r>
          </a:p>
        </p:txBody>
      </p:sp>
      <p:sp>
        <p:nvSpPr>
          <p:cNvPr id="951" name="Google Shape;503;p87"/>
          <p:cNvSpPr/>
          <p:nvPr/>
        </p:nvSpPr>
        <p:spPr>
          <a:xfrm>
            <a:off x="4784900" y="1286822"/>
            <a:ext cx="3269922" cy="468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2700">
            <a:miter lim="400000"/>
          </a:ln>
        </p:spPr>
        <p:txBody>
          <a:bodyPr lIns="0" tIns="0" rIns="0" bIns="0"/>
          <a:lstStyle/>
          <a:p>
            <a:pPr algn="r">
              <a:defRPr sz="18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52" name="Google Shape;504;p87"/>
          <p:cNvSpPr txBox="1"/>
          <p:nvPr/>
        </p:nvSpPr>
        <p:spPr>
          <a:xfrm>
            <a:off x="5707465" y="1318513"/>
            <a:ext cx="14796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dirty="0"/>
              <a:t>PME</a:t>
            </a:r>
          </a:p>
          <a:p>
            <a:r>
              <a:rPr lang="pt-BR" sz="1200" dirty="0"/>
              <a:t>02 a 29 vidas  </a:t>
            </a:r>
            <a:endParaRPr sz="1200" dirty="0"/>
          </a:p>
        </p:txBody>
      </p:sp>
      <p:sp>
        <p:nvSpPr>
          <p:cNvPr id="954" name="Google Shape;506;p87"/>
          <p:cNvSpPr txBox="1"/>
          <p:nvPr/>
        </p:nvSpPr>
        <p:spPr>
          <a:xfrm>
            <a:off x="5756401" y="3844015"/>
            <a:ext cx="1614157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6</a:t>
            </a:r>
            <a:r>
              <a:rPr dirty="0">
                <a:solidFill>
                  <a:srgbClr val="002060"/>
                </a:solidFill>
              </a:rPr>
              <a:t>9,90</a:t>
            </a:r>
          </a:p>
        </p:txBody>
      </p:sp>
      <p:sp>
        <p:nvSpPr>
          <p:cNvPr id="956" name="Google Shape;508;p87"/>
          <p:cNvSpPr txBox="1"/>
          <p:nvPr/>
        </p:nvSpPr>
        <p:spPr>
          <a:xfrm>
            <a:off x="5755923" y="4472006"/>
            <a:ext cx="1614157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77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958" name="Google Shape;510;p87"/>
          <p:cNvSpPr txBox="1"/>
          <p:nvPr/>
        </p:nvSpPr>
        <p:spPr>
          <a:xfrm>
            <a:off x="5755923" y="5103063"/>
            <a:ext cx="1744552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99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960" name="Google Shape;512;p87"/>
          <p:cNvSpPr txBox="1"/>
          <p:nvPr/>
        </p:nvSpPr>
        <p:spPr>
          <a:xfrm>
            <a:off x="5765557" y="5694583"/>
            <a:ext cx="1744552" cy="43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299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970" name="Google Shape;539;p87"/>
          <p:cNvSpPr/>
          <p:nvPr/>
        </p:nvSpPr>
        <p:spPr>
          <a:xfrm>
            <a:off x="8273963" y="1286822"/>
            <a:ext cx="3269921" cy="468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2700">
            <a:miter lim="400000"/>
          </a:ln>
        </p:spPr>
        <p:txBody>
          <a:bodyPr lIns="0" tIns="0" rIns="0" bIns="0"/>
          <a:lstStyle/>
          <a:p>
            <a:pPr algn="r">
              <a:defRPr sz="18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71" name="Google Shape;540;p87"/>
          <p:cNvSpPr txBox="1"/>
          <p:nvPr/>
        </p:nvSpPr>
        <p:spPr>
          <a:xfrm>
            <a:off x="9169100" y="1318514"/>
            <a:ext cx="14796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dirty="0"/>
              <a:t>PME MAIS</a:t>
            </a:r>
          </a:p>
          <a:p>
            <a:r>
              <a:rPr lang="pt-BR" sz="1200" dirty="0"/>
              <a:t>30 a 99 vidas</a:t>
            </a:r>
            <a:endParaRPr sz="1200" dirty="0"/>
          </a:p>
        </p:txBody>
      </p:sp>
      <p:grpSp>
        <p:nvGrpSpPr>
          <p:cNvPr id="989" name="Group"/>
          <p:cNvGrpSpPr/>
          <p:nvPr/>
        </p:nvGrpSpPr>
        <p:grpSpPr>
          <a:xfrm>
            <a:off x="11856055" y="2127430"/>
            <a:ext cx="162354" cy="4025249"/>
            <a:chOff x="0" y="0"/>
            <a:chExt cx="162352" cy="4025248"/>
          </a:xfrm>
        </p:grpSpPr>
        <p:pic>
          <p:nvPicPr>
            <p:cNvPr id="976" name="Google Shape;761;g1dc75b800be_1_234" descr="Google Shape;761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7" name="Google Shape;762;g1dc75b800be_1_234" descr="Google Shape;762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18275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8" name="Google Shape;763;g1dc75b800be_1_234" descr="Google Shape;763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37931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9" name="Google Shape;764;g1dc75b800be_1_234" descr="Google Shape;764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57587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0" name="Google Shape;765;g1dc75b800be_1_234" descr="Google Shape;765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21491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1" name="Google Shape;766;g1dc75b800be_1_234" descr="Google Shape;766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953439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2" name="Google Shape;767;g1dc75b800be_1_234" descr="Google Shape;767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85388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3" name="Google Shape;768;g1dc75b800be_1_234" descr="Google Shape;768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900876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4" name="Google Shape;769;g1dc75b800be_1_234" descr="Google Shape;769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208846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5" name="Google Shape;770;g1dc75b800be_1_234" descr="Google Shape;770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56328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6" name="Google Shape;771;g1dc75b800be_1_234" descr="Google Shape;771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89554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7" name="Google Shape;772;g1dc75b800be_1_234" descr="Google Shape;772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617338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8" name="Google Shape;773;g1dc75b800be_1_234" descr="Google Shape;773;g1dc75b800be_1_2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48339"/>
              <a:ext cx="162353" cy="176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" name="CaixaDeTexto 63"/>
          <p:cNvSpPr txBox="1"/>
          <p:nvPr/>
        </p:nvSpPr>
        <p:spPr>
          <a:xfrm>
            <a:off x="396136" y="6635451"/>
            <a:ext cx="7554213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pt-BR" sz="1050" b="1" dirty="0">
                <a:solidFill>
                  <a:schemeClr val="bg1"/>
                </a:solidFill>
              </a:rPr>
              <a:t>Nota: Valor por Vida/Beneficiário sem o IOF 2,38%</a:t>
            </a:r>
            <a:endParaRPr kumimoji="0" lang="pt-BR" sz="10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"/>
            </a:endParaRPr>
          </a:p>
        </p:txBody>
      </p:sp>
      <p:sp>
        <p:nvSpPr>
          <p:cNvPr id="65" name="Google Shape;488;p87"/>
          <p:cNvSpPr/>
          <p:nvPr/>
        </p:nvSpPr>
        <p:spPr>
          <a:xfrm>
            <a:off x="575021" y="5665325"/>
            <a:ext cx="4614626" cy="54253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 cap="flat">
            <a:solidFill>
              <a:schemeClr val="accent3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66" name="Google Shape;488;p87"/>
          <p:cNvSpPr/>
          <p:nvPr/>
        </p:nvSpPr>
        <p:spPr>
          <a:xfrm>
            <a:off x="579034" y="5060007"/>
            <a:ext cx="4614626" cy="54253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 cap="flat">
            <a:solidFill>
              <a:schemeClr val="accent3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67" name="Google Shape;488;p87"/>
          <p:cNvSpPr/>
          <p:nvPr/>
        </p:nvSpPr>
        <p:spPr>
          <a:xfrm>
            <a:off x="569528" y="4437235"/>
            <a:ext cx="4614626" cy="54253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 cap="flat">
            <a:solidFill>
              <a:schemeClr val="accent3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68" name="Google Shape;488;p87"/>
          <p:cNvSpPr/>
          <p:nvPr/>
        </p:nvSpPr>
        <p:spPr>
          <a:xfrm>
            <a:off x="561869" y="3816981"/>
            <a:ext cx="4614626" cy="54253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 cap="flat">
            <a:solidFill>
              <a:schemeClr val="accent3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69" name="Google Shape;488;p87"/>
          <p:cNvSpPr/>
          <p:nvPr/>
        </p:nvSpPr>
        <p:spPr>
          <a:xfrm>
            <a:off x="597511" y="2555330"/>
            <a:ext cx="4614626" cy="54253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 cap="flat">
            <a:solidFill>
              <a:schemeClr val="accent3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70" name="Google Shape;488;p87"/>
          <p:cNvSpPr/>
          <p:nvPr/>
        </p:nvSpPr>
        <p:spPr>
          <a:xfrm>
            <a:off x="579034" y="3187411"/>
            <a:ext cx="4614626" cy="54253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 cap="flat">
            <a:solidFill>
              <a:schemeClr val="accent3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42" name="Google Shape;493;p87"/>
          <p:cNvSpPr txBox="1"/>
          <p:nvPr/>
        </p:nvSpPr>
        <p:spPr>
          <a:xfrm>
            <a:off x="2918841" y="3250016"/>
            <a:ext cx="2790111" cy="43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110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Rol </a:t>
            </a:r>
            <a:r>
              <a:rPr lang="pt-BR" dirty="0"/>
              <a:t>Amp. </a:t>
            </a:r>
            <a:r>
              <a:rPr dirty="0"/>
              <a:t>+ Clareamento </a:t>
            </a:r>
          </a:p>
          <a:p>
            <a:pPr>
              <a:defRPr sz="110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Convencional </a:t>
            </a:r>
          </a:p>
        </p:txBody>
      </p:sp>
      <p:pic>
        <p:nvPicPr>
          <p:cNvPr id="97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90" y="3259952"/>
            <a:ext cx="1544706" cy="444379"/>
          </a:xfrm>
          <a:prstGeom prst="rect">
            <a:avLst/>
          </a:prstGeom>
          <a:ln w="12700">
            <a:miter lim="400000"/>
          </a:ln>
        </p:spPr>
      </p:pic>
      <p:sp>
        <p:nvSpPr>
          <p:cNvPr id="941" name="Google Shape;491;p87"/>
          <p:cNvSpPr txBox="1"/>
          <p:nvPr/>
        </p:nvSpPr>
        <p:spPr>
          <a:xfrm>
            <a:off x="2918841" y="2696274"/>
            <a:ext cx="2146926" cy="26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10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Rol Amp</a:t>
            </a:r>
            <a:r>
              <a:rPr lang="pt-BR" dirty="0"/>
              <a:t>. + </a:t>
            </a:r>
            <a:r>
              <a:rPr dirty="0"/>
              <a:t>Doc </a:t>
            </a:r>
            <a:r>
              <a:rPr dirty="0" err="1"/>
              <a:t>Ortodôntica</a:t>
            </a:r>
            <a:endParaRPr dirty="0"/>
          </a:p>
        </p:txBody>
      </p:sp>
      <p:pic>
        <p:nvPicPr>
          <p:cNvPr id="97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190" y="2626654"/>
            <a:ext cx="1549939" cy="444372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Google Shape;489;p87"/>
          <p:cNvSpPr txBox="1"/>
          <p:nvPr/>
        </p:nvSpPr>
        <p:spPr>
          <a:xfrm>
            <a:off x="2940000" y="3973035"/>
            <a:ext cx="1860842" cy="26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110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Rol </a:t>
            </a:r>
            <a:r>
              <a:rPr dirty="0" err="1"/>
              <a:t>Ampliado</a:t>
            </a:r>
            <a:r>
              <a:rPr lang="pt-BR" dirty="0"/>
              <a:t> + Ortodontia</a:t>
            </a:r>
            <a:r>
              <a:rPr dirty="0"/>
              <a:t> </a:t>
            </a:r>
          </a:p>
        </p:txBody>
      </p:sp>
      <p:sp>
        <p:nvSpPr>
          <p:cNvPr id="72" name="Google Shape;489;p87"/>
          <p:cNvSpPr txBox="1"/>
          <p:nvPr/>
        </p:nvSpPr>
        <p:spPr>
          <a:xfrm>
            <a:off x="2952959" y="4547342"/>
            <a:ext cx="2108367" cy="26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110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Rol </a:t>
            </a:r>
            <a:r>
              <a:rPr dirty="0" err="1"/>
              <a:t>Ampliado</a:t>
            </a:r>
            <a:r>
              <a:rPr lang="pt-BR" dirty="0"/>
              <a:t> + Prótese</a:t>
            </a:r>
            <a:endParaRPr dirty="0"/>
          </a:p>
        </p:txBody>
      </p:sp>
      <p:sp>
        <p:nvSpPr>
          <p:cNvPr id="74" name="Google Shape;506;p87"/>
          <p:cNvSpPr txBox="1"/>
          <p:nvPr/>
        </p:nvSpPr>
        <p:spPr>
          <a:xfrm>
            <a:off x="5765557" y="3223394"/>
            <a:ext cx="1614157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41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75" name="Google Shape;506;p87"/>
          <p:cNvSpPr txBox="1"/>
          <p:nvPr/>
        </p:nvSpPr>
        <p:spPr>
          <a:xfrm>
            <a:off x="5756130" y="2630148"/>
            <a:ext cx="1614157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22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76" name="Google Shape;506;p87"/>
          <p:cNvSpPr txBox="1"/>
          <p:nvPr/>
        </p:nvSpPr>
        <p:spPr>
          <a:xfrm>
            <a:off x="5755923" y="1983712"/>
            <a:ext cx="1614157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1</a:t>
            </a:r>
            <a:r>
              <a:rPr dirty="0">
                <a:solidFill>
                  <a:srgbClr val="002060"/>
                </a:solidFill>
              </a:rPr>
              <a:t>9,90</a:t>
            </a:r>
          </a:p>
        </p:txBody>
      </p:sp>
      <p:sp>
        <p:nvSpPr>
          <p:cNvPr id="77" name="Google Shape;506;p87"/>
          <p:cNvSpPr txBox="1"/>
          <p:nvPr/>
        </p:nvSpPr>
        <p:spPr>
          <a:xfrm>
            <a:off x="9276078" y="3782776"/>
            <a:ext cx="1614157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58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78" name="Google Shape;508;p87"/>
          <p:cNvSpPr txBox="1"/>
          <p:nvPr/>
        </p:nvSpPr>
        <p:spPr>
          <a:xfrm>
            <a:off x="9276079" y="4394578"/>
            <a:ext cx="1614157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65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79" name="Google Shape;510;p87"/>
          <p:cNvSpPr txBox="1"/>
          <p:nvPr/>
        </p:nvSpPr>
        <p:spPr>
          <a:xfrm>
            <a:off x="9276079" y="4990962"/>
            <a:ext cx="1744552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83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80" name="Google Shape;512;p87"/>
          <p:cNvSpPr txBox="1"/>
          <p:nvPr/>
        </p:nvSpPr>
        <p:spPr>
          <a:xfrm>
            <a:off x="9276077" y="5664995"/>
            <a:ext cx="1744552" cy="43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255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81" name="Google Shape;506;p87"/>
          <p:cNvSpPr txBox="1"/>
          <p:nvPr/>
        </p:nvSpPr>
        <p:spPr>
          <a:xfrm>
            <a:off x="9277248" y="3193582"/>
            <a:ext cx="1614157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35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82" name="Google Shape;506;p87"/>
          <p:cNvSpPr txBox="1"/>
          <p:nvPr/>
        </p:nvSpPr>
        <p:spPr>
          <a:xfrm>
            <a:off x="9276077" y="2562144"/>
            <a:ext cx="1614157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18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83" name="Google Shape;506;p87"/>
          <p:cNvSpPr txBox="1"/>
          <p:nvPr/>
        </p:nvSpPr>
        <p:spPr>
          <a:xfrm>
            <a:off x="9300077" y="1983712"/>
            <a:ext cx="1614157" cy="43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222D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R$ </a:t>
            </a:r>
            <a:r>
              <a:rPr lang="pt-BR" dirty="0">
                <a:solidFill>
                  <a:srgbClr val="002060"/>
                </a:solidFill>
              </a:rPr>
              <a:t>16</a:t>
            </a:r>
            <a:r>
              <a:rPr dirty="0">
                <a:solidFill>
                  <a:srgbClr val="002060"/>
                </a:solidFill>
              </a:rPr>
              <a:t>,90</a:t>
            </a:r>
          </a:p>
        </p:txBody>
      </p:sp>
      <p:sp>
        <p:nvSpPr>
          <p:cNvPr id="84" name="Google Shape;489;p87"/>
          <p:cNvSpPr txBox="1"/>
          <p:nvPr/>
        </p:nvSpPr>
        <p:spPr>
          <a:xfrm>
            <a:off x="2904824" y="5136531"/>
            <a:ext cx="2701287" cy="43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110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Rol </a:t>
            </a:r>
            <a:r>
              <a:rPr dirty="0" err="1"/>
              <a:t>Ampliado</a:t>
            </a:r>
            <a:r>
              <a:rPr lang="pt-BR" dirty="0"/>
              <a:t> + </a:t>
            </a:r>
            <a:r>
              <a:rPr lang="pt-BR" dirty="0" err="1"/>
              <a:t>Orto</a:t>
            </a:r>
            <a:r>
              <a:rPr lang="pt-BR" dirty="0"/>
              <a:t> + Prótese + Clareamento convencional</a:t>
            </a:r>
            <a:endParaRPr dirty="0"/>
          </a:p>
        </p:txBody>
      </p:sp>
      <p:sp>
        <p:nvSpPr>
          <p:cNvPr id="86" name="Google Shape;489;p87"/>
          <p:cNvSpPr txBox="1"/>
          <p:nvPr/>
        </p:nvSpPr>
        <p:spPr>
          <a:xfrm>
            <a:off x="2911566" y="5726781"/>
            <a:ext cx="2701287" cy="43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110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Rol </a:t>
            </a:r>
            <a:r>
              <a:rPr dirty="0" err="1"/>
              <a:t>Ampliado</a:t>
            </a:r>
            <a:r>
              <a:rPr lang="pt-BR" dirty="0"/>
              <a:t> + </a:t>
            </a:r>
            <a:r>
              <a:rPr lang="pt-BR" dirty="0" err="1"/>
              <a:t>Orto</a:t>
            </a:r>
            <a:r>
              <a:rPr lang="pt-BR" dirty="0"/>
              <a:t> + Prótese +</a:t>
            </a:r>
          </a:p>
          <a:p>
            <a:r>
              <a:rPr lang="pt-BR" dirty="0"/>
              <a:t>Implante + Clareamento a laser</a:t>
            </a:r>
            <a:endParaRPr dirty="0"/>
          </a:p>
        </p:txBody>
      </p:sp>
      <p:pic>
        <p:nvPicPr>
          <p:cNvPr id="97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522" y="3893215"/>
            <a:ext cx="1549938" cy="444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075" y="2041982"/>
            <a:ext cx="1548163" cy="352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4700C4C-179D-BD5C-A609-4CDEB5CAEF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632" y="4516820"/>
            <a:ext cx="1559048" cy="4049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3003847-2302-D600-1A3E-A125AD4338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844" y="5113213"/>
            <a:ext cx="1582749" cy="4111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E6099D3-BF1E-0B01-E610-6E4B6AA893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020" y="5785937"/>
            <a:ext cx="1945344" cy="28156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289;p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3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" name="Google Shape;304;p78"/>
          <p:cNvSpPr/>
          <p:nvPr/>
        </p:nvSpPr>
        <p:spPr>
          <a:xfrm>
            <a:off x="-487083" y="1509893"/>
            <a:ext cx="4159204" cy="4159202"/>
          </a:xfrm>
          <a:prstGeom prst="ellipse">
            <a:avLst/>
          </a:prstGeom>
          <a:solidFill>
            <a:srgbClr val="006D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01B4E8C-221D-483B-B8A1-B811F18AE9E8}"/>
              </a:ext>
            </a:extLst>
          </p:cNvPr>
          <p:cNvSpPr txBox="1"/>
          <p:nvPr/>
        </p:nvSpPr>
        <p:spPr>
          <a:xfrm>
            <a:off x="117094" y="2790526"/>
            <a:ext cx="3328993" cy="1846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JORNADA DE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CONTRATAÇÃO E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DASHBOARD DE  GESTÃO DE VENDAS   </a:t>
            </a:r>
          </a:p>
        </p:txBody>
      </p:sp>
      <p:pic>
        <p:nvPicPr>
          <p:cNvPr id="29" name="Google Shape;313;p78" descr="Google Shape;313;p78">
            <a:extLst>
              <a:ext uri="{FF2B5EF4-FFF2-40B4-BE49-F238E27FC236}">
                <a16:creationId xmlns:a16="http://schemas.microsoft.com/office/drawing/2014/main" id="{02491DC8-D82A-4C59-BC0E-11B498F0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29" y="2040311"/>
            <a:ext cx="562125" cy="46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305;p78" descr="Google Shape;305;p78">
            <a:extLst>
              <a:ext uri="{FF2B5EF4-FFF2-40B4-BE49-F238E27FC236}">
                <a16:creationId xmlns:a16="http://schemas.microsoft.com/office/drawing/2014/main" id="{C3BA2393-2629-4504-B5C8-80C59141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77" b="6085"/>
          <a:stretch>
            <a:fillRect/>
          </a:stretch>
        </p:blipFill>
        <p:spPr>
          <a:xfrm>
            <a:off x="4573889" y="2630196"/>
            <a:ext cx="728754" cy="16033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7B532C34-E21B-4580-BFD2-4C0408926BF4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7CA2D3C-CE13-43EE-9B2F-BDCC57FB3C30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D0692AB-6272-469D-BC9A-5CE3411FF0A3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0849557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1" name="Google Shape;625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79" name="Google Shape;626;p91" descr="Google Shape;626;p9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0" name="Google Shape;627;p91"/>
            <p:cNvSpPr txBox="1"/>
            <p:nvPr/>
          </p:nvSpPr>
          <p:spPr>
            <a:xfrm>
              <a:off x="9590370" y="2532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11</a:t>
              </a:r>
            </a:p>
          </p:txBody>
        </p:sp>
      </p:grpSp>
      <p:grpSp>
        <p:nvGrpSpPr>
          <p:cNvPr id="1084" name="Google Shape;628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82" name="Google Shape;629;p91" descr="Google Shape;629;p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3" name="Google Shape;630;p91"/>
            <p:cNvSpPr txBox="1"/>
            <p:nvPr/>
          </p:nvSpPr>
          <p:spPr>
            <a:xfrm>
              <a:off x="9666570" y="2532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10</a:t>
              </a:r>
            </a:p>
          </p:txBody>
        </p:sp>
      </p:grpSp>
      <p:grpSp>
        <p:nvGrpSpPr>
          <p:cNvPr id="1087" name="Google Shape;631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85" name="Google Shape;632;p91" descr="Google Shape;632;p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6" name="Google Shape;633;p91"/>
            <p:cNvSpPr txBox="1"/>
            <p:nvPr/>
          </p:nvSpPr>
          <p:spPr>
            <a:xfrm>
              <a:off x="9717370" y="2532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09</a:t>
              </a:r>
            </a:p>
          </p:txBody>
        </p:sp>
      </p:grpSp>
      <p:grpSp>
        <p:nvGrpSpPr>
          <p:cNvPr id="1090" name="Google Shape;634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88" name="Google Shape;635;p91" descr="Google Shape;635;p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9" name="Google Shape;636;p91"/>
            <p:cNvSpPr txBox="1"/>
            <p:nvPr/>
          </p:nvSpPr>
          <p:spPr>
            <a:xfrm>
              <a:off x="97681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08</a:t>
              </a:r>
            </a:p>
          </p:txBody>
        </p:sp>
      </p:grpSp>
      <p:grpSp>
        <p:nvGrpSpPr>
          <p:cNvPr id="1093" name="Google Shape;637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91" name="Google Shape;638;p91" descr="Google Shape;638;p9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2" name="Google Shape;639;p91"/>
            <p:cNvSpPr txBox="1"/>
            <p:nvPr/>
          </p:nvSpPr>
          <p:spPr>
            <a:xfrm>
              <a:off x="97554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07</a:t>
              </a:r>
            </a:p>
          </p:txBody>
        </p:sp>
      </p:grpSp>
      <p:grpSp>
        <p:nvGrpSpPr>
          <p:cNvPr id="1096" name="Google Shape;640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94" name="Google Shape;641;p91" descr="Google Shape;641;p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5" name="Google Shape;642;p91"/>
            <p:cNvSpPr txBox="1"/>
            <p:nvPr/>
          </p:nvSpPr>
          <p:spPr>
            <a:xfrm>
              <a:off x="97681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06</a:t>
              </a:r>
            </a:p>
          </p:txBody>
        </p:sp>
      </p:grpSp>
      <p:grpSp>
        <p:nvGrpSpPr>
          <p:cNvPr id="1099" name="Google Shape;643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97" name="Google Shape;644;p91" descr="Google Shape;644;p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Google Shape;645;p91"/>
            <p:cNvSpPr txBox="1"/>
            <p:nvPr/>
          </p:nvSpPr>
          <p:spPr>
            <a:xfrm>
              <a:off x="95649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05</a:t>
              </a:r>
            </a:p>
          </p:txBody>
        </p:sp>
      </p:grpSp>
      <p:grpSp>
        <p:nvGrpSpPr>
          <p:cNvPr id="1102" name="Google Shape;646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100" name="Google Shape;647;p91" descr="Google Shape;647;p9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1" name="Google Shape;648;p91"/>
            <p:cNvSpPr txBox="1"/>
            <p:nvPr/>
          </p:nvSpPr>
          <p:spPr>
            <a:xfrm>
              <a:off x="97173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04</a:t>
              </a:r>
            </a:p>
          </p:txBody>
        </p:sp>
      </p:grpSp>
      <p:grpSp>
        <p:nvGrpSpPr>
          <p:cNvPr id="1105" name="Google Shape;649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103" name="Google Shape;650;p91" descr="Google Shape;650;p9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4" name="Google Shape;651;p91"/>
            <p:cNvSpPr txBox="1"/>
            <p:nvPr/>
          </p:nvSpPr>
          <p:spPr>
            <a:xfrm>
              <a:off x="97808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03</a:t>
              </a:r>
            </a:p>
          </p:txBody>
        </p:sp>
      </p:grpSp>
      <p:grpSp>
        <p:nvGrpSpPr>
          <p:cNvPr id="1108" name="Google Shape;652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106" name="Google Shape;653;p91" descr="Google Shape;653;p9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7" name="Google Shape;654;p91"/>
            <p:cNvSpPr txBox="1"/>
            <p:nvPr/>
          </p:nvSpPr>
          <p:spPr>
            <a:xfrm>
              <a:off x="97935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02</a:t>
              </a:r>
            </a:p>
          </p:txBody>
        </p:sp>
      </p:grpSp>
      <p:pic>
        <p:nvPicPr>
          <p:cNvPr id="1109" name="Google Shape;656;p91" descr="Google Shape;656;p9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52121" y="-390213"/>
            <a:ext cx="14469813" cy="72850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12" name="Google Shape;658;p91" descr="Google Shape;658;p91"/>
          <p:cNvPicPr>
            <a:picLocks noChangeAspect="1"/>
          </p:cNvPicPr>
          <p:nvPr/>
        </p:nvPicPr>
        <p:blipFill>
          <a:blip r:embed="rId13"/>
          <a:srcRect t="6077" b="6085"/>
          <a:stretch>
            <a:fillRect/>
          </a:stretch>
        </p:blipFill>
        <p:spPr>
          <a:xfrm>
            <a:off x="5767387" y="771015"/>
            <a:ext cx="657325" cy="144615"/>
          </a:xfrm>
          <a:prstGeom prst="rect">
            <a:avLst/>
          </a:prstGeom>
          <a:ln w="12700">
            <a:miter lim="400000"/>
          </a:ln>
        </p:spPr>
      </p:pic>
      <p:sp>
        <p:nvSpPr>
          <p:cNvPr id="1115" name="Google Shape;661;p91"/>
          <p:cNvSpPr txBox="1"/>
          <p:nvPr/>
        </p:nvSpPr>
        <p:spPr>
          <a:xfrm>
            <a:off x="2817179" y="3483161"/>
            <a:ext cx="7752868" cy="288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 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030C77-F698-AC48-2882-616FBB27AE3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61" t="9134" r="6280" b="6693"/>
          <a:stretch/>
        </p:blipFill>
        <p:spPr>
          <a:xfrm>
            <a:off x="910026" y="1621654"/>
            <a:ext cx="8087665" cy="4892544"/>
          </a:xfrm>
          <a:prstGeom prst="rect">
            <a:avLst/>
          </a:prstGeom>
        </p:spPr>
      </p:pic>
      <p:sp>
        <p:nvSpPr>
          <p:cNvPr id="7" name="Google Shape;660;p91">
            <a:extLst>
              <a:ext uri="{FF2B5EF4-FFF2-40B4-BE49-F238E27FC236}">
                <a16:creationId xmlns:a16="http://schemas.microsoft.com/office/drawing/2014/main" id="{CCAF7803-4C27-FB43-DED6-40177CA6137E}"/>
              </a:ext>
            </a:extLst>
          </p:cNvPr>
          <p:cNvSpPr txBox="1"/>
          <p:nvPr/>
        </p:nvSpPr>
        <p:spPr>
          <a:xfrm>
            <a:off x="3325442" y="923038"/>
            <a:ext cx="5514686" cy="492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00" tIns="60900" rIns="60900" bIns="60900">
            <a:spAutoFit/>
          </a:bodyPr>
          <a:lstStyle>
            <a:lvl1pPr algn="ctr">
              <a:defRPr sz="1900"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sz="2400" dirty="0"/>
              <a:t>CONTRATAÇÃO de 02 a 29 vidas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514670F-ADB1-82CF-9D0F-87B1B421EEE3}"/>
              </a:ext>
            </a:extLst>
          </p:cNvPr>
          <p:cNvSpPr txBox="1"/>
          <p:nvPr/>
        </p:nvSpPr>
        <p:spPr>
          <a:xfrm>
            <a:off x="9222161" y="2605987"/>
            <a:ext cx="3684489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pt-BR" sz="1600" b="1" dirty="0">
                <a:solidFill>
                  <a:srgbClr val="001F63"/>
                </a:solidFill>
                <a:latin typeface="+mj-lt"/>
                <a:ea typeface="+mj-ea"/>
                <a:cs typeface="+mj-cs"/>
              </a:rPr>
              <a:t>Através do Link: sulamericaodonto.com.br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lang="pt-BR" sz="1900" b="1" dirty="0">
              <a:solidFill>
                <a:srgbClr val="001F63"/>
              </a:solidFill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69176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1" name="Google Shape;625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79" name="Google Shape;626;p91" descr="Google Shape;626;p9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0" name="Google Shape;627;p91"/>
            <p:cNvSpPr txBox="1"/>
            <p:nvPr/>
          </p:nvSpPr>
          <p:spPr>
            <a:xfrm>
              <a:off x="9590370" y="2532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11</a:t>
              </a:r>
            </a:p>
          </p:txBody>
        </p:sp>
      </p:grpSp>
      <p:grpSp>
        <p:nvGrpSpPr>
          <p:cNvPr id="1084" name="Google Shape;628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82" name="Google Shape;629;p91" descr="Google Shape;629;p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3" name="Google Shape;630;p91"/>
            <p:cNvSpPr txBox="1"/>
            <p:nvPr/>
          </p:nvSpPr>
          <p:spPr>
            <a:xfrm>
              <a:off x="9666570" y="2532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10</a:t>
              </a:r>
            </a:p>
          </p:txBody>
        </p:sp>
      </p:grpSp>
      <p:grpSp>
        <p:nvGrpSpPr>
          <p:cNvPr id="1087" name="Google Shape;631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85" name="Google Shape;632;p91" descr="Google Shape;632;p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6" name="Google Shape;633;p91"/>
            <p:cNvSpPr txBox="1"/>
            <p:nvPr/>
          </p:nvSpPr>
          <p:spPr>
            <a:xfrm>
              <a:off x="9717370" y="2532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09</a:t>
              </a:r>
            </a:p>
          </p:txBody>
        </p:sp>
      </p:grpSp>
      <p:grpSp>
        <p:nvGrpSpPr>
          <p:cNvPr id="1090" name="Google Shape;634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88" name="Google Shape;635;p91" descr="Google Shape;635;p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9" name="Google Shape;636;p91"/>
            <p:cNvSpPr txBox="1"/>
            <p:nvPr/>
          </p:nvSpPr>
          <p:spPr>
            <a:xfrm>
              <a:off x="97681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08</a:t>
              </a:r>
            </a:p>
          </p:txBody>
        </p:sp>
      </p:grpSp>
      <p:grpSp>
        <p:nvGrpSpPr>
          <p:cNvPr id="1093" name="Google Shape;637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91" name="Google Shape;638;p91" descr="Google Shape;638;p9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2" name="Google Shape;639;p91"/>
            <p:cNvSpPr txBox="1"/>
            <p:nvPr/>
          </p:nvSpPr>
          <p:spPr>
            <a:xfrm>
              <a:off x="97554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07</a:t>
              </a:r>
            </a:p>
          </p:txBody>
        </p:sp>
      </p:grpSp>
      <p:grpSp>
        <p:nvGrpSpPr>
          <p:cNvPr id="1096" name="Google Shape;640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94" name="Google Shape;641;p91" descr="Google Shape;641;p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5" name="Google Shape;642;p91"/>
            <p:cNvSpPr txBox="1"/>
            <p:nvPr/>
          </p:nvSpPr>
          <p:spPr>
            <a:xfrm>
              <a:off x="97681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06</a:t>
              </a:r>
            </a:p>
          </p:txBody>
        </p:sp>
      </p:grpSp>
      <p:grpSp>
        <p:nvGrpSpPr>
          <p:cNvPr id="1099" name="Google Shape;643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097" name="Google Shape;644;p91" descr="Google Shape;644;p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Google Shape;645;p91"/>
            <p:cNvSpPr txBox="1"/>
            <p:nvPr/>
          </p:nvSpPr>
          <p:spPr>
            <a:xfrm>
              <a:off x="95649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05</a:t>
              </a:r>
            </a:p>
          </p:txBody>
        </p:sp>
      </p:grpSp>
      <p:grpSp>
        <p:nvGrpSpPr>
          <p:cNvPr id="1102" name="Google Shape;646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100" name="Google Shape;647;p91" descr="Google Shape;647;p9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1" name="Google Shape;648;p91"/>
            <p:cNvSpPr txBox="1"/>
            <p:nvPr/>
          </p:nvSpPr>
          <p:spPr>
            <a:xfrm>
              <a:off x="97173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04</a:t>
              </a:r>
            </a:p>
          </p:txBody>
        </p:sp>
      </p:grpSp>
      <p:grpSp>
        <p:nvGrpSpPr>
          <p:cNvPr id="1105" name="Google Shape;649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103" name="Google Shape;650;p91" descr="Google Shape;650;p9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4" name="Google Shape;651;p91"/>
            <p:cNvSpPr txBox="1"/>
            <p:nvPr/>
          </p:nvSpPr>
          <p:spPr>
            <a:xfrm>
              <a:off x="97808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03</a:t>
              </a:r>
            </a:p>
          </p:txBody>
        </p:sp>
      </p:grpSp>
      <p:grpSp>
        <p:nvGrpSpPr>
          <p:cNvPr id="1108" name="Google Shape;652;p91"/>
          <p:cNvGrpSpPr/>
          <p:nvPr/>
        </p:nvGrpSpPr>
        <p:grpSpPr>
          <a:xfrm>
            <a:off x="-1152120" y="-390213"/>
            <a:ext cx="14469811" cy="7285062"/>
            <a:chOff x="0" y="0"/>
            <a:chExt cx="14469809" cy="7285061"/>
          </a:xfrm>
        </p:grpSpPr>
        <p:pic>
          <p:nvPicPr>
            <p:cNvPr id="1106" name="Google Shape;653;p91" descr="Google Shape;653;p9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" y="0"/>
              <a:ext cx="14469811" cy="7285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7" name="Google Shape;654;p91"/>
            <p:cNvSpPr txBox="1"/>
            <p:nvPr/>
          </p:nvSpPr>
          <p:spPr>
            <a:xfrm>
              <a:off x="9793570" y="2659382"/>
              <a:ext cx="4249158" cy="373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lnSpc>
                  <a:spcPct val="80000"/>
                </a:lnSpc>
                <a:defRPr sz="25700" b="1">
                  <a:solidFill>
                    <a:srgbClr val="001F63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02</a:t>
              </a:r>
            </a:p>
          </p:txBody>
        </p:sp>
      </p:grpSp>
      <p:pic>
        <p:nvPicPr>
          <p:cNvPr id="1109" name="Google Shape;656;p91" descr="Google Shape;656;p9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52121" y="-390213"/>
            <a:ext cx="14469813" cy="72850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12" name="Google Shape;658;p91" descr="Google Shape;658;p91"/>
          <p:cNvPicPr>
            <a:picLocks noChangeAspect="1"/>
          </p:cNvPicPr>
          <p:nvPr/>
        </p:nvPicPr>
        <p:blipFill>
          <a:blip r:embed="rId13"/>
          <a:srcRect t="6077" b="6085"/>
          <a:stretch>
            <a:fillRect/>
          </a:stretch>
        </p:blipFill>
        <p:spPr>
          <a:xfrm>
            <a:off x="5767387" y="771015"/>
            <a:ext cx="657325" cy="144615"/>
          </a:xfrm>
          <a:prstGeom prst="rect">
            <a:avLst/>
          </a:prstGeom>
          <a:ln w="12700">
            <a:miter lim="400000"/>
          </a:ln>
        </p:spPr>
      </p:pic>
      <p:sp>
        <p:nvSpPr>
          <p:cNvPr id="1115" name="Google Shape;661;p91"/>
          <p:cNvSpPr txBox="1"/>
          <p:nvPr/>
        </p:nvSpPr>
        <p:spPr>
          <a:xfrm>
            <a:off x="2817179" y="3483161"/>
            <a:ext cx="7752868" cy="288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 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7C54E5-6F1F-704D-F107-1F9C35631F1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458" t="12961" r="23590" b="28409"/>
          <a:stretch/>
        </p:blipFill>
        <p:spPr>
          <a:xfrm>
            <a:off x="911924" y="1733264"/>
            <a:ext cx="8095597" cy="4806918"/>
          </a:xfrm>
          <a:prstGeom prst="rect">
            <a:avLst/>
          </a:prstGeom>
        </p:spPr>
      </p:pic>
      <p:sp>
        <p:nvSpPr>
          <p:cNvPr id="10" name="Google Shape;660;p91">
            <a:extLst>
              <a:ext uri="{FF2B5EF4-FFF2-40B4-BE49-F238E27FC236}">
                <a16:creationId xmlns:a16="http://schemas.microsoft.com/office/drawing/2014/main" id="{C64E85D8-AC69-35FC-BB7F-14E9C26EC8A3}"/>
              </a:ext>
            </a:extLst>
          </p:cNvPr>
          <p:cNvSpPr txBox="1"/>
          <p:nvPr/>
        </p:nvSpPr>
        <p:spPr>
          <a:xfrm>
            <a:off x="3325442" y="923038"/>
            <a:ext cx="5514686" cy="492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00" tIns="60900" rIns="60900" bIns="60900">
            <a:spAutoFit/>
          </a:bodyPr>
          <a:lstStyle>
            <a:lvl1pPr algn="ctr">
              <a:defRPr sz="1900"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sz="2400" dirty="0"/>
              <a:t>CONTRATAÇÃO de 02 a 29 vidas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976;p32"/>
          <p:cNvSpPr/>
          <p:nvPr/>
        </p:nvSpPr>
        <p:spPr>
          <a:xfrm>
            <a:off x="-782065" y="-14941"/>
            <a:ext cx="15119905" cy="10689726"/>
          </a:xfrm>
          <a:prstGeom prst="rect">
            <a:avLst/>
          </a:prstGeom>
          <a:solidFill>
            <a:srgbClr val="6CE2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119" name="Circle"/>
          <p:cNvSpPr/>
          <p:nvPr/>
        </p:nvSpPr>
        <p:spPr>
          <a:xfrm>
            <a:off x="7769701" y="-164255"/>
            <a:ext cx="6782441" cy="6782440"/>
          </a:xfrm>
          <a:prstGeom prst="ellipse">
            <a:avLst/>
          </a:prstGeom>
          <a:solidFill>
            <a:srgbClr val="EE831B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120" name="Google Shape;658;p91" descr="Google Shape;658;p91"/>
          <p:cNvPicPr>
            <a:picLocks noChangeAspect="1"/>
          </p:cNvPicPr>
          <p:nvPr/>
        </p:nvPicPr>
        <p:blipFill>
          <a:blip r:embed="rId4"/>
          <a:srcRect t="6076" b="6084"/>
          <a:stretch>
            <a:fillRect/>
          </a:stretch>
        </p:blipFill>
        <p:spPr>
          <a:xfrm>
            <a:off x="9715805" y="3171437"/>
            <a:ext cx="657325" cy="144615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Google Shape;660;p91"/>
          <p:cNvSpPr txBox="1"/>
          <p:nvPr/>
        </p:nvSpPr>
        <p:spPr>
          <a:xfrm>
            <a:off x="8641723" y="2018018"/>
            <a:ext cx="2891554" cy="1000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00" tIns="60900" rIns="60900" bIns="60900">
            <a:spAutoFit/>
          </a:bodyPr>
          <a:lstStyle>
            <a:lvl1pPr algn="ctr">
              <a:defRPr sz="1900"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dirty="0"/>
              <a:t>J</a:t>
            </a:r>
            <a:r>
              <a:rPr dirty="0" err="1"/>
              <a:t>ornada</a:t>
            </a:r>
            <a:endParaRPr lang="pt-BR" dirty="0"/>
          </a:p>
          <a:p>
            <a:r>
              <a:rPr lang="pt-BR" dirty="0"/>
              <a:t>e</a:t>
            </a:r>
          </a:p>
          <a:p>
            <a:r>
              <a:rPr lang="pt-BR" dirty="0" err="1"/>
              <a:t>Dashboard</a:t>
            </a:r>
            <a:endParaRPr dirty="0"/>
          </a:p>
        </p:txBody>
      </p:sp>
      <p:sp>
        <p:nvSpPr>
          <p:cNvPr id="1123" name="Google Shape;661;p91"/>
          <p:cNvSpPr txBox="1"/>
          <p:nvPr/>
        </p:nvSpPr>
        <p:spPr>
          <a:xfrm>
            <a:off x="2817179" y="3483161"/>
            <a:ext cx="7752868" cy="288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 </a:t>
            </a:r>
          </a:p>
        </p:txBody>
      </p:sp>
      <p:pic>
        <p:nvPicPr>
          <p:cNvPr id="1124" name="Video_20230215_153752_158.mp4" descr="Video_20230215_153752_158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6810" y="297870"/>
            <a:ext cx="3446364" cy="745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mobile.png" descr="mobile.png"/>
          <p:cNvPicPr>
            <a:picLocks noChangeAspect="1"/>
          </p:cNvPicPr>
          <p:nvPr/>
        </p:nvPicPr>
        <p:blipFill rotWithShape="1">
          <a:blip r:embed="rId6"/>
          <a:srcRect r="19595"/>
          <a:stretch/>
        </p:blipFill>
        <p:spPr>
          <a:xfrm>
            <a:off x="-2924186" y="-1061053"/>
            <a:ext cx="11438599" cy="10279809"/>
          </a:xfrm>
          <a:prstGeom prst="rect">
            <a:avLst/>
          </a:prstGeom>
          <a:ln w="12700">
            <a:miter lim="400000"/>
          </a:ln>
        </p:spPr>
      </p:pic>
      <p:sp>
        <p:nvSpPr>
          <p:cNvPr id="1126" name="Google Shape;660;p91"/>
          <p:cNvSpPr txBox="1"/>
          <p:nvPr/>
        </p:nvSpPr>
        <p:spPr>
          <a:xfrm>
            <a:off x="8598641" y="3684599"/>
            <a:ext cx="2891554" cy="393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00" tIns="60900" rIns="60900" bIns="60900">
            <a:spAutoFit/>
          </a:bodyPr>
          <a:lstStyle>
            <a:lvl1pPr algn="ctr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Mobile</a:t>
            </a:r>
          </a:p>
        </p:txBody>
      </p:sp>
      <p:grpSp>
        <p:nvGrpSpPr>
          <p:cNvPr id="1140" name="Group"/>
          <p:cNvGrpSpPr/>
          <p:nvPr/>
        </p:nvGrpSpPr>
        <p:grpSpPr>
          <a:xfrm>
            <a:off x="7046504" y="2745335"/>
            <a:ext cx="162354" cy="4025249"/>
            <a:chOff x="0" y="0"/>
            <a:chExt cx="162352" cy="4025247"/>
          </a:xfrm>
        </p:grpSpPr>
        <p:pic>
          <p:nvPicPr>
            <p:cNvPr id="1127" name="Google Shape;761;g1dc75b800be_1_234" descr="Google Shape;761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8" name="Google Shape;762;g1dc75b800be_1_234" descr="Google Shape;762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18275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9" name="Google Shape;763;g1dc75b800be_1_234" descr="Google Shape;763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37931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0" name="Google Shape;764;g1dc75b800be_1_234" descr="Google Shape;764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957587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1" name="Google Shape;765;g1dc75b800be_1_234" descr="Google Shape;765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621491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2" name="Google Shape;766;g1dc75b800be_1_234" descr="Google Shape;766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953438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3" name="Google Shape;767;g1dc75b800be_1_234" descr="Google Shape;767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285387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4" name="Google Shape;768;g1dc75b800be_1_234" descr="Google Shape;768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900875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5" name="Google Shape;769;g1dc75b800be_1_234" descr="Google Shape;769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208845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6" name="Google Shape;770;g1dc75b800be_1_234" descr="Google Shape;770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556327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7" name="Google Shape;771;g1dc75b800be_1_234" descr="Google Shape;771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289554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8" name="Google Shape;772;g1dc75b800be_1_234" descr="Google Shape;772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617337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9" name="Google Shape;773;g1dc75b800be_1_234" descr="Google Shape;773;g1dc75b800be_1_2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848338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" name="Imagem 5" descr="Interface gráfica do usuári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30E9B902-CC64-F2C1-E993-62C2A2B9DE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03"/>
          <a:stretch/>
        </p:blipFill>
        <p:spPr>
          <a:xfrm>
            <a:off x="2616809" y="1118709"/>
            <a:ext cx="3446363" cy="618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1690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2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976;p32"/>
          <p:cNvSpPr/>
          <p:nvPr/>
        </p:nvSpPr>
        <p:spPr>
          <a:xfrm>
            <a:off x="-782065" y="-14941"/>
            <a:ext cx="15119905" cy="10689726"/>
          </a:xfrm>
          <a:prstGeom prst="rect">
            <a:avLst/>
          </a:prstGeom>
          <a:solidFill>
            <a:srgbClr val="6CE2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119" name="Circle"/>
          <p:cNvSpPr/>
          <p:nvPr/>
        </p:nvSpPr>
        <p:spPr>
          <a:xfrm>
            <a:off x="7769701" y="-164255"/>
            <a:ext cx="6782441" cy="6782440"/>
          </a:xfrm>
          <a:prstGeom prst="ellipse">
            <a:avLst/>
          </a:prstGeom>
          <a:solidFill>
            <a:srgbClr val="EE831B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120" name="Google Shape;658;p91" descr="Google Shape;658;p91"/>
          <p:cNvPicPr>
            <a:picLocks noChangeAspect="1"/>
          </p:cNvPicPr>
          <p:nvPr/>
        </p:nvPicPr>
        <p:blipFill>
          <a:blip r:embed="rId2"/>
          <a:srcRect t="6076" b="6084"/>
          <a:stretch>
            <a:fillRect/>
          </a:stretch>
        </p:blipFill>
        <p:spPr>
          <a:xfrm>
            <a:off x="9715805" y="2919646"/>
            <a:ext cx="657325" cy="144615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Google Shape;660;p91"/>
          <p:cNvSpPr txBox="1"/>
          <p:nvPr/>
        </p:nvSpPr>
        <p:spPr>
          <a:xfrm>
            <a:off x="8641723" y="2018018"/>
            <a:ext cx="2891554" cy="1215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00" tIns="60900" rIns="60900" bIns="60900">
            <a:spAutoFit/>
          </a:bodyPr>
          <a:lstStyle>
            <a:lvl1pPr algn="ctr">
              <a:defRPr sz="1900"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sz="2000" dirty="0"/>
              <a:t>CONTRATAÇÃO VIA </a:t>
            </a:r>
            <a:r>
              <a:rPr lang="pt-BR" sz="3200" dirty="0"/>
              <a:t>COTADOR</a:t>
            </a:r>
          </a:p>
          <a:p>
            <a:endParaRPr dirty="0"/>
          </a:p>
        </p:txBody>
      </p:sp>
      <p:sp>
        <p:nvSpPr>
          <p:cNvPr id="1123" name="Google Shape;661;p91"/>
          <p:cNvSpPr txBox="1"/>
          <p:nvPr/>
        </p:nvSpPr>
        <p:spPr>
          <a:xfrm>
            <a:off x="2817179" y="3483161"/>
            <a:ext cx="7752868" cy="288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 </a:t>
            </a:r>
          </a:p>
        </p:txBody>
      </p:sp>
      <p:grpSp>
        <p:nvGrpSpPr>
          <p:cNvPr id="1140" name="Group"/>
          <p:cNvGrpSpPr/>
          <p:nvPr/>
        </p:nvGrpSpPr>
        <p:grpSpPr>
          <a:xfrm>
            <a:off x="7046504" y="1897195"/>
            <a:ext cx="162354" cy="4025249"/>
            <a:chOff x="0" y="0"/>
            <a:chExt cx="162352" cy="4025247"/>
          </a:xfrm>
        </p:grpSpPr>
        <p:pic>
          <p:nvPicPr>
            <p:cNvPr id="1127" name="Google Shape;761;g1dc75b800be_1_234" descr="Google Shape;761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8" name="Google Shape;762;g1dc75b800be_1_234" descr="Google Shape;762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18275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9" name="Google Shape;763;g1dc75b800be_1_234" descr="Google Shape;763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37931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0" name="Google Shape;764;g1dc75b800be_1_234" descr="Google Shape;764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57587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1" name="Google Shape;765;g1dc75b800be_1_234" descr="Google Shape;765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21491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2" name="Google Shape;766;g1dc75b800be_1_234" descr="Google Shape;766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53438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3" name="Google Shape;767;g1dc75b800be_1_234" descr="Google Shape;767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85387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4" name="Google Shape;768;g1dc75b800be_1_234" descr="Google Shape;768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00875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5" name="Google Shape;769;g1dc75b800be_1_234" descr="Google Shape;769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208845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6" name="Google Shape;770;g1dc75b800be_1_234" descr="Google Shape;770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56327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7" name="Google Shape;771;g1dc75b800be_1_234" descr="Google Shape;771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89554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8" name="Google Shape;772;g1dc75b800be_1_234" descr="Google Shape;772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617337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9" name="Google Shape;773;g1dc75b800be_1_234" descr="Google Shape;773;g1dc75b800be_1_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48338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82FB10FF-59D0-7D7F-7D1E-39DE9E499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5" y="1026373"/>
            <a:ext cx="6189284" cy="2792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037BFF7-237A-0061-6184-979103F7C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412" y="3698354"/>
            <a:ext cx="6134524" cy="279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Google Shape;660;p91">
            <a:extLst>
              <a:ext uri="{FF2B5EF4-FFF2-40B4-BE49-F238E27FC236}">
                <a16:creationId xmlns:a16="http://schemas.microsoft.com/office/drawing/2014/main" id="{3D522F8A-451A-1F0D-7397-2B086EF504A3}"/>
              </a:ext>
            </a:extLst>
          </p:cNvPr>
          <p:cNvSpPr txBox="1"/>
          <p:nvPr/>
        </p:nvSpPr>
        <p:spPr>
          <a:xfrm>
            <a:off x="8598690" y="3228113"/>
            <a:ext cx="2891554" cy="2569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00" tIns="60900" rIns="60900" bIns="60900">
            <a:spAutoFit/>
          </a:bodyPr>
          <a:lstStyle>
            <a:lvl1pPr algn="ctr">
              <a:defRPr sz="1900"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sz="2400" dirty="0"/>
              <a:t>Sem alteração na jornada</a:t>
            </a:r>
          </a:p>
          <a:p>
            <a:endParaRPr lang="pt-BR" sz="2000" dirty="0"/>
          </a:p>
          <a:p>
            <a:r>
              <a:rPr lang="pt-BR" sz="1800" dirty="0"/>
              <a:t>Contratação de</a:t>
            </a:r>
          </a:p>
          <a:p>
            <a:r>
              <a:rPr lang="pt-BR" sz="1800" dirty="0"/>
              <a:t>02 a 29 vidas </a:t>
            </a:r>
          </a:p>
          <a:p>
            <a:r>
              <a:rPr lang="pt-BR" sz="1800" dirty="0"/>
              <a:t>30 a 99 vidas</a:t>
            </a:r>
          </a:p>
          <a:p>
            <a:r>
              <a:rPr lang="pt-BR" sz="1800" dirty="0"/>
              <a:t>100 a 199 vidas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205600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976;p32"/>
          <p:cNvSpPr/>
          <p:nvPr/>
        </p:nvSpPr>
        <p:spPr>
          <a:xfrm>
            <a:off x="-686531" y="619476"/>
            <a:ext cx="15119905" cy="10689726"/>
          </a:xfrm>
          <a:prstGeom prst="rect">
            <a:avLst/>
          </a:prstGeom>
          <a:solidFill>
            <a:srgbClr val="6CE2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193" name="Google Shape;1011;p109"/>
          <p:cNvSpPr txBox="1"/>
          <p:nvPr/>
        </p:nvSpPr>
        <p:spPr>
          <a:xfrm>
            <a:off x="978601" y="161539"/>
            <a:ext cx="4309289" cy="338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/>
          <a:p>
            <a: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Fluxo</a:t>
            </a:r>
            <a:r>
              <a:rPr dirty="0"/>
              <a:t> de </a:t>
            </a:r>
            <a:r>
              <a:rPr dirty="0" err="1"/>
              <a:t>Telas</a:t>
            </a:r>
            <a:r>
              <a:rPr dirty="0"/>
              <a:t> </a:t>
            </a:r>
            <a:r>
              <a:rPr i="1" dirty="0"/>
              <a:t>Dashboard</a:t>
            </a:r>
          </a:p>
        </p:txBody>
      </p:sp>
      <p:pic>
        <p:nvPicPr>
          <p:cNvPr id="1194" name="Google Shape;1012;p109" descr="Google Shape;1012;p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656" y="771044"/>
            <a:ext cx="6107689" cy="89227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8" name="Group"/>
          <p:cNvGrpSpPr/>
          <p:nvPr/>
        </p:nvGrpSpPr>
        <p:grpSpPr>
          <a:xfrm>
            <a:off x="5723978" y="1858935"/>
            <a:ext cx="5233358" cy="4722848"/>
            <a:chOff x="0" y="0"/>
            <a:chExt cx="5233356" cy="4722847"/>
          </a:xfrm>
        </p:grpSpPr>
        <p:pic>
          <p:nvPicPr>
            <p:cNvPr id="1196" name="Google Shape;670;p92" descr="Google Shape;670;p92"/>
            <p:cNvPicPr>
              <a:picLocks noChangeAspect="1"/>
            </p:cNvPicPr>
            <p:nvPr/>
          </p:nvPicPr>
          <p:blipFill>
            <a:blip r:embed="rId4"/>
            <a:srcRect l="26802" t="21505" r="28673" b="12332"/>
            <a:stretch>
              <a:fillRect/>
            </a:stretch>
          </p:blipFill>
          <p:spPr>
            <a:xfrm>
              <a:off x="0" y="-1"/>
              <a:ext cx="5233358" cy="4372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7" name="Rectangle"/>
            <p:cNvSpPr/>
            <p:nvPr/>
          </p:nvSpPr>
          <p:spPr>
            <a:xfrm>
              <a:off x="988829" y="417148"/>
              <a:ext cx="4172506" cy="430569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pic>
        <p:nvPicPr>
          <p:cNvPr id="1199" name="Google Shape;686;p94" descr="Google Shape;686;p94"/>
          <p:cNvPicPr>
            <a:picLocks noChangeAspect="1"/>
          </p:cNvPicPr>
          <p:nvPr/>
        </p:nvPicPr>
        <p:blipFill>
          <a:blip r:embed="rId5"/>
          <a:srcRect l="34616" t="23677" r="28020" b="15511"/>
          <a:stretch>
            <a:fillRect/>
          </a:stretch>
        </p:blipFill>
        <p:spPr>
          <a:xfrm>
            <a:off x="6622405" y="2239356"/>
            <a:ext cx="4329813" cy="39621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3" name="Group"/>
          <p:cNvGrpSpPr/>
          <p:nvPr/>
        </p:nvGrpSpPr>
        <p:grpSpPr>
          <a:xfrm>
            <a:off x="4518621" y="2667038"/>
            <a:ext cx="162354" cy="4025248"/>
            <a:chOff x="0" y="0"/>
            <a:chExt cx="162352" cy="4025247"/>
          </a:xfrm>
        </p:grpSpPr>
        <p:pic>
          <p:nvPicPr>
            <p:cNvPr id="1200" name="Google Shape;761;g1dc75b800be_1_234" descr="Google Shape;761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1" name="Google Shape;762;g1dc75b800be_1_234" descr="Google Shape;762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18275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2" name="Google Shape;763;g1dc75b800be_1_234" descr="Google Shape;763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37931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3" name="Google Shape;764;g1dc75b800be_1_234" descr="Google Shape;764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57587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4" name="Google Shape;765;g1dc75b800be_1_234" descr="Google Shape;765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621491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5" name="Google Shape;766;g1dc75b800be_1_234" descr="Google Shape;766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953438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6" name="Google Shape;767;g1dc75b800be_1_234" descr="Google Shape;767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285387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7" name="Google Shape;768;g1dc75b800be_1_234" descr="Google Shape;768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900875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8" name="Google Shape;769;g1dc75b800be_1_234" descr="Google Shape;769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208845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9" name="Google Shape;770;g1dc75b800be_1_234" descr="Google Shape;770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556327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0" name="Google Shape;771;g1dc75b800be_1_234" descr="Google Shape;771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289554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1" name="Google Shape;772;g1dc75b800be_1_234" descr="Google Shape;772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617337"/>
              <a:ext cx="162353" cy="17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2" name="Google Shape;773;g1dc75b800be_1_234" descr="Google Shape;773;g1dc75b800be_1_2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848338"/>
              <a:ext cx="162353" cy="176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14" name="Google Shape;669;p92"/>
          <p:cNvSpPr txBox="1"/>
          <p:nvPr/>
        </p:nvSpPr>
        <p:spPr>
          <a:xfrm>
            <a:off x="600776" y="1146368"/>
            <a:ext cx="3845823" cy="110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5500"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sz="2400" dirty="0">
                <a:solidFill>
                  <a:schemeClr val="accent2"/>
                </a:solidFill>
              </a:rPr>
              <a:t>DASHBOARD DE VENDAS PME </a:t>
            </a:r>
          </a:p>
          <a:p>
            <a:r>
              <a:rPr lang="pt-BR" sz="1800" dirty="0"/>
              <a:t>(em construção)</a:t>
            </a:r>
            <a:endParaRPr sz="1800" dirty="0"/>
          </a:p>
        </p:txBody>
      </p:sp>
      <p:sp>
        <p:nvSpPr>
          <p:cNvPr id="1216" name="– Histórico de Vendas"/>
          <p:cNvSpPr txBox="1"/>
          <p:nvPr/>
        </p:nvSpPr>
        <p:spPr>
          <a:xfrm>
            <a:off x="634653" y="2662270"/>
            <a:ext cx="3950221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1800" dirty="0"/>
              <a:t>Histórico de </a:t>
            </a:r>
            <a:r>
              <a:rPr sz="1800" dirty="0" err="1"/>
              <a:t>Vendas</a:t>
            </a:r>
            <a:r>
              <a:rPr lang="pt-BR" sz="1800" dirty="0"/>
              <a:t> (filtragem por seleção de Ano);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t-BR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1800" dirty="0"/>
              <a:t>Tabela de Relação de Vendas;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t-BR" sz="1800" dirty="0"/>
          </a:p>
          <a:p>
            <a:pPr marL="342900" indent="-342900">
              <a:buFont typeface="Wingdings" panose="05000000000000000000" pitchFamily="2" charset="2"/>
              <a:buChar char="§"/>
              <a:defRPr sz="2000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sz="1800" dirty="0"/>
              <a:t>Relação de Vendas</a:t>
            </a:r>
          </a:p>
          <a:p>
            <a:pPr marL="342900" indent="-342900">
              <a:buFont typeface="Wingdings" panose="05000000000000000000" pitchFamily="2" charset="2"/>
              <a:buChar char="§"/>
              <a:defRPr sz="2000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endParaRPr lang="pt-BR" sz="1800" dirty="0"/>
          </a:p>
          <a:p>
            <a:pPr marL="342900" indent="-342900">
              <a:buFont typeface="Wingdings" panose="05000000000000000000" pitchFamily="2" charset="2"/>
              <a:buChar char="§"/>
              <a:defRPr sz="2000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sz="1800" dirty="0"/>
              <a:t>Exibição da Tabela de Leads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976;p32"/>
          <p:cNvSpPr/>
          <p:nvPr/>
        </p:nvSpPr>
        <p:spPr>
          <a:xfrm>
            <a:off x="0" y="611437"/>
            <a:ext cx="12192000" cy="6246563"/>
          </a:xfrm>
          <a:prstGeom prst="rect">
            <a:avLst/>
          </a:prstGeom>
          <a:solidFill>
            <a:srgbClr val="FF8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323" name="Google Shape;1011;p109"/>
          <p:cNvSpPr txBox="1"/>
          <p:nvPr/>
        </p:nvSpPr>
        <p:spPr>
          <a:xfrm>
            <a:off x="978601" y="161538"/>
            <a:ext cx="4309289" cy="33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Cadastro do novo produtor</a:t>
            </a:r>
          </a:p>
        </p:txBody>
      </p:sp>
      <p:pic>
        <p:nvPicPr>
          <p:cNvPr id="1324" name="Google Shape;1012;p109" descr="Google Shape;1012;p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1325" name="Google Shape;734;p100"/>
          <p:cNvSpPr txBox="1"/>
          <p:nvPr/>
        </p:nvSpPr>
        <p:spPr>
          <a:xfrm>
            <a:off x="2734861" y="1707887"/>
            <a:ext cx="8018410" cy="69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1 -</a:t>
            </a:r>
            <a:r>
              <a:rPr b="0"/>
              <a:t> Visitar a página do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portal do corretor</a:t>
            </a:r>
            <a:r>
              <a:t> </a:t>
            </a:r>
            <a:r>
              <a:rPr b="0"/>
              <a:t>e realizar o login com suas credenciais.</a:t>
            </a:r>
          </a:p>
          <a:p>
            <a:pPr>
              <a:defRPr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br/>
            <a:endParaRPr/>
          </a:p>
        </p:txBody>
      </p:sp>
      <p:sp>
        <p:nvSpPr>
          <p:cNvPr id="1326" name="Google Shape;736;p100"/>
          <p:cNvSpPr txBox="1"/>
          <p:nvPr/>
        </p:nvSpPr>
        <p:spPr>
          <a:xfrm>
            <a:off x="2734860" y="3655855"/>
            <a:ext cx="7248139" cy="491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2 -</a:t>
            </a:r>
            <a:r>
              <a:rPr b="0"/>
              <a:t> Na área logada, acessar a opção de ferramentas e selecionar </a:t>
            </a:r>
            <a:r>
              <a:rPr u="sng"/>
              <a:t>Link Odonto</a:t>
            </a:r>
            <a:br>
              <a:rPr u="sng"/>
            </a:br>
            <a:endParaRPr u="sng"/>
          </a:p>
        </p:txBody>
      </p:sp>
      <p:pic>
        <p:nvPicPr>
          <p:cNvPr id="1327" name="Google Shape;737;p100" descr="Google Shape;737;p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624" y="4101403"/>
            <a:ext cx="5734052" cy="1895479"/>
          </a:xfrm>
          <a:prstGeom prst="rect">
            <a:avLst/>
          </a:prstGeom>
          <a:ln w="12700">
            <a:miter lim="400000"/>
          </a:ln>
        </p:spPr>
      </p:pic>
      <p:sp>
        <p:nvSpPr>
          <p:cNvPr id="1328" name="Retângulo Arredondado 1"/>
          <p:cNvSpPr/>
          <p:nvPr/>
        </p:nvSpPr>
        <p:spPr>
          <a:xfrm>
            <a:off x="2614316" y="969341"/>
            <a:ext cx="6711180" cy="395938"/>
          </a:xfrm>
          <a:prstGeom prst="roundRect">
            <a:avLst>
              <a:gd name="adj" fmla="val 50000"/>
            </a:avLst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329" name="Google Shape;733;p100"/>
          <p:cNvSpPr txBox="1"/>
          <p:nvPr/>
        </p:nvSpPr>
        <p:spPr>
          <a:xfrm>
            <a:off x="2866502" y="972317"/>
            <a:ext cx="6711179" cy="77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 passo a passo para realizar o cadastro de um novo produtor:</a:t>
            </a:r>
          </a:p>
          <a:p>
            <a:pPr>
              <a:defRPr>
                <a:solidFill>
                  <a:srgbClr val="F2F2F2"/>
                </a:solidFill>
                <a:latin typeface="+mj-lt"/>
                <a:ea typeface="+mj-ea"/>
                <a:cs typeface="+mj-cs"/>
                <a:sym typeface="Arial"/>
              </a:defRPr>
            </a:pPr>
            <a:br>
              <a:rPr sz="1600" b="1">
                <a:solidFill>
                  <a:srgbClr val="FFFFFF"/>
                </a:solidFill>
              </a:rPr>
            </a:br>
            <a:endParaRPr sz="1600" b="1">
              <a:solidFill>
                <a:srgbClr val="FFFFFF"/>
              </a:solidFill>
            </a:endParaRPr>
          </a:p>
        </p:txBody>
      </p:sp>
      <p:pic>
        <p:nvPicPr>
          <p:cNvPr id="1330" name="Screen Shot 2023-02-15 at 18.54.01.png" descr="Screen Shot 2023-02-15 at 18.54.01.png"/>
          <p:cNvPicPr>
            <a:picLocks noChangeAspect="1"/>
          </p:cNvPicPr>
          <p:nvPr/>
        </p:nvPicPr>
        <p:blipFill>
          <a:blip r:embed="rId5"/>
          <a:srcRect b="67538"/>
          <a:stretch>
            <a:fillRect/>
          </a:stretch>
        </p:blipFill>
        <p:spPr>
          <a:xfrm>
            <a:off x="3235081" y="2163396"/>
            <a:ext cx="5721838" cy="1020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976;p32"/>
          <p:cNvSpPr/>
          <p:nvPr/>
        </p:nvSpPr>
        <p:spPr>
          <a:xfrm>
            <a:off x="0" y="611437"/>
            <a:ext cx="12192000" cy="6246563"/>
          </a:xfrm>
          <a:prstGeom prst="rect">
            <a:avLst/>
          </a:prstGeom>
          <a:solidFill>
            <a:srgbClr val="FF8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333" name="Google Shape;1011;p109"/>
          <p:cNvSpPr txBox="1"/>
          <p:nvPr/>
        </p:nvSpPr>
        <p:spPr>
          <a:xfrm>
            <a:off x="978601" y="161538"/>
            <a:ext cx="4309289" cy="33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Cadastro do novo produtor</a:t>
            </a:r>
          </a:p>
        </p:txBody>
      </p:sp>
      <p:pic>
        <p:nvPicPr>
          <p:cNvPr id="1334" name="Google Shape;1012;p109" descr="Google Shape;1012;p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1335" name="Google Shape;745;p101"/>
          <p:cNvSpPr txBox="1"/>
          <p:nvPr/>
        </p:nvSpPr>
        <p:spPr>
          <a:xfrm>
            <a:off x="2581661" y="1708736"/>
            <a:ext cx="6879840" cy="69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3 - </a:t>
            </a:r>
            <a:r>
              <a:rPr b="0"/>
              <a:t>Na página Home do link odonto, selecionar a opção </a:t>
            </a:r>
            <a:r>
              <a:rPr u="sng"/>
              <a:t>Produtores Cadastrados.</a:t>
            </a:r>
            <a:br>
              <a:rPr u="sng"/>
            </a:br>
            <a:br>
              <a:rPr u="sng"/>
            </a:br>
            <a:endParaRPr u="sng"/>
          </a:p>
        </p:txBody>
      </p:sp>
      <p:sp>
        <p:nvSpPr>
          <p:cNvPr id="1336" name="Google Shape;746;p101"/>
          <p:cNvSpPr txBox="1"/>
          <p:nvPr/>
        </p:nvSpPr>
        <p:spPr>
          <a:xfrm>
            <a:off x="2209413" y="4347640"/>
            <a:ext cx="8255387" cy="491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4 -</a:t>
            </a:r>
            <a:r>
              <a:rPr b="0"/>
              <a:t> Acessando  a opção de Produtores cadastrados, selecionar a opção </a:t>
            </a:r>
            <a:r>
              <a:rPr u="sng"/>
              <a:t>+ Incluir Novo Produtor</a:t>
            </a:r>
            <a:br>
              <a:rPr u="sng"/>
            </a:br>
            <a:endParaRPr u="sng"/>
          </a:p>
        </p:txBody>
      </p:sp>
      <p:pic>
        <p:nvPicPr>
          <p:cNvPr id="1337" name="Google Shape;747;p101" descr="Google Shape;747;p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244" y="2148589"/>
            <a:ext cx="5734054" cy="1790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8" name="Google Shape;748;p101" descr="Google Shape;748;p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244" y="4731437"/>
            <a:ext cx="5734054" cy="1838328"/>
          </a:xfrm>
          <a:prstGeom prst="rect">
            <a:avLst/>
          </a:prstGeom>
          <a:ln w="12700">
            <a:miter lim="400000"/>
          </a:ln>
        </p:spPr>
      </p:pic>
      <p:sp>
        <p:nvSpPr>
          <p:cNvPr id="1339" name="Retângulo Arredondado 3"/>
          <p:cNvSpPr/>
          <p:nvPr/>
        </p:nvSpPr>
        <p:spPr>
          <a:xfrm>
            <a:off x="2614316" y="969341"/>
            <a:ext cx="6711180" cy="395938"/>
          </a:xfrm>
          <a:prstGeom prst="roundRect">
            <a:avLst>
              <a:gd name="adj" fmla="val 50000"/>
            </a:avLst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340" name="Google Shape;733;p100"/>
          <p:cNvSpPr txBox="1"/>
          <p:nvPr/>
        </p:nvSpPr>
        <p:spPr>
          <a:xfrm>
            <a:off x="2866502" y="972317"/>
            <a:ext cx="6711179" cy="77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 passo a passo para realizar o cadastro de um novo produtor:</a:t>
            </a:r>
          </a:p>
          <a:p>
            <a:pPr>
              <a:defRPr>
                <a:solidFill>
                  <a:srgbClr val="F2F2F2"/>
                </a:solidFill>
                <a:latin typeface="+mj-lt"/>
                <a:ea typeface="+mj-ea"/>
                <a:cs typeface="+mj-cs"/>
                <a:sym typeface="Arial"/>
              </a:defRPr>
            </a:pPr>
            <a:br>
              <a:rPr sz="1600" b="1">
                <a:solidFill>
                  <a:srgbClr val="FFFFFF"/>
                </a:solidFill>
              </a:rPr>
            </a:br>
            <a:endParaRPr sz="16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6;p32">
            <a:extLst>
              <a:ext uri="{FF2B5EF4-FFF2-40B4-BE49-F238E27FC236}">
                <a16:creationId xmlns:a16="http://schemas.microsoft.com/office/drawing/2014/main" id="{17BC3AB5-FEC0-E2AA-CF25-1CBCEB149B72}"/>
              </a:ext>
            </a:extLst>
          </p:cNvPr>
          <p:cNvSpPr/>
          <p:nvPr/>
        </p:nvSpPr>
        <p:spPr>
          <a:xfrm>
            <a:off x="-143366" y="628105"/>
            <a:ext cx="12335366" cy="6241567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4" name="Google Shape;780;g1dc75b800be_1_259">
            <a:extLst>
              <a:ext uri="{FF2B5EF4-FFF2-40B4-BE49-F238E27FC236}">
                <a16:creationId xmlns:a16="http://schemas.microsoft.com/office/drawing/2014/main" id="{DF664A18-66E5-C630-7572-F3952B8CDF57}"/>
              </a:ext>
            </a:extLst>
          </p:cNvPr>
          <p:cNvSpPr/>
          <p:nvPr/>
        </p:nvSpPr>
        <p:spPr>
          <a:xfrm>
            <a:off x="-7563103" y="-2996065"/>
            <a:ext cx="13044995" cy="13044996"/>
          </a:xfrm>
          <a:prstGeom prst="ellipse">
            <a:avLst/>
          </a:prstGeom>
          <a:solidFill>
            <a:srgbClr val="FF952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7ED026B7-97AD-7676-DB8A-2BE4DFDEFCD0}"/>
              </a:ext>
            </a:extLst>
          </p:cNvPr>
          <p:cNvSpPr/>
          <p:nvPr/>
        </p:nvSpPr>
        <p:spPr>
          <a:xfrm>
            <a:off x="-1865487" y="-7559"/>
            <a:ext cx="15779607" cy="7037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169" name="Google Shape;169;g15718035dde_1_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2459" y="6299045"/>
            <a:ext cx="1376529" cy="35560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15718035dde_1_117"/>
          <p:cNvSpPr txBox="1"/>
          <p:nvPr/>
        </p:nvSpPr>
        <p:spPr>
          <a:xfrm>
            <a:off x="866350" y="116298"/>
            <a:ext cx="62085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</a:t>
            </a:r>
            <a:r>
              <a:rPr kumimoji="0" lang="pt-B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SulAmérica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g15718035dde_1_117"/>
          <p:cNvSpPr/>
          <p:nvPr/>
        </p:nvSpPr>
        <p:spPr>
          <a:xfrm>
            <a:off x="5814598" y="4757488"/>
            <a:ext cx="1378200" cy="1319400"/>
          </a:xfrm>
          <a:prstGeom prst="roundRect">
            <a:avLst>
              <a:gd name="adj" fmla="val 26047"/>
            </a:avLst>
          </a:prstGeom>
          <a:solidFill>
            <a:srgbClr val="E953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Saúde Física 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15718035dde_1_117"/>
          <p:cNvSpPr/>
          <p:nvPr/>
        </p:nvSpPr>
        <p:spPr>
          <a:xfrm>
            <a:off x="7353723" y="4757488"/>
            <a:ext cx="1408939" cy="1224000"/>
          </a:xfrm>
          <a:prstGeom prst="roundRect">
            <a:avLst>
              <a:gd name="adj" fmla="val 27213"/>
            </a:avLst>
          </a:prstGeom>
          <a:solidFill>
            <a:srgbClr val="E953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tabLst/>
              <a:defRPr/>
            </a:pPr>
            <a:r>
              <a:rPr kumimoji="0" lang="pt-BR" sz="14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Saúde Emocional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15718035dde_1_117"/>
          <p:cNvSpPr/>
          <p:nvPr/>
        </p:nvSpPr>
        <p:spPr>
          <a:xfrm>
            <a:off x="8923762" y="4757488"/>
            <a:ext cx="1408939" cy="1305600"/>
          </a:xfrm>
          <a:prstGeom prst="roundRect">
            <a:avLst>
              <a:gd name="adj" fmla="val 22990"/>
            </a:avLst>
          </a:prstGeom>
          <a:solidFill>
            <a:srgbClr val="E953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tabLst/>
              <a:defRPr/>
            </a:pPr>
            <a:r>
              <a:rPr kumimoji="0" lang="pt-BR" sz="14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Saúde Financeira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15718035dde_1_117" descr="Como economizar dinheiro com 20 dicas de finança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3819" y="5550257"/>
            <a:ext cx="1413184" cy="129811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15718035dde_1_117"/>
          <p:cNvSpPr txBox="1"/>
          <p:nvPr/>
        </p:nvSpPr>
        <p:spPr>
          <a:xfrm>
            <a:off x="255962" y="1658003"/>
            <a:ext cx="50757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~ 3.800 </a:t>
            </a: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colaboradores;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Rede de distribuição com 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+ 25 mil prestadores saúde e odonto </a:t>
            </a: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 todo o Brasil;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de 30 mil </a:t>
            </a: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corretores ativos;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de 50 </a:t>
            </a: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filiais.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15718035dde_1_117"/>
          <p:cNvSpPr txBox="1"/>
          <p:nvPr/>
        </p:nvSpPr>
        <p:spPr>
          <a:xfrm>
            <a:off x="255962" y="1511461"/>
            <a:ext cx="4575613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Companhia com 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127 anos 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 mercado, com foco em longo prazo e resultados sustentáveis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15718035dde_1_117"/>
          <p:cNvSpPr txBox="1"/>
          <p:nvPr/>
        </p:nvSpPr>
        <p:spPr>
          <a:xfrm>
            <a:off x="1145273" y="4035815"/>
            <a:ext cx="33555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pt-BR" sz="1867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Produtos Comercializados</a:t>
            </a: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15718035dde_1_117"/>
          <p:cNvSpPr txBox="1"/>
          <p:nvPr/>
        </p:nvSpPr>
        <p:spPr>
          <a:xfrm>
            <a:off x="1251333" y="5177120"/>
            <a:ext cx="918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Saúde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5718035dde_1_117"/>
          <p:cNvSpPr txBox="1"/>
          <p:nvPr/>
        </p:nvSpPr>
        <p:spPr>
          <a:xfrm>
            <a:off x="2322498" y="5177120"/>
            <a:ext cx="93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Odonto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15718035dde_1_117"/>
          <p:cNvSpPr/>
          <p:nvPr/>
        </p:nvSpPr>
        <p:spPr>
          <a:xfrm>
            <a:off x="1313822" y="4542342"/>
            <a:ext cx="668611" cy="612118"/>
          </a:xfrm>
          <a:custGeom>
            <a:avLst/>
            <a:gdLst/>
            <a:ahLst/>
            <a:cxnLst/>
            <a:rect l="l" t="t" r="r" b="b"/>
            <a:pathLst>
              <a:path w="941705" h="880745" extrusionOk="0">
                <a:moveTo>
                  <a:pt x="941705" y="285203"/>
                </a:moveTo>
                <a:lnTo>
                  <a:pt x="938136" y="239001"/>
                </a:lnTo>
                <a:lnTo>
                  <a:pt x="927823" y="195148"/>
                </a:lnTo>
                <a:lnTo>
                  <a:pt x="911326" y="154241"/>
                </a:lnTo>
                <a:lnTo>
                  <a:pt x="889203" y="116878"/>
                </a:lnTo>
                <a:lnTo>
                  <a:pt x="873772" y="98005"/>
                </a:lnTo>
                <a:lnTo>
                  <a:pt x="873772" y="285203"/>
                </a:lnTo>
                <a:lnTo>
                  <a:pt x="871613" y="311759"/>
                </a:lnTo>
                <a:lnTo>
                  <a:pt x="858126" y="364248"/>
                </a:lnTo>
                <a:lnTo>
                  <a:pt x="832573" y="429577"/>
                </a:lnTo>
                <a:lnTo>
                  <a:pt x="812863" y="469417"/>
                </a:lnTo>
                <a:lnTo>
                  <a:pt x="790244" y="508342"/>
                </a:lnTo>
                <a:lnTo>
                  <a:pt x="764819" y="546265"/>
                </a:lnTo>
                <a:lnTo>
                  <a:pt x="736663" y="583107"/>
                </a:lnTo>
                <a:lnTo>
                  <a:pt x="705853" y="618769"/>
                </a:lnTo>
                <a:lnTo>
                  <a:pt x="672477" y="653173"/>
                </a:lnTo>
                <a:lnTo>
                  <a:pt x="636612" y="686219"/>
                </a:lnTo>
                <a:lnTo>
                  <a:pt x="598360" y="717829"/>
                </a:lnTo>
                <a:lnTo>
                  <a:pt x="557784" y="747915"/>
                </a:lnTo>
                <a:lnTo>
                  <a:pt x="514972" y="776376"/>
                </a:lnTo>
                <a:lnTo>
                  <a:pt x="470001" y="803148"/>
                </a:lnTo>
                <a:lnTo>
                  <a:pt x="423303" y="775322"/>
                </a:lnTo>
                <a:lnTo>
                  <a:pt x="378980" y="745705"/>
                </a:lnTo>
                <a:lnTo>
                  <a:pt x="337096" y="714375"/>
                </a:lnTo>
                <a:lnTo>
                  <a:pt x="297751" y="681431"/>
                </a:lnTo>
                <a:lnTo>
                  <a:pt x="261023" y="646950"/>
                </a:lnTo>
                <a:lnTo>
                  <a:pt x="226999" y="611047"/>
                </a:lnTo>
                <a:lnTo>
                  <a:pt x="195757" y="573811"/>
                </a:lnTo>
                <a:lnTo>
                  <a:pt x="167373" y="535317"/>
                </a:lnTo>
                <a:lnTo>
                  <a:pt x="141960" y="495681"/>
                </a:lnTo>
                <a:lnTo>
                  <a:pt x="126873" y="468236"/>
                </a:lnTo>
                <a:lnTo>
                  <a:pt x="230174" y="468236"/>
                </a:lnTo>
                <a:lnTo>
                  <a:pt x="267360" y="408635"/>
                </a:lnTo>
                <a:lnTo>
                  <a:pt x="370738" y="602373"/>
                </a:lnTo>
                <a:lnTo>
                  <a:pt x="490474" y="414502"/>
                </a:lnTo>
                <a:lnTo>
                  <a:pt x="538721" y="472325"/>
                </a:lnTo>
                <a:lnTo>
                  <a:pt x="697623" y="468223"/>
                </a:lnTo>
                <a:lnTo>
                  <a:pt x="730694" y="433387"/>
                </a:lnTo>
                <a:lnTo>
                  <a:pt x="727646" y="420268"/>
                </a:lnTo>
                <a:lnTo>
                  <a:pt x="720013" y="409714"/>
                </a:lnTo>
                <a:lnTo>
                  <a:pt x="709015" y="402717"/>
                </a:lnTo>
                <a:lnTo>
                  <a:pt x="695871" y="400316"/>
                </a:lnTo>
                <a:lnTo>
                  <a:pt x="569836" y="403567"/>
                </a:lnTo>
                <a:lnTo>
                  <a:pt x="483108" y="299643"/>
                </a:lnTo>
                <a:lnTo>
                  <a:pt x="375932" y="467804"/>
                </a:lnTo>
                <a:lnTo>
                  <a:pt x="271970" y="272948"/>
                </a:lnTo>
                <a:lnTo>
                  <a:pt x="192481" y="400304"/>
                </a:lnTo>
                <a:lnTo>
                  <a:pt x="97751" y="400304"/>
                </a:lnTo>
                <a:lnTo>
                  <a:pt x="95580" y="400748"/>
                </a:lnTo>
                <a:lnTo>
                  <a:pt x="84264" y="370725"/>
                </a:lnTo>
                <a:lnTo>
                  <a:pt x="72542" y="331508"/>
                </a:lnTo>
                <a:lnTo>
                  <a:pt x="67932" y="285203"/>
                </a:lnTo>
                <a:lnTo>
                  <a:pt x="73317" y="235445"/>
                </a:lnTo>
                <a:lnTo>
                  <a:pt x="88671" y="189738"/>
                </a:lnTo>
                <a:lnTo>
                  <a:pt x="112763" y="149390"/>
                </a:lnTo>
                <a:lnTo>
                  <a:pt x="144348" y="115722"/>
                </a:lnTo>
                <a:lnTo>
                  <a:pt x="182181" y="90043"/>
                </a:lnTo>
                <a:lnTo>
                  <a:pt x="225056" y="73672"/>
                </a:lnTo>
                <a:lnTo>
                  <a:pt x="271729" y="67932"/>
                </a:lnTo>
                <a:lnTo>
                  <a:pt x="321970" y="74599"/>
                </a:lnTo>
                <a:lnTo>
                  <a:pt x="368388" y="93865"/>
                </a:lnTo>
                <a:lnTo>
                  <a:pt x="409028" y="124612"/>
                </a:lnTo>
                <a:lnTo>
                  <a:pt x="441960" y="165735"/>
                </a:lnTo>
                <a:lnTo>
                  <a:pt x="470839" y="212369"/>
                </a:lnTo>
                <a:lnTo>
                  <a:pt x="499719" y="165735"/>
                </a:lnTo>
                <a:lnTo>
                  <a:pt x="532650" y="124612"/>
                </a:lnTo>
                <a:lnTo>
                  <a:pt x="573303" y="93865"/>
                </a:lnTo>
                <a:lnTo>
                  <a:pt x="619721" y="74599"/>
                </a:lnTo>
                <a:lnTo>
                  <a:pt x="669963" y="67932"/>
                </a:lnTo>
                <a:lnTo>
                  <a:pt x="716635" y="73672"/>
                </a:lnTo>
                <a:lnTo>
                  <a:pt x="759510" y="90043"/>
                </a:lnTo>
                <a:lnTo>
                  <a:pt x="797356" y="115722"/>
                </a:lnTo>
                <a:lnTo>
                  <a:pt x="828941" y="149390"/>
                </a:lnTo>
                <a:lnTo>
                  <a:pt x="853020" y="189738"/>
                </a:lnTo>
                <a:lnTo>
                  <a:pt x="868375" y="235445"/>
                </a:lnTo>
                <a:lnTo>
                  <a:pt x="873772" y="285203"/>
                </a:lnTo>
                <a:lnTo>
                  <a:pt x="873772" y="98005"/>
                </a:lnTo>
                <a:lnTo>
                  <a:pt x="862025" y="83629"/>
                </a:lnTo>
                <a:lnTo>
                  <a:pt x="844588" y="67932"/>
                </a:lnTo>
                <a:lnTo>
                  <a:pt x="830338" y="55092"/>
                </a:lnTo>
                <a:lnTo>
                  <a:pt x="794727" y="31877"/>
                </a:lnTo>
                <a:lnTo>
                  <a:pt x="755764" y="14554"/>
                </a:lnTo>
                <a:lnTo>
                  <a:pt x="713981" y="3733"/>
                </a:lnTo>
                <a:lnTo>
                  <a:pt x="669963" y="0"/>
                </a:lnTo>
                <a:lnTo>
                  <a:pt x="624763" y="3924"/>
                </a:lnTo>
                <a:lnTo>
                  <a:pt x="581494" y="15417"/>
                </a:lnTo>
                <a:lnTo>
                  <a:pt x="540905" y="34061"/>
                </a:lnTo>
                <a:lnTo>
                  <a:pt x="503770" y="59410"/>
                </a:lnTo>
                <a:lnTo>
                  <a:pt x="470839" y="91033"/>
                </a:lnTo>
                <a:lnTo>
                  <a:pt x="446773" y="67932"/>
                </a:lnTo>
                <a:lnTo>
                  <a:pt x="400773" y="34061"/>
                </a:lnTo>
                <a:lnTo>
                  <a:pt x="360197" y="15417"/>
                </a:lnTo>
                <a:lnTo>
                  <a:pt x="316928" y="3924"/>
                </a:lnTo>
                <a:lnTo>
                  <a:pt x="271729" y="0"/>
                </a:lnTo>
                <a:lnTo>
                  <a:pt x="227711" y="3733"/>
                </a:lnTo>
                <a:lnTo>
                  <a:pt x="185940" y="14554"/>
                </a:lnTo>
                <a:lnTo>
                  <a:pt x="146964" y="31877"/>
                </a:lnTo>
                <a:lnTo>
                  <a:pt x="111353" y="55092"/>
                </a:lnTo>
                <a:lnTo>
                  <a:pt x="79679" y="83629"/>
                </a:lnTo>
                <a:lnTo>
                  <a:pt x="52489" y="116878"/>
                </a:lnTo>
                <a:lnTo>
                  <a:pt x="30365" y="154241"/>
                </a:lnTo>
                <a:lnTo>
                  <a:pt x="13868" y="195148"/>
                </a:lnTo>
                <a:lnTo>
                  <a:pt x="3556" y="239001"/>
                </a:lnTo>
                <a:lnTo>
                  <a:pt x="0" y="285203"/>
                </a:lnTo>
                <a:lnTo>
                  <a:pt x="381" y="300545"/>
                </a:lnTo>
                <a:lnTo>
                  <a:pt x="6172" y="346036"/>
                </a:lnTo>
                <a:lnTo>
                  <a:pt x="19875" y="392391"/>
                </a:lnTo>
                <a:lnTo>
                  <a:pt x="36398" y="436511"/>
                </a:lnTo>
                <a:lnTo>
                  <a:pt x="56019" y="479742"/>
                </a:lnTo>
                <a:lnTo>
                  <a:pt x="78651" y="521995"/>
                </a:lnTo>
                <a:lnTo>
                  <a:pt x="104228" y="563181"/>
                </a:lnTo>
                <a:lnTo>
                  <a:pt x="132664" y="603211"/>
                </a:lnTo>
                <a:lnTo>
                  <a:pt x="163880" y="642023"/>
                </a:lnTo>
                <a:lnTo>
                  <a:pt x="197815" y="679500"/>
                </a:lnTo>
                <a:lnTo>
                  <a:pt x="234365" y="715568"/>
                </a:lnTo>
                <a:lnTo>
                  <a:pt x="273469" y="750150"/>
                </a:lnTo>
                <a:lnTo>
                  <a:pt x="315048" y="783145"/>
                </a:lnTo>
                <a:lnTo>
                  <a:pt x="359029" y="814476"/>
                </a:lnTo>
                <a:lnTo>
                  <a:pt x="405320" y="844067"/>
                </a:lnTo>
                <a:lnTo>
                  <a:pt x="453859" y="871816"/>
                </a:lnTo>
                <a:lnTo>
                  <a:pt x="470001" y="880529"/>
                </a:lnTo>
                <a:lnTo>
                  <a:pt x="486143" y="871816"/>
                </a:lnTo>
                <a:lnTo>
                  <a:pt x="532892" y="845121"/>
                </a:lnTo>
                <a:lnTo>
                  <a:pt x="577596" y="816686"/>
                </a:lnTo>
                <a:lnTo>
                  <a:pt x="620191" y="786599"/>
                </a:lnTo>
                <a:lnTo>
                  <a:pt x="660590" y="754938"/>
                </a:lnTo>
                <a:lnTo>
                  <a:pt x="698715" y="721779"/>
                </a:lnTo>
                <a:lnTo>
                  <a:pt x="734504" y="687209"/>
                </a:lnTo>
                <a:lnTo>
                  <a:pt x="767880" y="651306"/>
                </a:lnTo>
                <a:lnTo>
                  <a:pt x="798753" y="614159"/>
                </a:lnTo>
                <a:lnTo>
                  <a:pt x="827049" y="575856"/>
                </a:lnTo>
                <a:lnTo>
                  <a:pt x="852703" y="536460"/>
                </a:lnTo>
                <a:lnTo>
                  <a:pt x="875626" y="496062"/>
                </a:lnTo>
                <a:lnTo>
                  <a:pt x="895743" y="454748"/>
                </a:lnTo>
                <a:lnTo>
                  <a:pt x="912990" y="412597"/>
                </a:lnTo>
                <a:lnTo>
                  <a:pt x="932561" y="352323"/>
                </a:lnTo>
                <a:lnTo>
                  <a:pt x="939177" y="319455"/>
                </a:lnTo>
                <a:lnTo>
                  <a:pt x="941705" y="2852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tabLst/>
              <a:defRPr/>
            </a:pP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15718035dde_1_117"/>
          <p:cNvSpPr/>
          <p:nvPr/>
        </p:nvSpPr>
        <p:spPr>
          <a:xfrm>
            <a:off x="2444100" y="4557004"/>
            <a:ext cx="556924" cy="554701"/>
          </a:xfrm>
          <a:custGeom>
            <a:avLst/>
            <a:gdLst/>
            <a:ahLst/>
            <a:cxnLst/>
            <a:rect l="l" t="t" r="r" b="b"/>
            <a:pathLst>
              <a:path w="850265" h="928370" extrusionOk="0">
                <a:moveTo>
                  <a:pt x="235495" y="1312"/>
                </a:moveTo>
                <a:lnTo>
                  <a:pt x="189328" y="7794"/>
                </a:lnTo>
                <a:lnTo>
                  <a:pt x="147596" y="21113"/>
                </a:lnTo>
                <a:lnTo>
                  <a:pt x="110508" y="41131"/>
                </a:lnTo>
                <a:lnTo>
                  <a:pt x="78275" y="67708"/>
                </a:lnTo>
                <a:lnTo>
                  <a:pt x="51109" y="100705"/>
                </a:lnTo>
                <a:lnTo>
                  <a:pt x="29218" y="139980"/>
                </a:lnTo>
                <a:lnTo>
                  <a:pt x="12815" y="185395"/>
                </a:lnTo>
                <a:lnTo>
                  <a:pt x="2566" y="235349"/>
                </a:lnTo>
                <a:lnTo>
                  <a:pt x="0" y="284598"/>
                </a:lnTo>
                <a:lnTo>
                  <a:pt x="5107" y="333064"/>
                </a:lnTo>
                <a:lnTo>
                  <a:pt x="17878" y="380669"/>
                </a:lnTo>
                <a:lnTo>
                  <a:pt x="38303" y="427336"/>
                </a:lnTo>
                <a:lnTo>
                  <a:pt x="66373" y="472989"/>
                </a:lnTo>
                <a:lnTo>
                  <a:pt x="92341" y="514682"/>
                </a:lnTo>
                <a:lnTo>
                  <a:pt x="112553" y="557858"/>
                </a:lnTo>
                <a:lnTo>
                  <a:pt x="127054" y="602692"/>
                </a:lnTo>
                <a:lnTo>
                  <a:pt x="127134" y="603016"/>
                </a:lnTo>
                <a:lnTo>
                  <a:pt x="136067" y="649905"/>
                </a:lnTo>
                <a:lnTo>
                  <a:pt x="136497" y="653245"/>
                </a:lnTo>
                <a:lnTo>
                  <a:pt x="142798" y="699495"/>
                </a:lnTo>
                <a:lnTo>
                  <a:pt x="150854" y="745868"/>
                </a:lnTo>
                <a:lnTo>
                  <a:pt x="162296" y="791719"/>
                </a:lnTo>
                <a:lnTo>
                  <a:pt x="178776" y="836440"/>
                </a:lnTo>
                <a:lnTo>
                  <a:pt x="197098" y="870711"/>
                </a:lnTo>
                <a:lnTo>
                  <a:pt x="226410" y="907604"/>
                </a:lnTo>
                <a:lnTo>
                  <a:pt x="260498" y="926834"/>
                </a:lnTo>
                <a:lnTo>
                  <a:pt x="272974" y="928137"/>
                </a:lnTo>
                <a:lnTo>
                  <a:pt x="275121" y="928137"/>
                </a:lnTo>
                <a:lnTo>
                  <a:pt x="316097" y="911380"/>
                </a:lnTo>
                <a:lnTo>
                  <a:pt x="343662" y="876421"/>
                </a:lnTo>
                <a:lnTo>
                  <a:pt x="356905" y="850171"/>
                </a:lnTo>
                <a:lnTo>
                  <a:pt x="272870" y="850171"/>
                </a:lnTo>
                <a:lnTo>
                  <a:pt x="263770" y="841225"/>
                </a:lnTo>
                <a:lnTo>
                  <a:pt x="246190" y="805209"/>
                </a:lnTo>
                <a:lnTo>
                  <a:pt x="236203" y="765361"/>
                </a:lnTo>
                <a:lnTo>
                  <a:pt x="226607" y="724939"/>
                </a:lnTo>
                <a:lnTo>
                  <a:pt x="217957" y="684054"/>
                </a:lnTo>
                <a:lnTo>
                  <a:pt x="210724" y="642376"/>
                </a:lnTo>
                <a:lnTo>
                  <a:pt x="201620" y="595094"/>
                </a:lnTo>
                <a:lnTo>
                  <a:pt x="188838" y="550291"/>
                </a:lnTo>
                <a:lnTo>
                  <a:pt x="172381" y="508227"/>
                </a:lnTo>
                <a:lnTo>
                  <a:pt x="152165" y="468719"/>
                </a:lnTo>
                <a:lnTo>
                  <a:pt x="128110" y="431587"/>
                </a:lnTo>
                <a:lnTo>
                  <a:pt x="102869" y="390365"/>
                </a:lnTo>
                <a:lnTo>
                  <a:pt x="85635" y="347941"/>
                </a:lnTo>
                <a:lnTo>
                  <a:pt x="76439" y="304402"/>
                </a:lnTo>
                <a:lnTo>
                  <a:pt x="75345" y="261110"/>
                </a:lnTo>
                <a:lnTo>
                  <a:pt x="75364" y="259498"/>
                </a:lnTo>
                <a:lnTo>
                  <a:pt x="82289" y="214326"/>
                </a:lnTo>
                <a:lnTo>
                  <a:pt x="97991" y="168345"/>
                </a:lnTo>
                <a:lnTo>
                  <a:pt x="120762" y="131521"/>
                </a:lnTo>
                <a:lnTo>
                  <a:pt x="150554" y="103886"/>
                </a:lnTo>
                <a:lnTo>
                  <a:pt x="187320" y="85473"/>
                </a:lnTo>
                <a:lnTo>
                  <a:pt x="231011" y="76316"/>
                </a:lnTo>
                <a:lnTo>
                  <a:pt x="575885" y="76316"/>
                </a:lnTo>
                <a:lnTo>
                  <a:pt x="584692" y="75137"/>
                </a:lnTo>
                <a:lnTo>
                  <a:pt x="778474" y="75137"/>
                </a:lnTo>
                <a:lnTo>
                  <a:pt x="772223" y="67441"/>
                </a:lnTo>
                <a:lnTo>
                  <a:pt x="746760" y="47410"/>
                </a:lnTo>
                <a:lnTo>
                  <a:pt x="423975" y="47410"/>
                </a:lnTo>
                <a:lnTo>
                  <a:pt x="418813" y="44405"/>
                </a:lnTo>
                <a:lnTo>
                  <a:pt x="386322" y="27810"/>
                </a:lnTo>
                <a:lnTo>
                  <a:pt x="353276" y="15160"/>
                </a:lnTo>
                <a:lnTo>
                  <a:pt x="319766" y="6483"/>
                </a:lnTo>
                <a:lnTo>
                  <a:pt x="285885" y="1809"/>
                </a:lnTo>
                <a:lnTo>
                  <a:pt x="235495" y="1312"/>
                </a:lnTo>
                <a:close/>
              </a:path>
              <a:path w="850265" h="928370" extrusionOk="0">
                <a:moveTo>
                  <a:pt x="509349" y="601079"/>
                </a:moveTo>
                <a:lnTo>
                  <a:pt x="424300" y="601079"/>
                </a:lnTo>
                <a:lnTo>
                  <a:pt x="426017" y="601184"/>
                </a:lnTo>
                <a:lnTo>
                  <a:pt x="428708" y="602692"/>
                </a:lnTo>
                <a:lnTo>
                  <a:pt x="446027" y="642376"/>
                </a:lnTo>
                <a:lnTo>
                  <a:pt x="453392" y="684212"/>
                </a:lnTo>
                <a:lnTo>
                  <a:pt x="457643" y="710942"/>
                </a:lnTo>
                <a:lnTo>
                  <a:pt x="460320" y="727052"/>
                </a:lnTo>
                <a:lnTo>
                  <a:pt x="471741" y="784177"/>
                </a:lnTo>
                <a:lnTo>
                  <a:pt x="493801" y="852251"/>
                </a:lnTo>
                <a:lnTo>
                  <a:pt x="525032" y="902358"/>
                </a:lnTo>
                <a:lnTo>
                  <a:pt x="557252" y="923891"/>
                </a:lnTo>
                <a:lnTo>
                  <a:pt x="574976" y="927278"/>
                </a:lnTo>
                <a:lnTo>
                  <a:pt x="592772" y="925521"/>
                </a:lnTo>
                <a:lnTo>
                  <a:pt x="626474" y="907243"/>
                </a:lnTo>
                <a:lnTo>
                  <a:pt x="652009" y="876632"/>
                </a:lnTo>
                <a:lnTo>
                  <a:pt x="666501" y="850495"/>
                </a:lnTo>
                <a:lnTo>
                  <a:pt x="578201" y="850495"/>
                </a:lnTo>
                <a:lnTo>
                  <a:pt x="576948" y="848338"/>
                </a:lnTo>
                <a:lnTo>
                  <a:pt x="550874" y="789987"/>
                </a:lnTo>
                <a:lnTo>
                  <a:pt x="536044" y="725619"/>
                </a:lnTo>
                <a:lnTo>
                  <a:pt x="528851" y="682176"/>
                </a:lnTo>
                <a:lnTo>
                  <a:pt x="527235" y="672456"/>
                </a:lnTo>
                <a:lnTo>
                  <a:pt x="525446" y="662082"/>
                </a:lnTo>
                <a:lnTo>
                  <a:pt x="523564" y="651737"/>
                </a:lnTo>
                <a:lnTo>
                  <a:pt x="518343" y="628660"/>
                </a:lnTo>
                <a:lnTo>
                  <a:pt x="511606" y="606741"/>
                </a:lnTo>
                <a:lnTo>
                  <a:pt x="509349" y="601079"/>
                </a:lnTo>
                <a:close/>
              </a:path>
              <a:path w="850265" h="928370" extrusionOk="0">
                <a:moveTo>
                  <a:pt x="778474" y="75137"/>
                </a:moveTo>
                <a:lnTo>
                  <a:pt x="584692" y="75137"/>
                </a:lnTo>
                <a:lnTo>
                  <a:pt x="634555" y="78812"/>
                </a:lnTo>
                <a:lnTo>
                  <a:pt x="682294" y="94324"/>
                </a:lnTo>
                <a:lnTo>
                  <a:pt x="721068" y="122560"/>
                </a:lnTo>
                <a:lnTo>
                  <a:pt x="750061" y="162693"/>
                </a:lnTo>
                <a:lnTo>
                  <a:pt x="768457" y="213897"/>
                </a:lnTo>
                <a:lnTo>
                  <a:pt x="775721" y="269983"/>
                </a:lnTo>
                <a:lnTo>
                  <a:pt x="771631" y="323374"/>
                </a:lnTo>
                <a:lnTo>
                  <a:pt x="756328" y="373355"/>
                </a:lnTo>
                <a:lnTo>
                  <a:pt x="729955" y="419210"/>
                </a:lnTo>
                <a:lnTo>
                  <a:pt x="705286" y="456509"/>
                </a:lnTo>
                <a:lnTo>
                  <a:pt x="684218" y="496250"/>
                </a:lnTo>
                <a:lnTo>
                  <a:pt x="666621" y="538781"/>
                </a:lnTo>
                <a:lnTo>
                  <a:pt x="652367" y="584449"/>
                </a:lnTo>
                <a:lnTo>
                  <a:pt x="641327" y="633601"/>
                </a:lnTo>
                <a:lnTo>
                  <a:pt x="627340" y="726836"/>
                </a:lnTo>
                <a:lnTo>
                  <a:pt x="619126" y="762984"/>
                </a:lnTo>
                <a:lnTo>
                  <a:pt x="595519" y="825428"/>
                </a:lnTo>
                <a:lnTo>
                  <a:pt x="579414" y="848873"/>
                </a:lnTo>
                <a:lnTo>
                  <a:pt x="578201" y="850495"/>
                </a:lnTo>
                <a:lnTo>
                  <a:pt x="666501" y="850495"/>
                </a:lnTo>
                <a:lnTo>
                  <a:pt x="667363" y="848736"/>
                </a:lnTo>
                <a:lnTo>
                  <a:pt x="683833" y="795643"/>
                </a:lnTo>
                <a:lnTo>
                  <a:pt x="701228" y="726836"/>
                </a:lnTo>
                <a:lnTo>
                  <a:pt x="714664" y="647555"/>
                </a:lnTo>
                <a:lnTo>
                  <a:pt x="725220" y="601269"/>
                </a:lnTo>
                <a:lnTo>
                  <a:pt x="740443" y="554385"/>
                </a:lnTo>
                <a:lnTo>
                  <a:pt x="761738" y="507970"/>
                </a:lnTo>
                <a:lnTo>
                  <a:pt x="790508" y="463094"/>
                </a:lnTo>
                <a:lnTo>
                  <a:pt x="816183" y="421689"/>
                </a:lnTo>
                <a:lnTo>
                  <a:pt x="834496" y="374808"/>
                </a:lnTo>
                <a:lnTo>
                  <a:pt x="845711" y="321575"/>
                </a:lnTo>
                <a:lnTo>
                  <a:pt x="850088" y="261110"/>
                </a:lnTo>
                <a:lnTo>
                  <a:pt x="850088" y="259498"/>
                </a:lnTo>
                <a:lnTo>
                  <a:pt x="849658" y="256493"/>
                </a:lnTo>
                <a:lnTo>
                  <a:pt x="849229" y="252618"/>
                </a:lnTo>
                <a:lnTo>
                  <a:pt x="844479" y="214326"/>
                </a:lnTo>
                <a:lnTo>
                  <a:pt x="825044" y="148615"/>
                </a:lnTo>
                <a:lnTo>
                  <a:pt x="801896" y="103973"/>
                </a:lnTo>
                <a:lnTo>
                  <a:pt x="778474" y="75137"/>
                </a:lnTo>
                <a:close/>
              </a:path>
              <a:path w="850265" h="928370" extrusionOk="0">
                <a:moveTo>
                  <a:pt x="428278" y="526767"/>
                </a:moveTo>
                <a:lnTo>
                  <a:pt x="426017" y="526767"/>
                </a:lnTo>
                <a:lnTo>
                  <a:pt x="405733" y="529459"/>
                </a:lnTo>
                <a:lnTo>
                  <a:pt x="370088" y="549724"/>
                </a:lnTo>
                <a:lnTo>
                  <a:pt x="344163" y="589064"/>
                </a:lnTo>
                <a:lnTo>
                  <a:pt x="329815" y="636506"/>
                </a:lnTo>
                <a:lnTo>
                  <a:pt x="322229" y="675715"/>
                </a:lnTo>
                <a:lnTo>
                  <a:pt x="313755" y="716040"/>
                </a:lnTo>
                <a:lnTo>
                  <a:pt x="304688" y="754942"/>
                </a:lnTo>
                <a:lnTo>
                  <a:pt x="287068" y="823920"/>
                </a:lnTo>
                <a:lnTo>
                  <a:pt x="274911" y="846935"/>
                </a:lnTo>
                <a:lnTo>
                  <a:pt x="274262" y="848014"/>
                </a:lnTo>
                <a:lnTo>
                  <a:pt x="273508" y="849092"/>
                </a:lnTo>
                <a:lnTo>
                  <a:pt x="272870" y="850171"/>
                </a:lnTo>
                <a:lnTo>
                  <a:pt x="356905" y="850171"/>
                </a:lnTo>
                <a:lnTo>
                  <a:pt x="371232" y="810983"/>
                </a:lnTo>
                <a:lnTo>
                  <a:pt x="381389" y="772316"/>
                </a:lnTo>
                <a:lnTo>
                  <a:pt x="389124" y="733344"/>
                </a:lnTo>
                <a:lnTo>
                  <a:pt x="395588" y="694542"/>
                </a:lnTo>
                <a:lnTo>
                  <a:pt x="397620" y="682176"/>
                </a:lnTo>
                <a:lnTo>
                  <a:pt x="401064" y="664735"/>
                </a:lnTo>
                <a:lnTo>
                  <a:pt x="412341" y="626835"/>
                </a:lnTo>
                <a:lnTo>
                  <a:pt x="424300" y="601079"/>
                </a:lnTo>
                <a:lnTo>
                  <a:pt x="509349" y="601079"/>
                </a:lnTo>
                <a:lnTo>
                  <a:pt x="503456" y="586295"/>
                </a:lnTo>
                <a:lnTo>
                  <a:pt x="493994" y="567635"/>
                </a:lnTo>
                <a:lnTo>
                  <a:pt x="481548" y="550736"/>
                </a:lnTo>
                <a:lnTo>
                  <a:pt x="466056" y="538044"/>
                </a:lnTo>
                <a:lnTo>
                  <a:pt x="448104" y="529931"/>
                </a:lnTo>
                <a:lnTo>
                  <a:pt x="428278" y="526767"/>
                </a:lnTo>
                <a:close/>
              </a:path>
              <a:path w="850265" h="928370" extrusionOk="0">
                <a:moveTo>
                  <a:pt x="575885" y="76316"/>
                </a:moveTo>
                <a:lnTo>
                  <a:pt x="231011" y="76316"/>
                </a:lnTo>
                <a:lnTo>
                  <a:pt x="281581" y="76446"/>
                </a:lnTo>
                <a:lnTo>
                  <a:pt x="316004" y="81945"/>
                </a:lnTo>
                <a:lnTo>
                  <a:pt x="348715" y="92261"/>
                </a:lnTo>
                <a:lnTo>
                  <a:pt x="379612" y="107334"/>
                </a:lnTo>
                <a:lnTo>
                  <a:pt x="408593" y="127104"/>
                </a:lnTo>
                <a:lnTo>
                  <a:pt x="419543" y="132900"/>
                </a:lnTo>
                <a:lnTo>
                  <a:pt x="428827" y="133222"/>
                </a:lnTo>
                <a:lnTo>
                  <a:pt x="436436" y="130296"/>
                </a:lnTo>
                <a:lnTo>
                  <a:pt x="442362" y="126350"/>
                </a:lnTo>
                <a:lnTo>
                  <a:pt x="443985" y="125167"/>
                </a:lnTo>
                <a:lnTo>
                  <a:pt x="489730" y="98233"/>
                </a:lnTo>
                <a:lnTo>
                  <a:pt x="536525" y="81583"/>
                </a:lnTo>
                <a:lnTo>
                  <a:pt x="575885" y="76316"/>
                </a:lnTo>
                <a:close/>
              </a:path>
              <a:path w="850265" h="928370" extrusionOk="0">
                <a:moveTo>
                  <a:pt x="589761" y="0"/>
                </a:moveTo>
                <a:lnTo>
                  <a:pt x="537560" y="5211"/>
                </a:lnTo>
                <a:lnTo>
                  <a:pt x="485025" y="19906"/>
                </a:lnTo>
                <a:lnTo>
                  <a:pt x="432257" y="44080"/>
                </a:lnTo>
                <a:lnTo>
                  <a:pt x="426341" y="47305"/>
                </a:lnTo>
                <a:lnTo>
                  <a:pt x="423975" y="47410"/>
                </a:lnTo>
                <a:lnTo>
                  <a:pt x="746760" y="47410"/>
                </a:lnTo>
                <a:lnTo>
                  <a:pt x="735884" y="38855"/>
                </a:lnTo>
                <a:lnTo>
                  <a:pt x="692742" y="18050"/>
                </a:lnTo>
                <a:lnTo>
                  <a:pt x="641522" y="4277"/>
                </a:lnTo>
                <a:lnTo>
                  <a:pt x="58976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tabLst/>
              <a:defRPr/>
            </a:pP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15718035dde_1_117"/>
          <p:cNvSpPr/>
          <p:nvPr/>
        </p:nvSpPr>
        <p:spPr>
          <a:xfrm>
            <a:off x="3492059" y="4562157"/>
            <a:ext cx="478541" cy="614775"/>
          </a:xfrm>
          <a:custGeom>
            <a:avLst/>
            <a:gdLst/>
            <a:ahLst/>
            <a:cxnLst/>
            <a:rect l="l" t="t" r="r" b="b"/>
            <a:pathLst>
              <a:path w="716915" h="917575" extrusionOk="0">
                <a:moveTo>
                  <a:pt x="716749" y="819188"/>
                </a:moveTo>
                <a:lnTo>
                  <a:pt x="712965" y="766965"/>
                </a:lnTo>
                <a:lnTo>
                  <a:pt x="701649" y="716153"/>
                </a:lnTo>
                <a:lnTo>
                  <a:pt x="685355" y="672477"/>
                </a:lnTo>
                <a:lnTo>
                  <a:pt x="663765" y="631875"/>
                </a:lnTo>
                <a:lnTo>
                  <a:pt x="648817" y="610831"/>
                </a:lnTo>
                <a:lnTo>
                  <a:pt x="648817" y="819188"/>
                </a:lnTo>
                <a:lnTo>
                  <a:pt x="648728" y="826782"/>
                </a:lnTo>
                <a:lnTo>
                  <a:pt x="648436" y="834351"/>
                </a:lnTo>
                <a:lnTo>
                  <a:pt x="647954" y="841883"/>
                </a:lnTo>
                <a:lnTo>
                  <a:pt x="647280" y="849376"/>
                </a:lnTo>
                <a:lnTo>
                  <a:pt x="69481" y="849376"/>
                </a:lnTo>
                <a:lnTo>
                  <a:pt x="68808" y="841883"/>
                </a:lnTo>
                <a:lnTo>
                  <a:pt x="68326" y="834351"/>
                </a:lnTo>
                <a:lnTo>
                  <a:pt x="68033" y="826782"/>
                </a:lnTo>
                <a:lnTo>
                  <a:pt x="67932" y="819188"/>
                </a:lnTo>
                <a:lnTo>
                  <a:pt x="68707" y="797915"/>
                </a:lnTo>
                <a:lnTo>
                  <a:pt x="74828" y="756107"/>
                </a:lnTo>
                <a:lnTo>
                  <a:pt x="97358" y="691819"/>
                </a:lnTo>
                <a:lnTo>
                  <a:pt x="121094" y="651954"/>
                </a:lnTo>
                <a:lnTo>
                  <a:pt x="150622" y="616661"/>
                </a:lnTo>
                <a:lnTo>
                  <a:pt x="185178" y="586511"/>
                </a:lnTo>
                <a:lnTo>
                  <a:pt x="223989" y="562089"/>
                </a:lnTo>
                <a:lnTo>
                  <a:pt x="266293" y="543928"/>
                </a:lnTo>
                <a:lnTo>
                  <a:pt x="311353" y="532625"/>
                </a:lnTo>
                <a:lnTo>
                  <a:pt x="358381" y="528726"/>
                </a:lnTo>
                <a:lnTo>
                  <a:pt x="405409" y="532625"/>
                </a:lnTo>
                <a:lnTo>
                  <a:pt x="450456" y="543928"/>
                </a:lnTo>
                <a:lnTo>
                  <a:pt x="492772" y="562089"/>
                </a:lnTo>
                <a:lnTo>
                  <a:pt x="531583" y="586524"/>
                </a:lnTo>
                <a:lnTo>
                  <a:pt x="566140" y="616673"/>
                </a:lnTo>
                <a:lnTo>
                  <a:pt x="595668" y="651979"/>
                </a:lnTo>
                <a:lnTo>
                  <a:pt x="619417" y="691870"/>
                </a:lnTo>
                <a:lnTo>
                  <a:pt x="636625" y="735774"/>
                </a:lnTo>
                <a:lnTo>
                  <a:pt x="645756" y="776871"/>
                </a:lnTo>
                <a:lnTo>
                  <a:pt x="648817" y="819188"/>
                </a:lnTo>
                <a:lnTo>
                  <a:pt x="648817" y="610831"/>
                </a:lnTo>
                <a:lnTo>
                  <a:pt x="606653" y="561327"/>
                </a:lnTo>
                <a:lnTo>
                  <a:pt x="572084" y="532104"/>
                </a:lnTo>
                <a:lnTo>
                  <a:pt x="534149" y="507390"/>
                </a:lnTo>
                <a:lnTo>
                  <a:pt x="493331" y="487540"/>
                </a:lnTo>
                <a:lnTo>
                  <a:pt x="479082" y="482727"/>
                </a:lnTo>
                <a:lnTo>
                  <a:pt x="483196" y="480771"/>
                </a:lnTo>
                <a:lnTo>
                  <a:pt x="519214" y="455282"/>
                </a:lnTo>
                <a:lnTo>
                  <a:pt x="526389" y="448106"/>
                </a:lnTo>
                <a:lnTo>
                  <a:pt x="550341" y="424167"/>
                </a:lnTo>
                <a:lnTo>
                  <a:pt x="575818" y="388150"/>
                </a:lnTo>
                <a:lnTo>
                  <a:pt x="594931" y="347967"/>
                </a:lnTo>
                <a:lnTo>
                  <a:pt x="606933" y="304342"/>
                </a:lnTo>
                <a:lnTo>
                  <a:pt x="611098" y="258025"/>
                </a:lnTo>
                <a:lnTo>
                  <a:pt x="606933" y="211709"/>
                </a:lnTo>
                <a:lnTo>
                  <a:pt x="594931" y="168084"/>
                </a:lnTo>
                <a:lnTo>
                  <a:pt x="575818" y="127889"/>
                </a:lnTo>
                <a:lnTo>
                  <a:pt x="550341" y="91871"/>
                </a:lnTo>
                <a:lnTo>
                  <a:pt x="543153" y="84683"/>
                </a:lnTo>
                <a:lnTo>
                  <a:pt x="543153" y="258025"/>
                </a:lnTo>
                <a:lnTo>
                  <a:pt x="538124" y="301561"/>
                </a:lnTo>
                <a:lnTo>
                  <a:pt x="523811" y="341541"/>
                </a:lnTo>
                <a:lnTo>
                  <a:pt x="501345" y="376847"/>
                </a:lnTo>
                <a:lnTo>
                  <a:pt x="471893" y="406298"/>
                </a:lnTo>
                <a:lnTo>
                  <a:pt x="436587" y="428764"/>
                </a:lnTo>
                <a:lnTo>
                  <a:pt x="396608" y="443077"/>
                </a:lnTo>
                <a:lnTo>
                  <a:pt x="353072" y="448106"/>
                </a:lnTo>
                <a:lnTo>
                  <a:pt x="309537" y="443077"/>
                </a:lnTo>
                <a:lnTo>
                  <a:pt x="269544" y="428764"/>
                </a:lnTo>
                <a:lnTo>
                  <a:pt x="234251" y="406298"/>
                </a:lnTo>
                <a:lnTo>
                  <a:pt x="204800" y="376847"/>
                </a:lnTo>
                <a:lnTo>
                  <a:pt x="182333" y="341541"/>
                </a:lnTo>
                <a:lnTo>
                  <a:pt x="168008" y="301561"/>
                </a:lnTo>
                <a:lnTo>
                  <a:pt x="162979" y="258025"/>
                </a:lnTo>
                <a:lnTo>
                  <a:pt x="168008" y="214490"/>
                </a:lnTo>
                <a:lnTo>
                  <a:pt x="182333" y="174498"/>
                </a:lnTo>
                <a:lnTo>
                  <a:pt x="204800" y="139204"/>
                </a:lnTo>
                <a:lnTo>
                  <a:pt x="234251" y="109740"/>
                </a:lnTo>
                <a:lnTo>
                  <a:pt x="269544" y="87287"/>
                </a:lnTo>
                <a:lnTo>
                  <a:pt x="309537" y="72961"/>
                </a:lnTo>
                <a:lnTo>
                  <a:pt x="353072" y="67932"/>
                </a:lnTo>
                <a:lnTo>
                  <a:pt x="396608" y="72961"/>
                </a:lnTo>
                <a:lnTo>
                  <a:pt x="436587" y="87287"/>
                </a:lnTo>
                <a:lnTo>
                  <a:pt x="471893" y="109740"/>
                </a:lnTo>
                <a:lnTo>
                  <a:pt x="501345" y="139204"/>
                </a:lnTo>
                <a:lnTo>
                  <a:pt x="523811" y="174498"/>
                </a:lnTo>
                <a:lnTo>
                  <a:pt x="538124" y="214490"/>
                </a:lnTo>
                <a:lnTo>
                  <a:pt x="543153" y="258025"/>
                </a:lnTo>
                <a:lnTo>
                  <a:pt x="543153" y="84683"/>
                </a:lnTo>
                <a:lnTo>
                  <a:pt x="483196" y="35280"/>
                </a:lnTo>
                <a:lnTo>
                  <a:pt x="443014" y="16167"/>
                </a:lnTo>
                <a:lnTo>
                  <a:pt x="399389" y="4165"/>
                </a:lnTo>
                <a:lnTo>
                  <a:pt x="353072" y="0"/>
                </a:lnTo>
                <a:lnTo>
                  <a:pt x="306755" y="4165"/>
                </a:lnTo>
                <a:lnTo>
                  <a:pt x="263131" y="16167"/>
                </a:lnTo>
                <a:lnTo>
                  <a:pt x="222935" y="35280"/>
                </a:lnTo>
                <a:lnTo>
                  <a:pt x="186918" y="60756"/>
                </a:lnTo>
                <a:lnTo>
                  <a:pt x="155803" y="91871"/>
                </a:lnTo>
                <a:lnTo>
                  <a:pt x="130327" y="127889"/>
                </a:lnTo>
                <a:lnTo>
                  <a:pt x="111213" y="168084"/>
                </a:lnTo>
                <a:lnTo>
                  <a:pt x="99212" y="211709"/>
                </a:lnTo>
                <a:lnTo>
                  <a:pt x="95046" y="258025"/>
                </a:lnTo>
                <a:lnTo>
                  <a:pt x="99212" y="304342"/>
                </a:lnTo>
                <a:lnTo>
                  <a:pt x="111213" y="347967"/>
                </a:lnTo>
                <a:lnTo>
                  <a:pt x="130327" y="388150"/>
                </a:lnTo>
                <a:lnTo>
                  <a:pt x="155803" y="424167"/>
                </a:lnTo>
                <a:lnTo>
                  <a:pt x="186918" y="455282"/>
                </a:lnTo>
                <a:lnTo>
                  <a:pt x="222935" y="480771"/>
                </a:lnTo>
                <a:lnTo>
                  <a:pt x="231444" y="484822"/>
                </a:lnTo>
                <a:lnTo>
                  <a:pt x="223418" y="487540"/>
                </a:lnTo>
                <a:lnTo>
                  <a:pt x="182587" y="507390"/>
                </a:lnTo>
                <a:lnTo>
                  <a:pt x="144653" y="532117"/>
                </a:lnTo>
                <a:lnTo>
                  <a:pt x="110083" y="561340"/>
                </a:lnTo>
                <a:lnTo>
                  <a:pt x="79349" y="594728"/>
                </a:lnTo>
                <a:lnTo>
                  <a:pt x="52959" y="631913"/>
                </a:lnTo>
                <a:lnTo>
                  <a:pt x="31369" y="672528"/>
                </a:lnTo>
                <a:lnTo>
                  <a:pt x="15087" y="716229"/>
                </a:lnTo>
                <a:lnTo>
                  <a:pt x="3797" y="766965"/>
                </a:lnTo>
                <a:lnTo>
                  <a:pt x="0" y="819188"/>
                </a:lnTo>
                <a:lnTo>
                  <a:pt x="444" y="837184"/>
                </a:lnTo>
                <a:lnTo>
                  <a:pt x="1778" y="855052"/>
                </a:lnTo>
                <a:lnTo>
                  <a:pt x="3987" y="872718"/>
                </a:lnTo>
                <a:lnTo>
                  <a:pt x="7073" y="890130"/>
                </a:lnTo>
                <a:lnTo>
                  <a:pt x="12623" y="917321"/>
                </a:lnTo>
                <a:lnTo>
                  <a:pt x="704138" y="917321"/>
                </a:lnTo>
                <a:lnTo>
                  <a:pt x="712774" y="872718"/>
                </a:lnTo>
                <a:lnTo>
                  <a:pt x="716305" y="837184"/>
                </a:lnTo>
                <a:lnTo>
                  <a:pt x="716749" y="819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tabLst/>
              <a:defRPr/>
            </a:pP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15718035dde_1_117"/>
          <p:cNvSpPr txBox="1"/>
          <p:nvPr/>
        </p:nvSpPr>
        <p:spPr>
          <a:xfrm>
            <a:off x="3410092" y="5177121"/>
            <a:ext cx="75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Vida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" name="Google Shape;189;g15718035dde_1_117"/>
          <p:cNvGrpSpPr/>
          <p:nvPr/>
        </p:nvGrpSpPr>
        <p:grpSpPr>
          <a:xfrm>
            <a:off x="1648456" y="5592996"/>
            <a:ext cx="666918" cy="673310"/>
            <a:chOff x="14301978" y="3950567"/>
            <a:chExt cx="930929" cy="870585"/>
          </a:xfrm>
          <a:solidFill>
            <a:schemeClr val="bg1"/>
          </a:solidFill>
        </p:grpSpPr>
        <p:pic>
          <p:nvPicPr>
            <p:cNvPr id="190" name="Google Shape;190;g15718035dde_1_117"/>
            <p:cNvPicPr preferRelativeResize="0"/>
            <p:nvPr/>
          </p:nvPicPr>
          <p:blipFill rotWithShape="1">
            <a:blip r:embed="rId5">
              <a:alphaModFix/>
              <a:biLevel thresh="25000"/>
            </a:blip>
            <a:srcRect/>
            <a:stretch/>
          </p:blipFill>
          <p:spPr>
            <a:xfrm>
              <a:off x="14301978" y="4028660"/>
              <a:ext cx="170194" cy="2304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g15718035dde_1_117"/>
            <p:cNvSpPr/>
            <p:nvPr/>
          </p:nvSpPr>
          <p:spPr>
            <a:xfrm>
              <a:off x="14311523" y="3950567"/>
              <a:ext cx="921384" cy="870585"/>
            </a:xfrm>
            <a:custGeom>
              <a:avLst/>
              <a:gdLst/>
              <a:ahLst/>
              <a:cxnLst/>
              <a:rect l="l" t="t" r="r" b="b"/>
              <a:pathLst>
                <a:path w="921384" h="870585" extrusionOk="0">
                  <a:moveTo>
                    <a:pt x="665955" y="0"/>
                  </a:moveTo>
                  <a:lnTo>
                    <a:pt x="610598" y="13389"/>
                  </a:lnTo>
                  <a:lnTo>
                    <a:pt x="550069" y="54692"/>
                  </a:lnTo>
                  <a:lnTo>
                    <a:pt x="519628" y="91223"/>
                  </a:lnTo>
                  <a:lnTo>
                    <a:pt x="343968" y="91223"/>
                  </a:lnTo>
                  <a:lnTo>
                    <a:pt x="294267" y="94828"/>
                  </a:lnTo>
                  <a:lnTo>
                    <a:pt x="246125" y="105434"/>
                  </a:lnTo>
                  <a:lnTo>
                    <a:pt x="200220" y="122728"/>
                  </a:lnTo>
                  <a:lnTo>
                    <a:pt x="157230" y="146399"/>
                  </a:lnTo>
                  <a:lnTo>
                    <a:pt x="117834" y="176133"/>
                  </a:lnTo>
                  <a:lnTo>
                    <a:pt x="82709" y="211617"/>
                  </a:lnTo>
                  <a:lnTo>
                    <a:pt x="53307" y="251176"/>
                  </a:lnTo>
                  <a:lnTo>
                    <a:pt x="29305" y="296331"/>
                  </a:lnTo>
                  <a:lnTo>
                    <a:pt x="13143" y="340995"/>
                  </a:lnTo>
                  <a:lnTo>
                    <a:pt x="3315" y="387450"/>
                  </a:lnTo>
                  <a:lnTo>
                    <a:pt x="0" y="435076"/>
                  </a:lnTo>
                  <a:lnTo>
                    <a:pt x="3263" y="482746"/>
                  </a:lnTo>
                  <a:lnTo>
                    <a:pt x="12861" y="528781"/>
                  </a:lnTo>
                  <a:lnTo>
                    <a:pt x="28503" y="572654"/>
                  </a:lnTo>
                  <a:lnTo>
                    <a:pt x="49896" y="613843"/>
                  </a:lnTo>
                  <a:lnTo>
                    <a:pt x="76751" y="651820"/>
                  </a:lnTo>
                  <a:lnTo>
                    <a:pt x="108776" y="686061"/>
                  </a:lnTo>
                  <a:lnTo>
                    <a:pt x="145681" y="716041"/>
                  </a:lnTo>
                  <a:lnTo>
                    <a:pt x="145681" y="781181"/>
                  </a:lnTo>
                  <a:lnTo>
                    <a:pt x="152688" y="815799"/>
                  </a:lnTo>
                  <a:lnTo>
                    <a:pt x="171785" y="844100"/>
                  </a:lnTo>
                  <a:lnTo>
                    <a:pt x="200086" y="863197"/>
                  </a:lnTo>
                  <a:lnTo>
                    <a:pt x="234704" y="870204"/>
                  </a:lnTo>
                  <a:lnTo>
                    <a:pt x="302891" y="870204"/>
                  </a:lnTo>
                  <a:lnTo>
                    <a:pt x="337510" y="863197"/>
                  </a:lnTo>
                  <a:lnTo>
                    <a:pt x="365810" y="844100"/>
                  </a:lnTo>
                  <a:lnTo>
                    <a:pt x="384907" y="815799"/>
                  </a:lnTo>
                  <a:lnTo>
                    <a:pt x="387646" y="802269"/>
                  </a:lnTo>
                  <a:lnTo>
                    <a:pt x="234704" y="802269"/>
                  </a:lnTo>
                  <a:lnTo>
                    <a:pt x="226502" y="800610"/>
                  </a:lnTo>
                  <a:lnTo>
                    <a:pt x="219798" y="796087"/>
                  </a:lnTo>
                  <a:lnTo>
                    <a:pt x="215275" y="789384"/>
                  </a:lnTo>
                  <a:lnTo>
                    <a:pt x="213616" y="781181"/>
                  </a:lnTo>
                  <a:lnTo>
                    <a:pt x="213616" y="697864"/>
                  </a:lnTo>
                  <a:lnTo>
                    <a:pt x="212521" y="689307"/>
                  </a:lnTo>
                  <a:lnTo>
                    <a:pt x="209367" y="681418"/>
                  </a:lnTo>
                  <a:lnTo>
                    <a:pt x="204357" y="674556"/>
                  </a:lnTo>
                  <a:lnTo>
                    <a:pt x="197690" y="669079"/>
                  </a:lnTo>
                  <a:lnTo>
                    <a:pt x="159869" y="640692"/>
                  </a:lnTo>
                  <a:lnTo>
                    <a:pt x="127941" y="607006"/>
                  </a:lnTo>
                  <a:lnTo>
                    <a:pt x="102346" y="568813"/>
                  </a:lnTo>
                  <a:lnTo>
                    <a:pt x="83521" y="526900"/>
                  </a:lnTo>
                  <a:lnTo>
                    <a:pt x="71904" y="482058"/>
                  </a:lnTo>
                  <a:lnTo>
                    <a:pt x="67935" y="435076"/>
                  </a:lnTo>
                  <a:lnTo>
                    <a:pt x="70659" y="396422"/>
                  </a:lnTo>
                  <a:lnTo>
                    <a:pt x="78733" y="358735"/>
                  </a:lnTo>
                  <a:lnTo>
                    <a:pt x="92009" y="322529"/>
                  </a:lnTo>
                  <a:lnTo>
                    <a:pt x="110342" y="288316"/>
                  </a:lnTo>
                  <a:lnTo>
                    <a:pt x="135063" y="254914"/>
                  </a:lnTo>
                  <a:lnTo>
                    <a:pt x="169274" y="221582"/>
                  </a:lnTo>
                  <a:lnTo>
                    <a:pt x="208198" y="194913"/>
                  </a:lnTo>
                  <a:lnTo>
                    <a:pt x="250908" y="175334"/>
                  </a:lnTo>
                  <a:lnTo>
                    <a:pt x="296474" y="163273"/>
                  </a:lnTo>
                  <a:lnTo>
                    <a:pt x="343968" y="159158"/>
                  </a:lnTo>
                  <a:lnTo>
                    <a:pt x="541476" y="159158"/>
                  </a:lnTo>
                  <a:lnTo>
                    <a:pt x="544781" y="158917"/>
                  </a:lnTo>
                  <a:lnTo>
                    <a:pt x="553498" y="155798"/>
                  </a:lnTo>
                  <a:lnTo>
                    <a:pt x="561073" y="150458"/>
                  </a:lnTo>
                  <a:lnTo>
                    <a:pt x="566998" y="143116"/>
                  </a:lnTo>
                  <a:lnTo>
                    <a:pt x="589786" y="111534"/>
                  </a:lnTo>
                  <a:lnTo>
                    <a:pt x="612675" y="90225"/>
                  </a:lnTo>
                  <a:lnTo>
                    <a:pt x="653341" y="70490"/>
                  </a:lnTo>
                  <a:lnTo>
                    <a:pt x="677506" y="67610"/>
                  </a:lnTo>
                  <a:lnTo>
                    <a:pt x="751558" y="67610"/>
                  </a:lnTo>
                  <a:lnTo>
                    <a:pt x="751558" y="54564"/>
                  </a:lnTo>
                  <a:lnTo>
                    <a:pt x="730027" y="12204"/>
                  </a:lnTo>
                  <a:lnTo>
                    <a:pt x="689519" y="159"/>
                  </a:lnTo>
                  <a:lnTo>
                    <a:pt x="665955" y="0"/>
                  </a:lnTo>
                  <a:close/>
                </a:path>
                <a:path w="921384" h="870585" extrusionOk="0">
                  <a:moveTo>
                    <a:pt x="510591" y="779045"/>
                  </a:moveTo>
                  <a:lnTo>
                    <a:pt x="442656" y="779045"/>
                  </a:lnTo>
                  <a:lnTo>
                    <a:pt x="442656" y="781181"/>
                  </a:lnTo>
                  <a:lnTo>
                    <a:pt x="449663" y="815799"/>
                  </a:lnTo>
                  <a:lnTo>
                    <a:pt x="468760" y="844100"/>
                  </a:lnTo>
                  <a:lnTo>
                    <a:pt x="497061" y="863197"/>
                  </a:lnTo>
                  <a:lnTo>
                    <a:pt x="531680" y="870204"/>
                  </a:lnTo>
                  <a:lnTo>
                    <a:pt x="599866" y="870204"/>
                  </a:lnTo>
                  <a:lnTo>
                    <a:pt x="634480" y="863197"/>
                  </a:lnTo>
                  <a:lnTo>
                    <a:pt x="662782" y="844100"/>
                  </a:lnTo>
                  <a:lnTo>
                    <a:pt x="681881" y="815799"/>
                  </a:lnTo>
                  <a:lnTo>
                    <a:pt x="684620" y="802269"/>
                  </a:lnTo>
                  <a:lnTo>
                    <a:pt x="531680" y="802269"/>
                  </a:lnTo>
                  <a:lnTo>
                    <a:pt x="523477" y="800610"/>
                  </a:lnTo>
                  <a:lnTo>
                    <a:pt x="516773" y="796087"/>
                  </a:lnTo>
                  <a:lnTo>
                    <a:pt x="512250" y="789384"/>
                  </a:lnTo>
                  <a:lnTo>
                    <a:pt x="510591" y="781181"/>
                  </a:lnTo>
                  <a:lnTo>
                    <a:pt x="510591" y="779045"/>
                  </a:lnTo>
                  <a:close/>
                </a:path>
                <a:path w="921384" h="870585" extrusionOk="0">
                  <a:moveTo>
                    <a:pt x="476624" y="711110"/>
                  </a:moveTo>
                  <a:lnTo>
                    <a:pt x="357947" y="711110"/>
                  </a:lnTo>
                  <a:lnTo>
                    <a:pt x="344723" y="713780"/>
                  </a:lnTo>
                  <a:lnTo>
                    <a:pt x="333927" y="721061"/>
                  </a:lnTo>
                  <a:lnTo>
                    <a:pt x="326648" y="731858"/>
                  </a:lnTo>
                  <a:lnTo>
                    <a:pt x="323979" y="745077"/>
                  </a:lnTo>
                  <a:lnTo>
                    <a:pt x="323979" y="781181"/>
                  </a:lnTo>
                  <a:lnTo>
                    <a:pt x="322320" y="789384"/>
                  </a:lnTo>
                  <a:lnTo>
                    <a:pt x="317797" y="796087"/>
                  </a:lnTo>
                  <a:lnTo>
                    <a:pt x="311094" y="800610"/>
                  </a:lnTo>
                  <a:lnTo>
                    <a:pt x="302891" y="802269"/>
                  </a:lnTo>
                  <a:lnTo>
                    <a:pt x="387646" y="802269"/>
                  </a:lnTo>
                  <a:lnTo>
                    <a:pt x="391914" y="781181"/>
                  </a:lnTo>
                  <a:lnTo>
                    <a:pt x="391914" y="779045"/>
                  </a:lnTo>
                  <a:lnTo>
                    <a:pt x="510591" y="779045"/>
                  </a:lnTo>
                  <a:lnTo>
                    <a:pt x="510591" y="745077"/>
                  </a:lnTo>
                  <a:lnTo>
                    <a:pt x="507923" y="731858"/>
                  </a:lnTo>
                  <a:lnTo>
                    <a:pt x="500644" y="721061"/>
                  </a:lnTo>
                  <a:lnTo>
                    <a:pt x="489847" y="713780"/>
                  </a:lnTo>
                  <a:lnTo>
                    <a:pt x="476624" y="711110"/>
                  </a:lnTo>
                  <a:close/>
                </a:path>
                <a:path w="921384" h="870585" extrusionOk="0">
                  <a:moveTo>
                    <a:pt x="751558" y="67610"/>
                  </a:moveTo>
                  <a:lnTo>
                    <a:pt x="677506" y="67610"/>
                  </a:lnTo>
                  <a:lnTo>
                    <a:pt x="683623" y="67873"/>
                  </a:lnTo>
                  <a:lnTo>
                    <a:pt x="683674" y="194913"/>
                  </a:lnTo>
                  <a:lnTo>
                    <a:pt x="719225" y="244207"/>
                  </a:lnTo>
                  <a:lnTo>
                    <a:pt x="739910" y="268393"/>
                  </a:lnTo>
                  <a:lnTo>
                    <a:pt x="757660" y="294734"/>
                  </a:lnTo>
                  <a:lnTo>
                    <a:pt x="772206" y="322881"/>
                  </a:lnTo>
                  <a:lnTo>
                    <a:pt x="777465" y="331210"/>
                  </a:lnTo>
                  <a:lnTo>
                    <a:pt x="784732" y="337571"/>
                  </a:lnTo>
                  <a:lnTo>
                    <a:pt x="793495" y="341631"/>
                  </a:lnTo>
                  <a:lnTo>
                    <a:pt x="803242" y="343058"/>
                  </a:lnTo>
                  <a:lnTo>
                    <a:pt x="832257" y="343058"/>
                  </a:lnTo>
                  <a:lnTo>
                    <a:pt x="840460" y="344717"/>
                  </a:lnTo>
                  <a:lnTo>
                    <a:pt x="847163" y="349240"/>
                  </a:lnTo>
                  <a:lnTo>
                    <a:pt x="851686" y="355944"/>
                  </a:lnTo>
                  <a:lnTo>
                    <a:pt x="853345" y="364146"/>
                  </a:lnTo>
                  <a:lnTo>
                    <a:pt x="853345" y="506121"/>
                  </a:lnTo>
                  <a:lnTo>
                    <a:pt x="851686" y="514319"/>
                  </a:lnTo>
                  <a:lnTo>
                    <a:pt x="847163" y="521024"/>
                  </a:lnTo>
                  <a:lnTo>
                    <a:pt x="840460" y="525549"/>
                  </a:lnTo>
                  <a:lnTo>
                    <a:pt x="832257" y="527209"/>
                  </a:lnTo>
                  <a:lnTo>
                    <a:pt x="803242" y="527209"/>
                  </a:lnTo>
                  <a:lnTo>
                    <a:pt x="793503" y="528633"/>
                  </a:lnTo>
                  <a:lnTo>
                    <a:pt x="784745" y="532682"/>
                  </a:lnTo>
                  <a:lnTo>
                    <a:pt x="777480" y="539026"/>
                  </a:lnTo>
                  <a:lnTo>
                    <a:pt x="772217" y="547334"/>
                  </a:lnTo>
                  <a:lnTo>
                    <a:pt x="754442" y="580829"/>
                  </a:lnTo>
                  <a:lnTo>
                    <a:pt x="732383" y="611431"/>
                  </a:lnTo>
                  <a:lnTo>
                    <a:pt x="676796" y="662326"/>
                  </a:lnTo>
                  <a:lnTo>
                    <a:pt x="640106" y="683697"/>
                  </a:lnTo>
                  <a:lnTo>
                    <a:pt x="632175" y="689042"/>
                  </a:lnTo>
                  <a:lnTo>
                    <a:pt x="626140" y="696236"/>
                  </a:lnTo>
                  <a:lnTo>
                    <a:pt x="622301" y="704803"/>
                  </a:lnTo>
                  <a:lnTo>
                    <a:pt x="621024" y="713780"/>
                  </a:lnTo>
                  <a:lnTo>
                    <a:pt x="620954" y="781181"/>
                  </a:lnTo>
                  <a:lnTo>
                    <a:pt x="619295" y="789384"/>
                  </a:lnTo>
                  <a:lnTo>
                    <a:pt x="614773" y="796087"/>
                  </a:lnTo>
                  <a:lnTo>
                    <a:pt x="608069" y="800610"/>
                  </a:lnTo>
                  <a:lnTo>
                    <a:pt x="599866" y="802269"/>
                  </a:lnTo>
                  <a:lnTo>
                    <a:pt x="684620" y="802269"/>
                  </a:lnTo>
                  <a:lnTo>
                    <a:pt x="688890" y="781181"/>
                  </a:lnTo>
                  <a:lnTo>
                    <a:pt x="688890" y="734784"/>
                  </a:lnTo>
                  <a:lnTo>
                    <a:pt x="695579" y="730903"/>
                  </a:lnTo>
                  <a:lnTo>
                    <a:pt x="748092" y="692590"/>
                  </a:lnTo>
                  <a:lnTo>
                    <a:pt x="777410" y="663268"/>
                  </a:lnTo>
                  <a:lnTo>
                    <a:pt x="802975" y="630672"/>
                  </a:lnTo>
                  <a:lnTo>
                    <a:pt x="824498" y="595145"/>
                  </a:lnTo>
                  <a:lnTo>
                    <a:pt x="832257" y="595145"/>
                  </a:lnTo>
                  <a:lnTo>
                    <a:pt x="866876" y="588138"/>
                  </a:lnTo>
                  <a:lnTo>
                    <a:pt x="895176" y="569041"/>
                  </a:lnTo>
                  <a:lnTo>
                    <a:pt x="914273" y="540740"/>
                  </a:lnTo>
                  <a:lnTo>
                    <a:pt x="921280" y="506121"/>
                  </a:lnTo>
                  <a:lnTo>
                    <a:pt x="921280" y="364146"/>
                  </a:lnTo>
                  <a:lnTo>
                    <a:pt x="914273" y="329528"/>
                  </a:lnTo>
                  <a:lnTo>
                    <a:pt x="895176" y="301227"/>
                  </a:lnTo>
                  <a:lnTo>
                    <a:pt x="866876" y="282130"/>
                  </a:lnTo>
                  <a:lnTo>
                    <a:pt x="832257" y="275123"/>
                  </a:lnTo>
                  <a:lnTo>
                    <a:pt x="824498" y="275123"/>
                  </a:lnTo>
                  <a:lnTo>
                    <a:pt x="809436" y="249333"/>
                  </a:lnTo>
                  <a:lnTo>
                    <a:pt x="792163" y="224911"/>
                  </a:lnTo>
                  <a:lnTo>
                    <a:pt x="772822" y="202046"/>
                  </a:lnTo>
                  <a:lnTo>
                    <a:pt x="762501" y="191796"/>
                  </a:lnTo>
                  <a:lnTo>
                    <a:pt x="683832" y="191796"/>
                  </a:lnTo>
                  <a:lnTo>
                    <a:pt x="684115" y="190078"/>
                  </a:lnTo>
                  <a:lnTo>
                    <a:pt x="760772" y="190078"/>
                  </a:lnTo>
                  <a:lnTo>
                    <a:pt x="751558" y="180927"/>
                  </a:lnTo>
                  <a:lnTo>
                    <a:pt x="751558" y="67610"/>
                  </a:lnTo>
                  <a:close/>
                </a:path>
                <a:path w="921384" h="870585" extrusionOk="0">
                  <a:moveTo>
                    <a:pt x="541476" y="159158"/>
                  </a:moveTo>
                  <a:lnTo>
                    <a:pt x="525167" y="159158"/>
                  </a:lnTo>
                  <a:lnTo>
                    <a:pt x="530297" y="159231"/>
                  </a:lnTo>
                  <a:lnTo>
                    <a:pt x="535428" y="159598"/>
                  </a:lnTo>
                  <a:lnTo>
                    <a:pt x="541476" y="1591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  <a:tabLst/>
                <a:defRPr/>
              </a:pP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2" name="Google Shape;192;g15718035dde_1_117"/>
            <p:cNvPicPr preferRelativeResize="0"/>
            <p:nvPr/>
          </p:nvPicPr>
          <p:blipFill rotWithShape="1">
            <a:blip r:embed="rId6">
              <a:alphaModFix/>
              <a:biLevel thresh="25000"/>
            </a:blip>
            <a:srcRect/>
            <a:stretch/>
          </p:blipFill>
          <p:spPr>
            <a:xfrm>
              <a:off x="14891423" y="4215650"/>
              <a:ext cx="106353" cy="1063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g15718035dde_1_117"/>
            <p:cNvSpPr/>
            <p:nvPr/>
          </p:nvSpPr>
          <p:spPr>
            <a:xfrm>
              <a:off x="14655342" y="4149240"/>
              <a:ext cx="173355" cy="36829"/>
            </a:xfrm>
            <a:custGeom>
              <a:avLst/>
              <a:gdLst/>
              <a:ahLst/>
              <a:cxnLst/>
              <a:rect l="l" t="t" r="r" b="b"/>
              <a:pathLst>
                <a:path w="173355" h="36829" extrusionOk="0">
                  <a:moveTo>
                    <a:pt x="154613" y="0"/>
                  </a:moveTo>
                  <a:lnTo>
                    <a:pt x="18135" y="0"/>
                  </a:lnTo>
                  <a:lnTo>
                    <a:pt x="11078" y="1426"/>
                  </a:lnTo>
                  <a:lnTo>
                    <a:pt x="5313" y="5313"/>
                  </a:lnTo>
                  <a:lnTo>
                    <a:pt x="1426" y="11078"/>
                  </a:lnTo>
                  <a:lnTo>
                    <a:pt x="0" y="18135"/>
                  </a:lnTo>
                  <a:lnTo>
                    <a:pt x="1426" y="25192"/>
                  </a:lnTo>
                  <a:lnTo>
                    <a:pt x="5313" y="30957"/>
                  </a:lnTo>
                  <a:lnTo>
                    <a:pt x="11078" y="34845"/>
                  </a:lnTo>
                  <a:lnTo>
                    <a:pt x="18135" y="36271"/>
                  </a:lnTo>
                  <a:lnTo>
                    <a:pt x="154613" y="36271"/>
                  </a:lnTo>
                  <a:lnTo>
                    <a:pt x="161674" y="34845"/>
                  </a:lnTo>
                  <a:lnTo>
                    <a:pt x="167438" y="30957"/>
                  </a:lnTo>
                  <a:lnTo>
                    <a:pt x="171324" y="25192"/>
                  </a:lnTo>
                  <a:lnTo>
                    <a:pt x="172748" y="18135"/>
                  </a:lnTo>
                  <a:lnTo>
                    <a:pt x="171324" y="11078"/>
                  </a:lnTo>
                  <a:lnTo>
                    <a:pt x="167438" y="5313"/>
                  </a:lnTo>
                  <a:lnTo>
                    <a:pt x="161674" y="1426"/>
                  </a:lnTo>
                  <a:lnTo>
                    <a:pt x="1546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  <a:tabLst/>
                <a:defRPr/>
              </a:pP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" name="Google Shape;194;g15718035dde_1_117"/>
          <p:cNvSpPr txBox="1"/>
          <p:nvPr/>
        </p:nvSpPr>
        <p:spPr>
          <a:xfrm>
            <a:off x="1336517" y="6348395"/>
            <a:ext cx="1266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Previdência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15718035dde_1_117"/>
          <p:cNvSpPr/>
          <p:nvPr/>
        </p:nvSpPr>
        <p:spPr>
          <a:xfrm>
            <a:off x="2953574" y="5653393"/>
            <a:ext cx="688640" cy="586475"/>
          </a:xfrm>
          <a:custGeom>
            <a:avLst/>
            <a:gdLst/>
            <a:ahLst/>
            <a:cxnLst/>
            <a:rect l="l" t="t" r="r" b="b"/>
            <a:pathLst>
              <a:path w="852805" h="850264" extrusionOk="0">
                <a:moveTo>
                  <a:pt x="258648" y="647166"/>
                </a:moveTo>
                <a:lnTo>
                  <a:pt x="248462" y="596861"/>
                </a:lnTo>
                <a:lnTo>
                  <a:pt x="240969" y="585762"/>
                </a:lnTo>
                <a:lnTo>
                  <a:pt x="220726" y="555752"/>
                </a:lnTo>
                <a:lnTo>
                  <a:pt x="190715" y="535495"/>
                </a:lnTo>
                <a:lnTo>
                  <a:pt x="190715" y="647166"/>
                </a:lnTo>
                <a:lnTo>
                  <a:pt x="190715" y="720572"/>
                </a:lnTo>
                <a:lnTo>
                  <a:pt x="185877" y="744448"/>
                </a:lnTo>
                <a:lnTo>
                  <a:pt x="172707" y="763955"/>
                </a:lnTo>
                <a:lnTo>
                  <a:pt x="153187" y="777125"/>
                </a:lnTo>
                <a:lnTo>
                  <a:pt x="129324" y="781964"/>
                </a:lnTo>
                <a:lnTo>
                  <a:pt x="105448" y="777125"/>
                </a:lnTo>
                <a:lnTo>
                  <a:pt x="85940" y="763955"/>
                </a:lnTo>
                <a:lnTo>
                  <a:pt x="72758" y="744448"/>
                </a:lnTo>
                <a:lnTo>
                  <a:pt x="67932" y="720572"/>
                </a:lnTo>
                <a:lnTo>
                  <a:pt x="67932" y="647166"/>
                </a:lnTo>
                <a:lnTo>
                  <a:pt x="72758" y="623290"/>
                </a:lnTo>
                <a:lnTo>
                  <a:pt x="85940" y="603770"/>
                </a:lnTo>
                <a:lnTo>
                  <a:pt x="105448" y="590600"/>
                </a:lnTo>
                <a:lnTo>
                  <a:pt x="129324" y="585762"/>
                </a:lnTo>
                <a:lnTo>
                  <a:pt x="153187" y="590600"/>
                </a:lnTo>
                <a:lnTo>
                  <a:pt x="172707" y="603770"/>
                </a:lnTo>
                <a:lnTo>
                  <a:pt x="185877" y="623290"/>
                </a:lnTo>
                <a:lnTo>
                  <a:pt x="190715" y="647166"/>
                </a:lnTo>
                <a:lnTo>
                  <a:pt x="190715" y="535495"/>
                </a:lnTo>
                <a:lnTo>
                  <a:pt x="179616" y="528002"/>
                </a:lnTo>
                <a:lnTo>
                  <a:pt x="129324" y="517829"/>
                </a:lnTo>
                <a:lnTo>
                  <a:pt x="79032" y="528002"/>
                </a:lnTo>
                <a:lnTo>
                  <a:pt x="37922" y="555752"/>
                </a:lnTo>
                <a:lnTo>
                  <a:pt x="10172" y="596861"/>
                </a:lnTo>
                <a:lnTo>
                  <a:pt x="0" y="647166"/>
                </a:lnTo>
                <a:lnTo>
                  <a:pt x="0" y="720572"/>
                </a:lnTo>
                <a:lnTo>
                  <a:pt x="10172" y="770864"/>
                </a:lnTo>
                <a:lnTo>
                  <a:pt x="37922" y="811974"/>
                </a:lnTo>
                <a:lnTo>
                  <a:pt x="79032" y="839724"/>
                </a:lnTo>
                <a:lnTo>
                  <a:pt x="129324" y="849896"/>
                </a:lnTo>
                <a:lnTo>
                  <a:pt x="179616" y="839724"/>
                </a:lnTo>
                <a:lnTo>
                  <a:pt x="220726" y="811974"/>
                </a:lnTo>
                <a:lnTo>
                  <a:pt x="240969" y="781964"/>
                </a:lnTo>
                <a:lnTo>
                  <a:pt x="248462" y="770864"/>
                </a:lnTo>
                <a:lnTo>
                  <a:pt x="258648" y="720572"/>
                </a:lnTo>
                <a:lnTo>
                  <a:pt x="258648" y="647166"/>
                </a:lnTo>
                <a:close/>
              </a:path>
              <a:path w="852805" h="850264" extrusionOk="0">
                <a:moveTo>
                  <a:pt x="555713" y="491642"/>
                </a:moveTo>
                <a:lnTo>
                  <a:pt x="545528" y="441337"/>
                </a:lnTo>
                <a:lnTo>
                  <a:pt x="538035" y="430237"/>
                </a:lnTo>
                <a:lnTo>
                  <a:pt x="517791" y="400227"/>
                </a:lnTo>
                <a:lnTo>
                  <a:pt x="487768" y="379971"/>
                </a:lnTo>
                <a:lnTo>
                  <a:pt x="487768" y="491642"/>
                </a:lnTo>
                <a:lnTo>
                  <a:pt x="487768" y="720572"/>
                </a:lnTo>
                <a:lnTo>
                  <a:pt x="482942" y="744448"/>
                </a:lnTo>
                <a:lnTo>
                  <a:pt x="469773" y="763955"/>
                </a:lnTo>
                <a:lnTo>
                  <a:pt x="450253" y="777125"/>
                </a:lnTo>
                <a:lnTo>
                  <a:pt x="426389" y="781964"/>
                </a:lnTo>
                <a:lnTo>
                  <a:pt x="402513" y="777125"/>
                </a:lnTo>
                <a:lnTo>
                  <a:pt x="382993" y="763955"/>
                </a:lnTo>
                <a:lnTo>
                  <a:pt x="369824" y="744448"/>
                </a:lnTo>
                <a:lnTo>
                  <a:pt x="364998" y="720572"/>
                </a:lnTo>
                <a:lnTo>
                  <a:pt x="364998" y="491642"/>
                </a:lnTo>
                <a:lnTo>
                  <a:pt x="369824" y="467766"/>
                </a:lnTo>
                <a:lnTo>
                  <a:pt x="382993" y="448246"/>
                </a:lnTo>
                <a:lnTo>
                  <a:pt x="402513" y="435076"/>
                </a:lnTo>
                <a:lnTo>
                  <a:pt x="426389" y="430237"/>
                </a:lnTo>
                <a:lnTo>
                  <a:pt x="450253" y="435076"/>
                </a:lnTo>
                <a:lnTo>
                  <a:pt x="469773" y="448246"/>
                </a:lnTo>
                <a:lnTo>
                  <a:pt x="482942" y="467766"/>
                </a:lnTo>
                <a:lnTo>
                  <a:pt x="487768" y="491642"/>
                </a:lnTo>
                <a:lnTo>
                  <a:pt x="487768" y="379971"/>
                </a:lnTo>
                <a:lnTo>
                  <a:pt x="476669" y="372478"/>
                </a:lnTo>
                <a:lnTo>
                  <a:pt x="426389" y="362305"/>
                </a:lnTo>
                <a:lnTo>
                  <a:pt x="376097" y="372478"/>
                </a:lnTo>
                <a:lnTo>
                  <a:pt x="334975" y="400227"/>
                </a:lnTo>
                <a:lnTo>
                  <a:pt x="307238" y="441337"/>
                </a:lnTo>
                <a:lnTo>
                  <a:pt x="297053" y="491642"/>
                </a:lnTo>
                <a:lnTo>
                  <a:pt x="297053" y="720572"/>
                </a:lnTo>
                <a:lnTo>
                  <a:pt x="307238" y="770864"/>
                </a:lnTo>
                <a:lnTo>
                  <a:pt x="334975" y="811974"/>
                </a:lnTo>
                <a:lnTo>
                  <a:pt x="376097" y="839724"/>
                </a:lnTo>
                <a:lnTo>
                  <a:pt x="426389" y="849896"/>
                </a:lnTo>
                <a:lnTo>
                  <a:pt x="476669" y="839724"/>
                </a:lnTo>
                <a:lnTo>
                  <a:pt x="517791" y="811974"/>
                </a:lnTo>
                <a:lnTo>
                  <a:pt x="538035" y="781964"/>
                </a:lnTo>
                <a:lnTo>
                  <a:pt x="545528" y="770864"/>
                </a:lnTo>
                <a:lnTo>
                  <a:pt x="555713" y="720572"/>
                </a:lnTo>
                <a:lnTo>
                  <a:pt x="555713" y="491642"/>
                </a:lnTo>
                <a:close/>
              </a:path>
              <a:path w="852805" h="850264" extrusionOk="0">
                <a:moveTo>
                  <a:pt x="794766" y="58127"/>
                </a:moveTo>
                <a:lnTo>
                  <a:pt x="759612" y="0"/>
                </a:lnTo>
                <a:lnTo>
                  <a:pt x="16484" y="449592"/>
                </a:lnTo>
                <a:lnTo>
                  <a:pt x="317" y="483476"/>
                </a:lnTo>
                <a:lnTo>
                  <a:pt x="4838" y="496189"/>
                </a:lnTo>
                <a:lnTo>
                  <a:pt x="10452" y="503250"/>
                </a:lnTo>
                <a:lnTo>
                  <a:pt x="17475" y="508419"/>
                </a:lnTo>
                <a:lnTo>
                  <a:pt x="25463" y="511606"/>
                </a:lnTo>
                <a:lnTo>
                  <a:pt x="33997" y="512699"/>
                </a:lnTo>
                <a:lnTo>
                  <a:pt x="39941" y="512699"/>
                </a:lnTo>
                <a:lnTo>
                  <a:pt x="45974" y="511124"/>
                </a:lnTo>
                <a:lnTo>
                  <a:pt x="794766" y="58127"/>
                </a:lnTo>
                <a:close/>
              </a:path>
              <a:path w="852805" h="850264" extrusionOk="0">
                <a:moveTo>
                  <a:pt x="852779" y="336562"/>
                </a:moveTo>
                <a:lnTo>
                  <a:pt x="842594" y="286270"/>
                </a:lnTo>
                <a:lnTo>
                  <a:pt x="835113" y="275170"/>
                </a:lnTo>
                <a:lnTo>
                  <a:pt x="814844" y="245160"/>
                </a:lnTo>
                <a:lnTo>
                  <a:pt x="784847" y="224917"/>
                </a:lnTo>
                <a:lnTo>
                  <a:pt x="784847" y="336562"/>
                </a:lnTo>
                <a:lnTo>
                  <a:pt x="784847" y="720572"/>
                </a:lnTo>
                <a:lnTo>
                  <a:pt x="780021" y="744448"/>
                </a:lnTo>
                <a:lnTo>
                  <a:pt x="766838" y="763955"/>
                </a:lnTo>
                <a:lnTo>
                  <a:pt x="747318" y="777125"/>
                </a:lnTo>
                <a:lnTo>
                  <a:pt x="723455" y="781964"/>
                </a:lnTo>
                <a:lnTo>
                  <a:pt x="699579" y="777125"/>
                </a:lnTo>
                <a:lnTo>
                  <a:pt x="680059" y="763955"/>
                </a:lnTo>
                <a:lnTo>
                  <a:pt x="666889" y="744448"/>
                </a:lnTo>
                <a:lnTo>
                  <a:pt x="662063" y="720572"/>
                </a:lnTo>
                <a:lnTo>
                  <a:pt x="662063" y="336562"/>
                </a:lnTo>
                <a:lnTo>
                  <a:pt x="666889" y="312686"/>
                </a:lnTo>
                <a:lnTo>
                  <a:pt x="680059" y="293179"/>
                </a:lnTo>
                <a:lnTo>
                  <a:pt x="699579" y="280009"/>
                </a:lnTo>
                <a:lnTo>
                  <a:pt x="723455" y="275170"/>
                </a:lnTo>
                <a:lnTo>
                  <a:pt x="747318" y="280009"/>
                </a:lnTo>
                <a:lnTo>
                  <a:pt x="766838" y="293179"/>
                </a:lnTo>
                <a:lnTo>
                  <a:pt x="780008" y="312686"/>
                </a:lnTo>
                <a:lnTo>
                  <a:pt x="784847" y="336562"/>
                </a:lnTo>
                <a:lnTo>
                  <a:pt x="784847" y="224917"/>
                </a:lnTo>
                <a:lnTo>
                  <a:pt x="773734" y="217411"/>
                </a:lnTo>
                <a:lnTo>
                  <a:pt x="723455" y="207238"/>
                </a:lnTo>
                <a:lnTo>
                  <a:pt x="673163" y="217424"/>
                </a:lnTo>
                <a:lnTo>
                  <a:pt x="632040" y="245160"/>
                </a:lnTo>
                <a:lnTo>
                  <a:pt x="604304" y="286270"/>
                </a:lnTo>
                <a:lnTo>
                  <a:pt x="594118" y="336562"/>
                </a:lnTo>
                <a:lnTo>
                  <a:pt x="594118" y="720572"/>
                </a:lnTo>
                <a:lnTo>
                  <a:pt x="604304" y="770864"/>
                </a:lnTo>
                <a:lnTo>
                  <a:pt x="632040" y="811974"/>
                </a:lnTo>
                <a:lnTo>
                  <a:pt x="673163" y="839724"/>
                </a:lnTo>
                <a:lnTo>
                  <a:pt x="723455" y="849896"/>
                </a:lnTo>
                <a:lnTo>
                  <a:pt x="773747" y="839724"/>
                </a:lnTo>
                <a:lnTo>
                  <a:pt x="814857" y="811974"/>
                </a:lnTo>
                <a:lnTo>
                  <a:pt x="835113" y="781964"/>
                </a:lnTo>
                <a:lnTo>
                  <a:pt x="842606" y="770864"/>
                </a:lnTo>
                <a:lnTo>
                  <a:pt x="852779" y="720572"/>
                </a:lnTo>
                <a:lnTo>
                  <a:pt x="852779" y="3365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tabLst/>
              <a:defRPr/>
            </a:pP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15718035dde_1_117"/>
          <p:cNvSpPr txBox="1"/>
          <p:nvPr/>
        </p:nvSpPr>
        <p:spPr>
          <a:xfrm>
            <a:off x="2602952" y="6374313"/>
            <a:ext cx="1557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Investimentos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15718035dde_1_117"/>
          <p:cNvSpPr txBox="1"/>
          <p:nvPr/>
        </p:nvSpPr>
        <p:spPr>
          <a:xfrm>
            <a:off x="6177660" y="1387188"/>
            <a:ext cx="517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Presença nacional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15718035dde_1_117"/>
          <p:cNvSpPr txBox="1"/>
          <p:nvPr/>
        </p:nvSpPr>
        <p:spPr>
          <a:xfrm>
            <a:off x="6196711" y="1608007"/>
            <a:ext cx="5417196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de 7 milhões de clientes e cobertura geográfica em expansão sendo. 2.1 milhões de beneficiários </a:t>
            </a:r>
            <a:r>
              <a:rPr kumimoji="0" lang="pt-BR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Odonto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15718035dde_1_117"/>
          <p:cNvSpPr txBox="1"/>
          <p:nvPr/>
        </p:nvSpPr>
        <p:spPr>
          <a:xfrm>
            <a:off x="6177660" y="2438573"/>
            <a:ext cx="51786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Ampla distribuição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15718035dde_1_117"/>
          <p:cNvSpPr txBox="1"/>
          <p:nvPr/>
        </p:nvSpPr>
        <p:spPr>
          <a:xfrm>
            <a:off x="6177660" y="2661311"/>
            <a:ext cx="4394799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Maior programa de relacionamento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 corretores independentes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g15718035dde_1_117"/>
          <p:cNvPicPr preferRelativeResize="0"/>
          <p:nvPr/>
        </p:nvPicPr>
        <p:blipFill rotWithShape="1">
          <a:blip r:embed="rId7">
            <a:alphaModFix/>
            <a:lum bright="70000" contrast="-70000"/>
          </a:blip>
          <a:srcRect/>
          <a:stretch/>
        </p:blipFill>
        <p:spPr>
          <a:xfrm>
            <a:off x="5823255" y="1438678"/>
            <a:ext cx="295275" cy="40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15718035dde_1_117"/>
          <p:cNvPicPr preferRelativeResize="0"/>
          <p:nvPr/>
        </p:nvPicPr>
        <p:blipFill rotWithShape="1">
          <a:blip r:embed="rId8">
            <a:alphaModFix/>
            <a:lum bright="70000" contrast="-70000"/>
          </a:blip>
          <a:srcRect/>
          <a:stretch/>
        </p:blipFill>
        <p:spPr>
          <a:xfrm flipH="1">
            <a:off x="5739539" y="2536534"/>
            <a:ext cx="380629" cy="38062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5718035dde_1_117"/>
          <p:cNvSpPr txBox="1"/>
          <p:nvPr/>
        </p:nvSpPr>
        <p:spPr>
          <a:xfrm>
            <a:off x="6196711" y="3477367"/>
            <a:ext cx="51786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melhor experiência digital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15718035dde_1_117"/>
          <p:cNvSpPr txBox="1"/>
          <p:nvPr/>
        </p:nvSpPr>
        <p:spPr>
          <a:xfrm>
            <a:off x="6215763" y="3748718"/>
            <a:ext cx="5159547" cy="45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Aplicativo de Saúde e diversas inovações e serviços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g15718035dde_1_117"/>
          <p:cNvPicPr preferRelativeResize="0"/>
          <p:nvPr/>
        </p:nvPicPr>
        <p:blipFill rotWithShape="1">
          <a:blip r:embed="rId9">
            <a:alphaModFix/>
            <a:lum bright="70000" contrast="-70000"/>
          </a:blip>
          <a:srcRect/>
          <a:stretch/>
        </p:blipFill>
        <p:spPr>
          <a:xfrm>
            <a:off x="5814598" y="3586910"/>
            <a:ext cx="326015" cy="27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46;p87">
            <a:extLst>
              <a:ext uri="{FF2B5EF4-FFF2-40B4-BE49-F238E27FC236}">
                <a16:creationId xmlns:a16="http://schemas.microsoft.com/office/drawing/2014/main" id="{4FB1CCAA-A2D3-00E7-8498-F21E8AE0FDD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6078" b="6086"/>
          <a:stretch/>
        </p:blipFill>
        <p:spPr>
          <a:xfrm>
            <a:off x="132968" y="298416"/>
            <a:ext cx="728750" cy="16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Mulher com raquete de tênis&#10;&#10;Descrição gerada automaticamente">
            <a:extLst>
              <a:ext uri="{FF2B5EF4-FFF2-40B4-BE49-F238E27FC236}">
                <a16:creationId xmlns:a16="http://schemas.microsoft.com/office/drawing/2014/main" id="{FBC66651-71AF-2B07-F548-DF9D4CC9A04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 r="22787"/>
          <a:stretch/>
        </p:blipFill>
        <p:spPr>
          <a:xfrm>
            <a:off x="5814539" y="5550247"/>
            <a:ext cx="1378199" cy="1319401"/>
          </a:xfrm>
          <a:prstGeom prst="rect">
            <a:avLst/>
          </a:prstGeom>
        </p:spPr>
      </p:pic>
      <p:pic>
        <p:nvPicPr>
          <p:cNvPr id="9" name="Imagem 8" descr="Pessoa sorrindo posando para foto&#10;&#10;Descrição gerada automaticamente">
            <a:extLst>
              <a:ext uri="{FF2B5EF4-FFF2-40B4-BE49-F238E27FC236}">
                <a16:creationId xmlns:a16="http://schemas.microsoft.com/office/drawing/2014/main" id="{530AA36D-BD73-0C64-C878-FFE3E112FB1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5" t="-978" r="6672" b="978"/>
          <a:stretch/>
        </p:blipFill>
        <p:spPr>
          <a:xfrm>
            <a:off x="7349478" y="5524259"/>
            <a:ext cx="1413184" cy="1345389"/>
          </a:xfrm>
          <a:prstGeom prst="rect">
            <a:avLst/>
          </a:prstGeom>
        </p:spPr>
      </p:pic>
      <p:pic>
        <p:nvPicPr>
          <p:cNvPr id="11" name="Imagem 10" descr="Mulher sentada com computador no colo&#10;&#10;Descrição gerada automaticamente">
            <a:extLst>
              <a:ext uri="{FF2B5EF4-FFF2-40B4-BE49-F238E27FC236}">
                <a16:creationId xmlns:a16="http://schemas.microsoft.com/office/drawing/2014/main" id="{49CADD9E-7EF8-80D8-BE3E-45B72CCC9CA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645" r="7384" b="-645"/>
          <a:stretch/>
        </p:blipFill>
        <p:spPr>
          <a:xfrm>
            <a:off x="8923588" y="5541624"/>
            <a:ext cx="1413184" cy="13366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976;p32"/>
          <p:cNvSpPr/>
          <p:nvPr/>
        </p:nvSpPr>
        <p:spPr>
          <a:xfrm>
            <a:off x="0" y="611437"/>
            <a:ext cx="12192000" cy="6246563"/>
          </a:xfrm>
          <a:prstGeom prst="rect">
            <a:avLst/>
          </a:prstGeom>
          <a:solidFill>
            <a:srgbClr val="FF8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343" name="Google Shape;1011;p109"/>
          <p:cNvSpPr txBox="1"/>
          <p:nvPr/>
        </p:nvSpPr>
        <p:spPr>
          <a:xfrm>
            <a:off x="978601" y="161538"/>
            <a:ext cx="4309289" cy="33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Cadastro do novo produtor</a:t>
            </a:r>
          </a:p>
        </p:txBody>
      </p:sp>
      <p:pic>
        <p:nvPicPr>
          <p:cNvPr id="1344" name="Google Shape;1012;p109" descr="Google Shape;1012;p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1345" name="Google Shape;756;p102"/>
          <p:cNvSpPr txBox="1"/>
          <p:nvPr/>
        </p:nvSpPr>
        <p:spPr>
          <a:xfrm>
            <a:off x="2014590" y="1504391"/>
            <a:ext cx="8983610" cy="89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>
                <a:solidFill>
                  <a:srgbClr val="001F63"/>
                </a:solidFill>
                <a:latin typeface="+mj-lt"/>
                <a:ea typeface="+mj-ea"/>
                <a:cs typeface="+mj-cs"/>
                <a:sym typeface="Arial"/>
              </a:defRPr>
            </a:pPr>
            <a:br/>
            <a:r>
              <a:rPr b="1"/>
              <a:t>5 -</a:t>
            </a:r>
            <a:r>
              <a:t> Por fim, preencher os dados do Formulário que será exibido e clicar em </a:t>
            </a:r>
            <a:r>
              <a:rPr b="1" u="sng"/>
              <a:t>Gerar Link Personalizado</a:t>
            </a:r>
            <a:br>
              <a:rPr b="1" u="sng"/>
            </a:br>
            <a:br>
              <a:rPr b="1" u="sng"/>
            </a:br>
            <a:endParaRPr b="1" u="sng"/>
          </a:p>
        </p:txBody>
      </p:sp>
      <p:pic>
        <p:nvPicPr>
          <p:cNvPr id="1346" name="Google Shape;757;p102" descr="Google Shape;757;p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975" y="2331965"/>
            <a:ext cx="6936051" cy="4551065"/>
          </a:xfrm>
          <a:prstGeom prst="rect">
            <a:avLst/>
          </a:prstGeom>
          <a:ln w="12700">
            <a:miter lim="400000"/>
          </a:ln>
        </p:spPr>
      </p:pic>
      <p:sp>
        <p:nvSpPr>
          <p:cNvPr id="1347" name="Retângulo Arredondado 1"/>
          <p:cNvSpPr/>
          <p:nvPr/>
        </p:nvSpPr>
        <p:spPr>
          <a:xfrm>
            <a:off x="2614316" y="969341"/>
            <a:ext cx="6711180" cy="395938"/>
          </a:xfrm>
          <a:prstGeom prst="roundRect">
            <a:avLst>
              <a:gd name="adj" fmla="val 50000"/>
            </a:avLst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348" name="Google Shape;733;p100"/>
          <p:cNvSpPr txBox="1"/>
          <p:nvPr/>
        </p:nvSpPr>
        <p:spPr>
          <a:xfrm>
            <a:off x="2866502" y="972317"/>
            <a:ext cx="6711179" cy="77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 passo a passo para realizar o cadastro de um novo produtor:</a:t>
            </a:r>
          </a:p>
          <a:p>
            <a:pPr>
              <a:defRPr>
                <a:solidFill>
                  <a:srgbClr val="F2F2F2"/>
                </a:solidFill>
                <a:latin typeface="+mj-lt"/>
                <a:ea typeface="+mj-ea"/>
                <a:cs typeface="+mj-cs"/>
                <a:sym typeface="Arial"/>
              </a:defRPr>
            </a:pPr>
            <a:br>
              <a:rPr sz="1600" b="1">
                <a:solidFill>
                  <a:srgbClr val="FFFFFF"/>
                </a:solidFill>
              </a:rPr>
            </a:br>
            <a:endParaRPr sz="16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289;p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3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" name="Google Shape;304;p78"/>
          <p:cNvSpPr/>
          <p:nvPr/>
        </p:nvSpPr>
        <p:spPr>
          <a:xfrm>
            <a:off x="-487083" y="1509893"/>
            <a:ext cx="4159204" cy="4159202"/>
          </a:xfrm>
          <a:prstGeom prst="ellipse">
            <a:avLst/>
          </a:prstGeom>
          <a:solidFill>
            <a:srgbClr val="006D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01B4E8C-221D-483B-B8A1-B811F18AE9E8}"/>
              </a:ext>
            </a:extLst>
          </p:cNvPr>
          <p:cNvSpPr txBox="1"/>
          <p:nvPr/>
        </p:nvSpPr>
        <p:spPr>
          <a:xfrm>
            <a:off x="567037" y="3216125"/>
            <a:ext cx="3328993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MATERIAIS DE COMUNICAÇÃO</a:t>
            </a:r>
          </a:p>
        </p:txBody>
      </p:sp>
      <p:pic>
        <p:nvPicPr>
          <p:cNvPr id="29" name="Google Shape;313;p78" descr="Google Shape;313;p78">
            <a:extLst>
              <a:ext uri="{FF2B5EF4-FFF2-40B4-BE49-F238E27FC236}">
                <a16:creationId xmlns:a16="http://schemas.microsoft.com/office/drawing/2014/main" id="{02491DC8-D82A-4C59-BC0E-11B498F0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456" y="2040311"/>
            <a:ext cx="562125" cy="46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305;p78" descr="Google Shape;305;p78">
            <a:extLst>
              <a:ext uri="{FF2B5EF4-FFF2-40B4-BE49-F238E27FC236}">
                <a16:creationId xmlns:a16="http://schemas.microsoft.com/office/drawing/2014/main" id="{C3BA2393-2629-4504-B5C8-80C59141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77" b="6085"/>
          <a:stretch>
            <a:fillRect/>
          </a:stretch>
        </p:blipFill>
        <p:spPr>
          <a:xfrm>
            <a:off x="4573889" y="2630196"/>
            <a:ext cx="728754" cy="16033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7B532C34-E21B-4580-BFD2-4C0408926BF4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7CA2D3C-CE13-43EE-9B2F-BDCC57FB3C30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D0692AB-6272-469D-BC9A-5CE3411FF0A3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46722789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948;p31"/>
          <p:cNvSpPr/>
          <p:nvPr/>
        </p:nvSpPr>
        <p:spPr>
          <a:xfrm>
            <a:off x="4054916" y="696102"/>
            <a:ext cx="4612006" cy="6161901"/>
          </a:xfrm>
          <a:prstGeom prst="rect">
            <a:avLst/>
          </a:prstGeom>
          <a:solidFill>
            <a:srgbClr val="EE831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594" name="Google Shape;952;p31"/>
          <p:cNvSpPr/>
          <p:nvPr/>
        </p:nvSpPr>
        <p:spPr>
          <a:xfrm>
            <a:off x="4334278" y="688610"/>
            <a:ext cx="3980762" cy="55705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596" name="Google Shape;954;p31"/>
          <p:cNvSpPr txBox="1"/>
          <p:nvPr/>
        </p:nvSpPr>
        <p:spPr>
          <a:xfrm>
            <a:off x="944041" y="161539"/>
            <a:ext cx="4445451" cy="338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E-mails disparados para o Corretor</a:t>
            </a:r>
          </a:p>
        </p:txBody>
      </p:sp>
      <p:pic>
        <p:nvPicPr>
          <p:cNvPr id="1597" name="Google Shape;955;p31" descr="Google Shape;955;p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1599" name="Google Shape;957;p31"/>
          <p:cNvSpPr/>
          <p:nvPr/>
        </p:nvSpPr>
        <p:spPr>
          <a:xfrm>
            <a:off x="5054659" y="6345708"/>
            <a:ext cx="2520003" cy="313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1" y="21600"/>
                </a:moveTo>
                <a:lnTo>
                  <a:pt x="20419" y="21600"/>
                </a:lnTo>
                <a:cubicBezTo>
                  <a:pt x="21071" y="21600"/>
                  <a:pt x="21600" y="17348"/>
                  <a:pt x="21600" y="12103"/>
                </a:cubicBezTo>
                <a:lnTo>
                  <a:pt x="21600" y="9497"/>
                </a:lnTo>
                <a:cubicBezTo>
                  <a:pt x="21600" y="4252"/>
                  <a:pt x="21071" y="0"/>
                  <a:pt x="20419" y="0"/>
                </a:cubicBezTo>
                <a:lnTo>
                  <a:pt x="1181" y="0"/>
                </a:lnTo>
                <a:cubicBezTo>
                  <a:pt x="529" y="0"/>
                  <a:pt x="0" y="4252"/>
                  <a:pt x="0" y="9497"/>
                </a:cubicBezTo>
                <a:lnTo>
                  <a:pt x="0" y="12103"/>
                </a:lnTo>
                <a:cubicBezTo>
                  <a:pt x="0" y="17348"/>
                  <a:pt x="529" y="21600"/>
                  <a:pt x="1181" y="21600"/>
                </a:cubicBezTo>
                <a:close/>
              </a:path>
            </a:pathLst>
          </a:custGeom>
          <a:solidFill>
            <a:srgbClr val="4E226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02" name="Google Shape;960;p31"/>
          <p:cNvSpPr txBox="1"/>
          <p:nvPr/>
        </p:nvSpPr>
        <p:spPr>
          <a:xfrm>
            <a:off x="5118542" y="6371601"/>
            <a:ext cx="2392238" cy="26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 anchor="ctr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dirty="0"/>
              <a:t>Venda efetivada</a:t>
            </a:r>
            <a:endParaRPr dirty="0"/>
          </a:p>
        </p:txBody>
      </p:sp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CEB33E21-D540-60CF-E4D5-D7B1DDEAD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59" y="688610"/>
            <a:ext cx="3555653" cy="55705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976;p32"/>
          <p:cNvSpPr/>
          <p:nvPr/>
        </p:nvSpPr>
        <p:spPr>
          <a:xfrm>
            <a:off x="6088636" y="696104"/>
            <a:ext cx="6474307" cy="6418187"/>
          </a:xfrm>
          <a:prstGeom prst="rect">
            <a:avLst/>
          </a:prstGeom>
          <a:solidFill>
            <a:srgbClr val="EE831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11" name="Google Shape;977;p32"/>
          <p:cNvSpPr/>
          <p:nvPr/>
        </p:nvSpPr>
        <p:spPr>
          <a:xfrm>
            <a:off x="-203037" y="696104"/>
            <a:ext cx="6306403" cy="6418187"/>
          </a:xfrm>
          <a:prstGeom prst="rect">
            <a:avLst/>
          </a:prstGeom>
          <a:solidFill>
            <a:srgbClr val="001F6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12" name="Google Shape;978;p32"/>
          <p:cNvSpPr/>
          <p:nvPr/>
        </p:nvSpPr>
        <p:spPr>
          <a:xfrm>
            <a:off x="1739348" y="685797"/>
            <a:ext cx="2773018" cy="53357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13" name="Google Shape;979;p32"/>
          <p:cNvSpPr txBox="1"/>
          <p:nvPr/>
        </p:nvSpPr>
        <p:spPr>
          <a:xfrm>
            <a:off x="978601" y="161539"/>
            <a:ext cx="4309289" cy="33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Confirmação de compra</a:t>
            </a:r>
          </a:p>
        </p:txBody>
      </p:sp>
      <p:pic>
        <p:nvPicPr>
          <p:cNvPr id="1614" name="Google Shape;980;p32" descr="Google Shape;980;p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1615" name="Google Shape;981;p32"/>
          <p:cNvSpPr/>
          <p:nvPr/>
        </p:nvSpPr>
        <p:spPr>
          <a:xfrm>
            <a:off x="1873243" y="6345709"/>
            <a:ext cx="2520004" cy="313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1" y="21600"/>
                </a:moveTo>
                <a:lnTo>
                  <a:pt x="20419" y="21600"/>
                </a:lnTo>
                <a:cubicBezTo>
                  <a:pt x="21071" y="21600"/>
                  <a:pt x="21600" y="17348"/>
                  <a:pt x="21600" y="12103"/>
                </a:cubicBezTo>
                <a:lnTo>
                  <a:pt x="21600" y="9497"/>
                </a:lnTo>
                <a:cubicBezTo>
                  <a:pt x="21600" y="4252"/>
                  <a:pt x="21071" y="0"/>
                  <a:pt x="20419" y="0"/>
                </a:cubicBezTo>
                <a:lnTo>
                  <a:pt x="1181" y="0"/>
                </a:lnTo>
                <a:cubicBezTo>
                  <a:pt x="529" y="0"/>
                  <a:pt x="0" y="4252"/>
                  <a:pt x="0" y="9497"/>
                </a:cubicBezTo>
                <a:lnTo>
                  <a:pt x="0" y="12103"/>
                </a:lnTo>
                <a:cubicBezTo>
                  <a:pt x="0" y="17348"/>
                  <a:pt x="529" y="21600"/>
                  <a:pt x="1181" y="21600"/>
                </a:cubicBezTo>
                <a:close/>
              </a:path>
            </a:pathLst>
          </a:custGeom>
          <a:solidFill>
            <a:srgbClr val="4E226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16" name="Google Shape;982;p32"/>
          <p:cNvSpPr/>
          <p:nvPr/>
        </p:nvSpPr>
        <p:spPr>
          <a:xfrm>
            <a:off x="8023700" y="6345708"/>
            <a:ext cx="2520003" cy="313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1" y="21600"/>
                </a:moveTo>
                <a:lnTo>
                  <a:pt x="20419" y="21600"/>
                </a:lnTo>
                <a:cubicBezTo>
                  <a:pt x="21071" y="21600"/>
                  <a:pt x="21600" y="17348"/>
                  <a:pt x="21600" y="12103"/>
                </a:cubicBezTo>
                <a:lnTo>
                  <a:pt x="21600" y="9497"/>
                </a:lnTo>
                <a:cubicBezTo>
                  <a:pt x="21600" y="4252"/>
                  <a:pt x="21071" y="0"/>
                  <a:pt x="20419" y="0"/>
                </a:cubicBezTo>
                <a:lnTo>
                  <a:pt x="1181" y="0"/>
                </a:lnTo>
                <a:cubicBezTo>
                  <a:pt x="529" y="0"/>
                  <a:pt x="0" y="4252"/>
                  <a:pt x="0" y="9497"/>
                </a:cubicBezTo>
                <a:lnTo>
                  <a:pt x="0" y="12103"/>
                </a:lnTo>
                <a:cubicBezTo>
                  <a:pt x="0" y="17348"/>
                  <a:pt x="529" y="21600"/>
                  <a:pt x="1181" y="21600"/>
                </a:cubicBezTo>
                <a:close/>
              </a:path>
            </a:pathLst>
          </a:custGeom>
          <a:solidFill>
            <a:srgbClr val="4E226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17" name="Google Shape;983;p32"/>
          <p:cNvSpPr txBox="1"/>
          <p:nvPr/>
        </p:nvSpPr>
        <p:spPr>
          <a:xfrm>
            <a:off x="1937125" y="6382770"/>
            <a:ext cx="2392240" cy="239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 anchor="ctr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E-mail de comprovação</a:t>
            </a:r>
          </a:p>
        </p:txBody>
      </p:sp>
      <p:sp>
        <p:nvSpPr>
          <p:cNvPr id="1618" name="Google Shape;984;p32"/>
          <p:cNvSpPr txBox="1"/>
          <p:nvPr/>
        </p:nvSpPr>
        <p:spPr>
          <a:xfrm>
            <a:off x="8087579" y="6371601"/>
            <a:ext cx="2392240" cy="26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 anchor="ctr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dirty="0"/>
              <a:t>Segunda via de carteirinha</a:t>
            </a:r>
            <a:endParaRPr dirty="0"/>
          </a:p>
        </p:txBody>
      </p:sp>
      <p:sp>
        <p:nvSpPr>
          <p:cNvPr id="1619" name="Google Shape;978;p32"/>
          <p:cNvSpPr/>
          <p:nvPr/>
        </p:nvSpPr>
        <p:spPr>
          <a:xfrm>
            <a:off x="7953743" y="685797"/>
            <a:ext cx="2639655" cy="53357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E301E043-4597-7647-CA16-E74D5D6BD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93" y="536205"/>
            <a:ext cx="2316104" cy="5485307"/>
          </a:xfrm>
          <a:prstGeom prst="rect">
            <a:avLst/>
          </a:prstGeom>
        </p:spPr>
      </p:pic>
      <p:pic>
        <p:nvPicPr>
          <p:cNvPr id="6" name="Imagem 5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1E3FA72D-35BD-042A-C521-B6BB6D06A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22" y="685797"/>
            <a:ext cx="2252941" cy="53357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000;p33"/>
          <p:cNvSpPr/>
          <p:nvPr/>
        </p:nvSpPr>
        <p:spPr>
          <a:xfrm>
            <a:off x="-18224" y="696102"/>
            <a:ext cx="4309289" cy="6161901"/>
          </a:xfrm>
          <a:prstGeom prst="rect">
            <a:avLst/>
          </a:prstGeom>
          <a:solidFill>
            <a:srgbClr val="001F6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26" name="Google Shape;1001;p33"/>
          <p:cNvSpPr txBox="1"/>
          <p:nvPr/>
        </p:nvSpPr>
        <p:spPr>
          <a:xfrm>
            <a:off x="978601" y="161539"/>
            <a:ext cx="4309289" cy="338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E-mail de boas-vindas</a:t>
            </a:r>
          </a:p>
        </p:txBody>
      </p:sp>
      <p:pic>
        <p:nvPicPr>
          <p:cNvPr id="1627" name="Google Shape;1002;p33" descr="Google Shape;1002;p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1628" name="Google Shape;1004;p33"/>
          <p:cNvSpPr/>
          <p:nvPr/>
        </p:nvSpPr>
        <p:spPr>
          <a:xfrm>
            <a:off x="7900933" y="696102"/>
            <a:ext cx="4309292" cy="6161901"/>
          </a:xfrm>
          <a:prstGeom prst="rect">
            <a:avLst/>
          </a:prstGeom>
          <a:solidFill>
            <a:srgbClr val="001F6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C323DB14-D944-1E75-BD1D-2B616FB93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99" y="161539"/>
            <a:ext cx="2641601" cy="66964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289;p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3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" name="Google Shape;304;p78"/>
          <p:cNvSpPr/>
          <p:nvPr/>
        </p:nvSpPr>
        <p:spPr>
          <a:xfrm>
            <a:off x="-487083" y="1509893"/>
            <a:ext cx="4159204" cy="4159202"/>
          </a:xfrm>
          <a:prstGeom prst="ellipse">
            <a:avLst/>
          </a:prstGeom>
          <a:solidFill>
            <a:srgbClr val="006D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01B4E8C-221D-483B-B8A1-B811F18AE9E8}"/>
              </a:ext>
            </a:extLst>
          </p:cNvPr>
          <p:cNvSpPr txBox="1"/>
          <p:nvPr/>
        </p:nvSpPr>
        <p:spPr>
          <a:xfrm>
            <a:off x="117094" y="2790526"/>
            <a:ext cx="3328993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CANAIS DE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rgbClr val="FFFFFF"/>
                </a:solidFill>
                <a:latin typeface="Helvetica"/>
                <a:cs typeface="Helvetica"/>
              </a:rPr>
              <a:t>ATENDIMENTO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29" name="Google Shape;313;p78" descr="Google Shape;313;p78">
            <a:extLst>
              <a:ext uri="{FF2B5EF4-FFF2-40B4-BE49-F238E27FC236}">
                <a16:creationId xmlns:a16="http://schemas.microsoft.com/office/drawing/2014/main" id="{02491DC8-D82A-4C59-BC0E-11B498F0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29" y="2040311"/>
            <a:ext cx="562125" cy="46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305;p78" descr="Google Shape;305;p78">
            <a:extLst>
              <a:ext uri="{FF2B5EF4-FFF2-40B4-BE49-F238E27FC236}">
                <a16:creationId xmlns:a16="http://schemas.microsoft.com/office/drawing/2014/main" id="{C3BA2393-2629-4504-B5C8-80C59141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77" b="6085"/>
          <a:stretch>
            <a:fillRect/>
          </a:stretch>
        </p:blipFill>
        <p:spPr>
          <a:xfrm>
            <a:off x="4573889" y="2630196"/>
            <a:ext cx="728754" cy="16033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7B532C34-E21B-4580-BFD2-4C0408926BF4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7CA2D3C-CE13-43EE-9B2F-BDCC57FB3C30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D0692AB-6272-469D-BC9A-5CE3411FF0A3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96413783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0" name="Google Shape;1048;p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9189" y="-13131"/>
            <a:ext cx="10276374" cy="6850916"/>
          </a:xfrm>
          <a:prstGeom prst="rect">
            <a:avLst/>
          </a:prstGeom>
          <a:ln w="12700">
            <a:miter lim="400000"/>
          </a:ln>
        </p:spPr>
      </p:pic>
      <p:sp>
        <p:nvSpPr>
          <p:cNvPr id="1672" name="Google Shape;1050;p42"/>
          <p:cNvSpPr/>
          <p:nvPr/>
        </p:nvSpPr>
        <p:spPr>
          <a:xfrm>
            <a:off x="-60385" y="-67172"/>
            <a:ext cx="4708585" cy="6925172"/>
          </a:xfrm>
          <a:prstGeom prst="rect">
            <a:avLst/>
          </a:prstGeom>
          <a:solidFill>
            <a:srgbClr val="0066F3"/>
          </a:solidFill>
          <a:ln>
            <a:solidFill>
              <a:srgbClr val="0066F3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73" name="Google Shape;1051;p42"/>
          <p:cNvSpPr txBox="1"/>
          <p:nvPr/>
        </p:nvSpPr>
        <p:spPr>
          <a:xfrm>
            <a:off x="614168" y="3395414"/>
            <a:ext cx="3735347" cy="1293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398" tIns="91398" rIns="91398" bIns="91398">
            <a:spAutoFit/>
          </a:bodyPr>
          <a:lstStyle/>
          <a:p>
            <a:pPr>
              <a:lnSpc>
                <a:spcPct val="115000"/>
              </a:lnSpc>
              <a:defRPr sz="12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600" dirty="0"/>
              <a:t>*Central de </a:t>
            </a:r>
            <a:r>
              <a:rPr sz="1600" dirty="0" err="1"/>
              <a:t>corretores</a:t>
            </a:r>
            <a:br>
              <a:rPr sz="1600" dirty="0"/>
            </a:br>
            <a:r>
              <a:rPr sz="1600" dirty="0"/>
              <a:t>4020-4035 (canal principal)</a:t>
            </a:r>
            <a:endParaRPr lang="pt-BR" sz="1600" dirty="0"/>
          </a:p>
          <a:p>
            <a:pPr>
              <a:lnSpc>
                <a:spcPct val="115000"/>
              </a:lnSpc>
              <a:defRPr sz="12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lang="pt-BR" sz="1600" dirty="0"/>
          </a:p>
          <a:p>
            <a:pPr>
              <a:lnSpc>
                <a:spcPct val="115000"/>
              </a:lnSpc>
              <a:defRPr sz="12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sz="1600" dirty="0"/>
              <a:t>Chat através do Portal do Corretor</a:t>
            </a:r>
            <a:endParaRPr sz="1600" dirty="0"/>
          </a:p>
        </p:txBody>
      </p:sp>
      <p:sp>
        <p:nvSpPr>
          <p:cNvPr id="1676" name="Google Shape;1054;p42"/>
          <p:cNvSpPr/>
          <p:nvPr/>
        </p:nvSpPr>
        <p:spPr>
          <a:xfrm>
            <a:off x="558723" y="1465869"/>
            <a:ext cx="3394962" cy="1557908"/>
          </a:xfrm>
          <a:prstGeom prst="roundRect">
            <a:avLst>
              <a:gd name="adj" fmla="val 50000"/>
            </a:avLst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 algn="ctr">
              <a:lnSpc>
                <a:spcPct val="115000"/>
              </a:lnSpc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sz="2400" dirty="0"/>
              <a:t>Canais de atendimento ao corretor</a:t>
            </a:r>
          </a:p>
        </p:txBody>
      </p:sp>
      <p:grpSp>
        <p:nvGrpSpPr>
          <p:cNvPr id="5" name="Google Shape;267;p4">
            <a:extLst>
              <a:ext uri="{FF2B5EF4-FFF2-40B4-BE49-F238E27FC236}">
                <a16:creationId xmlns:a16="http://schemas.microsoft.com/office/drawing/2014/main" id="{2AC270A9-6258-9E45-E4E3-839390B2EDDE}"/>
              </a:ext>
            </a:extLst>
          </p:cNvPr>
          <p:cNvGrpSpPr/>
          <p:nvPr/>
        </p:nvGrpSpPr>
        <p:grpSpPr>
          <a:xfrm>
            <a:off x="670545" y="603842"/>
            <a:ext cx="728755" cy="160347"/>
            <a:chOff x="0" y="0"/>
            <a:chExt cx="728754" cy="160346"/>
          </a:xfrm>
        </p:grpSpPr>
        <p:pic>
          <p:nvPicPr>
            <p:cNvPr id="6" name="Google Shape;268;p4" descr="Google Shape;268;p4">
              <a:extLst>
                <a:ext uri="{FF2B5EF4-FFF2-40B4-BE49-F238E27FC236}">
                  <a16:creationId xmlns:a16="http://schemas.microsoft.com/office/drawing/2014/main" id="{91930BD0-7869-186A-9518-311DF1B71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077" b="6084"/>
            <a:stretch>
              <a:fillRect/>
            </a:stretch>
          </p:blipFill>
          <p:spPr>
            <a:xfrm>
              <a:off x="-1" y="0"/>
              <a:ext cx="728756" cy="160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Google Shape;269;p4" descr="Google Shape;269;p4">
              <a:extLst>
                <a:ext uri="{FF2B5EF4-FFF2-40B4-BE49-F238E27FC236}">
                  <a16:creationId xmlns:a16="http://schemas.microsoft.com/office/drawing/2014/main" id="{86052C5C-E5C0-BB03-05B7-65308F415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5595" t="6076" b="6076"/>
            <a:stretch>
              <a:fillRect/>
            </a:stretch>
          </p:blipFill>
          <p:spPr>
            <a:xfrm>
              <a:off x="550903" y="-1"/>
              <a:ext cx="177852" cy="160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252;p4">
            <a:extLst>
              <a:ext uri="{FF2B5EF4-FFF2-40B4-BE49-F238E27FC236}">
                <a16:creationId xmlns:a16="http://schemas.microsoft.com/office/drawing/2014/main" id="{09441095-B3B3-00CF-6692-0B5899A3F5BC}"/>
              </a:ext>
            </a:extLst>
          </p:cNvPr>
          <p:cNvGrpSpPr/>
          <p:nvPr/>
        </p:nvGrpSpPr>
        <p:grpSpPr>
          <a:xfrm>
            <a:off x="4288326" y="-200522"/>
            <a:ext cx="122380" cy="3318779"/>
            <a:chOff x="0" y="0"/>
            <a:chExt cx="122379" cy="3318777"/>
          </a:xfrm>
        </p:grpSpPr>
        <p:pic>
          <p:nvPicPr>
            <p:cNvPr id="21" name="Google Shape;253;p4" descr="Google Shape;253;p4">
              <a:extLst>
                <a:ext uri="{FF2B5EF4-FFF2-40B4-BE49-F238E27FC236}">
                  <a16:creationId xmlns:a16="http://schemas.microsoft.com/office/drawing/2014/main" id="{299F96F3-7131-E097-410C-5651D494E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Google Shape;254;p4" descr="Google Shape;254;p4">
              <a:extLst>
                <a:ext uri="{FF2B5EF4-FFF2-40B4-BE49-F238E27FC236}">
                  <a16:creationId xmlns:a16="http://schemas.microsoft.com/office/drawing/2014/main" id="{81E5F9FB-8935-23FD-DF60-D4B9EF592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26425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Google Shape;255;p4" descr="Google Shape;255;p4">
              <a:extLst>
                <a:ext uri="{FF2B5EF4-FFF2-40B4-BE49-F238E27FC236}">
                  <a16:creationId xmlns:a16="http://schemas.microsoft.com/office/drawing/2014/main" id="{8354A8FE-B222-CF7A-A71F-E3B63AB86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646714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Google Shape;256;p4" descr="Google Shape;256;p4">
              <a:extLst>
                <a:ext uri="{FF2B5EF4-FFF2-40B4-BE49-F238E27FC236}">
                  <a16:creationId xmlns:a16="http://schemas.microsoft.com/office/drawing/2014/main" id="{022364C0-518E-1712-7353-0DAE59C3D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972048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Google Shape;257;p4" descr="Google Shape;257;p4">
              <a:extLst>
                <a:ext uri="{FF2B5EF4-FFF2-40B4-BE49-F238E27FC236}">
                  <a16:creationId xmlns:a16="http://schemas.microsoft.com/office/drawing/2014/main" id="{51ED63D6-3678-618F-4CF6-5A6AEEE96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298472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Google Shape;258;p4" descr="Google Shape;258;p4">
              <a:extLst>
                <a:ext uri="{FF2B5EF4-FFF2-40B4-BE49-F238E27FC236}">
                  <a16:creationId xmlns:a16="http://schemas.microsoft.com/office/drawing/2014/main" id="{D75B0AEE-AB47-E3C8-9F1C-B579771BD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618762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Google Shape;259;p4" descr="Google Shape;259;p4">
              <a:extLst>
                <a:ext uri="{FF2B5EF4-FFF2-40B4-BE49-F238E27FC236}">
                  <a16:creationId xmlns:a16="http://schemas.microsoft.com/office/drawing/2014/main" id="{B3AB86CC-4336-15C8-A70F-C9F0B7CC3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930346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" name="Google Shape;260;p4" descr="Google Shape;260;p4">
              <a:extLst>
                <a:ext uri="{FF2B5EF4-FFF2-40B4-BE49-F238E27FC236}">
                  <a16:creationId xmlns:a16="http://schemas.microsoft.com/office/drawing/2014/main" id="{3B3966C1-7B13-0031-8899-A898A9F8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2241946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" name="Google Shape;261;p4" descr="Google Shape;261;p4">
              <a:extLst>
                <a:ext uri="{FF2B5EF4-FFF2-40B4-BE49-F238E27FC236}">
                  <a16:creationId xmlns:a16="http://schemas.microsoft.com/office/drawing/2014/main" id="{8E91AC95-A99D-FE2D-FBFF-65AF23107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2539812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Google Shape;262;p4" descr="Google Shape;262;p4">
              <a:extLst>
                <a:ext uri="{FF2B5EF4-FFF2-40B4-BE49-F238E27FC236}">
                  <a16:creationId xmlns:a16="http://schemas.microsoft.com/office/drawing/2014/main" id="{64C9CDC2-732E-349D-BB73-2CE1EAD1F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2865151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Google Shape;263;p4" descr="Google Shape;263;p4">
              <a:extLst>
                <a:ext uri="{FF2B5EF4-FFF2-40B4-BE49-F238E27FC236}">
                  <a16:creationId xmlns:a16="http://schemas.microsoft.com/office/drawing/2014/main" id="{C0ED3FB4-159F-9A1B-AD85-5DA07D818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185427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40283849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Retângulo Arredondado 2"/>
          <p:cNvSpPr/>
          <p:nvPr/>
        </p:nvSpPr>
        <p:spPr>
          <a:xfrm>
            <a:off x="5491904" y="5134245"/>
            <a:ext cx="3913324" cy="142684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79" name="Retângulo Arredondado 3"/>
          <p:cNvSpPr/>
          <p:nvPr/>
        </p:nvSpPr>
        <p:spPr>
          <a:xfrm>
            <a:off x="5491903" y="4116805"/>
            <a:ext cx="3913323" cy="85571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80" name="Retângulo Arredondado 4"/>
          <p:cNvSpPr/>
          <p:nvPr/>
        </p:nvSpPr>
        <p:spPr>
          <a:xfrm>
            <a:off x="5491903" y="2883614"/>
            <a:ext cx="3913323" cy="107376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81" name="Retângulo Arredondado 5"/>
          <p:cNvSpPr/>
          <p:nvPr/>
        </p:nvSpPr>
        <p:spPr>
          <a:xfrm>
            <a:off x="5491903" y="1643753"/>
            <a:ext cx="3913323" cy="107376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82" name="Google Shape;1060;p41"/>
          <p:cNvSpPr/>
          <p:nvPr/>
        </p:nvSpPr>
        <p:spPr>
          <a:xfrm>
            <a:off x="11393434" y="2163724"/>
            <a:ext cx="3083869" cy="3083868"/>
          </a:xfrm>
          <a:prstGeom prst="ellipse">
            <a:avLst/>
          </a:prstGeom>
          <a:solidFill>
            <a:srgbClr val="146EF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1683" name="Google Shape;1061;p41" descr="Google Shape;1061;p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142" y="1873699"/>
            <a:ext cx="438226" cy="347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4" name="Google Shape;1062;p41" descr="Google Shape;1062;p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448" y="3034548"/>
            <a:ext cx="435604" cy="360004"/>
          </a:xfrm>
          <a:prstGeom prst="rect">
            <a:avLst/>
          </a:prstGeom>
          <a:ln w="12700">
            <a:miter lim="400000"/>
          </a:ln>
        </p:spPr>
      </p:pic>
      <p:sp>
        <p:nvSpPr>
          <p:cNvPr id="1685" name="Google Shape;1063;p41"/>
          <p:cNvSpPr txBox="1"/>
          <p:nvPr/>
        </p:nvSpPr>
        <p:spPr>
          <a:xfrm>
            <a:off x="6059829" y="3023151"/>
            <a:ext cx="2245854" cy="30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5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Portal Odonto Online</a:t>
            </a:r>
          </a:p>
        </p:txBody>
      </p:sp>
      <p:sp>
        <p:nvSpPr>
          <p:cNvPr id="1686" name="Google Shape;1064;p41"/>
          <p:cNvSpPr txBox="1"/>
          <p:nvPr/>
        </p:nvSpPr>
        <p:spPr>
          <a:xfrm>
            <a:off x="6083833" y="1862705"/>
            <a:ext cx="2197854" cy="30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5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Aplicativo SulAmérica</a:t>
            </a:r>
          </a:p>
        </p:txBody>
      </p:sp>
      <p:grpSp>
        <p:nvGrpSpPr>
          <p:cNvPr id="1689" name="Google Shape;1065;p41"/>
          <p:cNvGrpSpPr/>
          <p:nvPr/>
        </p:nvGrpSpPr>
        <p:grpSpPr>
          <a:xfrm>
            <a:off x="6108485" y="3405947"/>
            <a:ext cx="2664007" cy="360007"/>
            <a:chOff x="0" y="0"/>
            <a:chExt cx="2664005" cy="360006"/>
          </a:xfrm>
        </p:grpSpPr>
        <p:sp>
          <p:nvSpPr>
            <p:cNvPr id="1687" name="Google Shape;1066;p41"/>
            <p:cNvSpPr/>
            <p:nvPr/>
          </p:nvSpPr>
          <p:spPr>
            <a:xfrm>
              <a:off x="0" y="-1"/>
              <a:ext cx="2664007" cy="360007"/>
            </a:xfrm>
            <a:prstGeom prst="roundRect">
              <a:avLst>
                <a:gd name="adj" fmla="val 16667"/>
              </a:avLst>
            </a:prstGeom>
            <a:solidFill>
              <a:srgbClr val="FF500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6078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688" name="Google Shape;1067;p41"/>
            <p:cNvSpPr txBox="1"/>
            <p:nvPr/>
          </p:nvSpPr>
          <p:spPr>
            <a:xfrm>
              <a:off x="72822" y="64108"/>
              <a:ext cx="2518362" cy="231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ctr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🖰 www.sulamerica.com.br/odontoonline</a:t>
              </a:r>
            </a:p>
          </p:txBody>
        </p:sp>
      </p:grpSp>
      <p:sp>
        <p:nvSpPr>
          <p:cNvPr id="1690" name="Google Shape;1068;p41"/>
          <p:cNvSpPr txBox="1"/>
          <p:nvPr/>
        </p:nvSpPr>
        <p:spPr>
          <a:xfrm>
            <a:off x="5384009" y="547959"/>
            <a:ext cx="2184054" cy="781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25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 err="1"/>
              <a:t>Atendimento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cliente</a:t>
            </a:r>
            <a:endParaRPr dirty="0"/>
          </a:p>
        </p:txBody>
      </p:sp>
      <p:pic>
        <p:nvPicPr>
          <p:cNvPr id="1691" name="Google Shape;1069;p41" descr="Google Shape;1069;p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130" y="397148"/>
            <a:ext cx="619129" cy="123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2" name="Google Shape;1070;p41" descr="Google Shape;1070;p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448" y="5331953"/>
            <a:ext cx="435604" cy="360004"/>
          </a:xfrm>
          <a:prstGeom prst="rect">
            <a:avLst/>
          </a:prstGeom>
          <a:ln w="12700">
            <a:miter lim="400000"/>
          </a:ln>
        </p:spPr>
      </p:pic>
      <p:sp>
        <p:nvSpPr>
          <p:cNvPr id="1693" name="Google Shape;1071;p41"/>
          <p:cNvSpPr txBox="1"/>
          <p:nvPr/>
        </p:nvSpPr>
        <p:spPr>
          <a:xfrm>
            <a:off x="6059829" y="5320546"/>
            <a:ext cx="3451555" cy="30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5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Central de Relacionamento - 24hs</a:t>
            </a:r>
          </a:p>
        </p:txBody>
      </p:sp>
      <p:pic>
        <p:nvPicPr>
          <p:cNvPr id="1695" name="Google Shape;1073;p41" descr="Google Shape;1073;p4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3600" y="2221106"/>
            <a:ext cx="989158" cy="382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6" name="Google Shape;1074;p41" descr="Google Shape;1074;p4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9482" y="2264108"/>
            <a:ext cx="989152" cy="293459"/>
          </a:xfrm>
          <a:prstGeom prst="rect">
            <a:avLst/>
          </a:prstGeom>
          <a:ln w="12700">
            <a:miter lim="400000"/>
          </a:ln>
        </p:spPr>
      </p:pic>
      <p:sp>
        <p:nvSpPr>
          <p:cNvPr id="1697" name="Google Shape;1075;p41"/>
          <p:cNvSpPr txBox="1"/>
          <p:nvPr/>
        </p:nvSpPr>
        <p:spPr>
          <a:xfrm>
            <a:off x="6480281" y="5634797"/>
            <a:ext cx="1404954" cy="73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/>
          <a:p>
            <a:pPr>
              <a:lnSpc>
                <a:spcPct val="115000"/>
              </a:lnSpc>
              <a:defRPr sz="1700" b="1">
                <a:solidFill>
                  <a:srgbClr val="04255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3003-1159</a:t>
            </a:r>
          </a:p>
          <a:p>
            <a:pPr>
              <a:lnSpc>
                <a:spcPct val="115000"/>
              </a:lnSpc>
              <a:spcBef>
                <a:spcPts val="800"/>
              </a:spcBef>
              <a:defRPr sz="1700" b="1">
                <a:solidFill>
                  <a:srgbClr val="04255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3004-9723</a:t>
            </a:r>
          </a:p>
        </p:txBody>
      </p:sp>
      <p:sp>
        <p:nvSpPr>
          <p:cNvPr id="1698" name="Google Shape;1076;p41"/>
          <p:cNvSpPr txBox="1"/>
          <p:nvPr/>
        </p:nvSpPr>
        <p:spPr>
          <a:xfrm>
            <a:off x="6059829" y="4274659"/>
            <a:ext cx="2245854" cy="30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5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Chat Odonto</a:t>
            </a:r>
          </a:p>
        </p:txBody>
      </p:sp>
      <p:sp>
        <p:nvSpPr>
          <p:cNvPr id="1699" name="Google Shape;1077;p41"/>
          <p:cNvSpPr txBox="1"/>
          <p:nvPr/>
        </p:nvSpPr>
        <p:spPr>
          <a:xfrm>
            <a:off x="6083830" y="4530543"/>
            <a:ext cx="2623254" cy="30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1500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Auto atendimento 24h </a:t>
            </a:r>
          </a:p>
        </p:txBody>
      </p:sp>
      <p:pic>
        <p:nvPicPr>
          <p:cNvPr id="1700" name="Google Shape;1078;p41" descr="Google Shape;1078;p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2125" y="4358929"/>
            <a:ext cx="316984" cy="332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1" name="Google Shape;1079;p41" descr="Google Shape;1079;p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8480" y="5691950"/>
            <a:ext cx="212378" cy="229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2" name="Google Shape;1080;p41" descr="Google Shape;1080;p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8483" y="6093248"/>
            <a:ext cx="212379" cy="212379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Google Shape;1050;p42">
            <a:extLst>
              <a:ext uri="{FF2B5EF4-FFF2-40B4-BE49-F238E27FC236}">
                <a16:creationId xmlns:a16="http://schemas.microsoft.com/office/drawing/2014/main" id="{24392DCF-626B-A19A-0FDC-F6C0C390A424}"/>
              </a:ext>
            </a:extLst>
          </p:cNvPr>
          <p:cNvSpPr/>
          <p:nvPr/>
        </p:nvSpPr>
        <p:spPr>
          <a:xfrm>
            <a:off x="-77637" y="-67172"/>
            <a:ext cx="4426970" cy="6985557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2" name="Google Shape;239;p4">
            <a:extLst>
              <a:ext uri="{FF2B5EF4-FFF2-40B4-BE49-F238E27FC236}">
                <a16:creationId xmlns:a16="http://schemas.microsoft.com/office/drawing/2014/main" id="{69203CB7-DC90-AD6D-6D04-59FCA0008C59}"/>
              </a:ext>
            </a:extLst>
          </p:cNvPr>
          <p:cNvGrpSpPr/>
          <p:nvPr/>
        </p:nvGrpSpPr>
        <p:grpSpPr>
          <a:xfrm>
            <a:off x="259135" y="3372473"/>
            <a:ext cx="122380" cy="3318782"/>
            <a:chOff x="0" y="-1"/>
            <a:chExt cx="122379" cy="3318780"/>
          </a:xfrm>
        </p:grpSpPr>
        <p:pic>
          <p:nvPicPr>
            <p:cNvPr id="28" name="Google Shape;240;p4" descr="Google Shape;240;p4">
              <a:extLst>
                <a:ext uri="{FF2B5EF4-FFF2-40B4-BE49-F238E27FC236}">
                  <a16:creationId xmlns:a16="http://schemas.microsoft.com/office/drawing/2014/main" id="{D9F323AA-A714-E525-D9B4-972D914C6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-2"/>
              <a:ext cx="122380" cy="1333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Google Shape;241;p4" descr="Google Shape;241;p4">
              <a:extLst>
                <a:ext uri="{FF2B5EF4-FFF2-40B4-BE49-F238E27FC236}">
                  <a16:creationId xmlns:a16="http://schemas.microsoft.com/office/drawing/2014/main" id="{729E69C0-6288-B270-3203-B10CBB9E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326425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Google Shape;242;p4" descr="Google Shape;242;p4">
              <a:extLst>
                <a:ext uri="{FF2B5EF4-FFF2-40B4-BE49-F238E27FC236}">
                  <a16:creationId xmlns:a16="http://schemas.microsoft.com/office/drawing/2014/main" id="{3DB66E70-7C36-BB2E-C377-34BAD218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646714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Google Shape;243;p4" descr="Google Shape;243;p4">
              <a:extLst>
                <a:ext uri="{FF2B5EF4-FFF2-40B4-BE49-F238E27FC236}">
                  <a16:creationId xmlns:a16="http://schemas.microsoft.com/office/drawing/2014/main" id="{5ED22C8A-6ADA-0FFF-08CF-44A44223E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972048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Google Shape;244;p4" descr="Google Shape;244;p4">
              <a:extLst>
                <a:ext uri="{FF2B5EF4-FFF2-40B4-BE49-F238E27FC236}">
                  <a16:creationId xmlns:a16="http://schemas.microsoft.com/office/drawing/2014/main" id="{EC32DB94-0196-E8EE-811C-E612A0BF5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1298472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Google Shape;245;p4" descr="Google Shape;245;p4">
              <a:extLst>
                <a:ext uri="{FF2B5EF4-FFF2-40B4-BE49-F238E27FC236}">
                  <a16:creationId xmlns:a16="http://schemas.microsoft.com/office/drawing/2014/main" id="{57C31A55-174F-56A4-7136-5681B1C33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1618762"/>
              <a:ext cx="122380" cy="133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Google Shape;246;p4" descr="Google Shape;246;p4">
              <a:extLst>
                <a:ext uri="{FF2B5EF4-FFF2-40B4-BE49-F238E27FC236}">
                  <a16:creationId xmlns:a16="http://schemas.microsoft.com/office/drawing/2014/main" id="{A3EAA237-CA5B-AD51-2D96-8F0DCFC30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1930348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Google Shape;247;p4" descr="Google Shape;247;p4">
              <a:extLst>
                <a:ext uri="{FF2B5EF4-FFF2-40B4-BE49-F238E27FC236}">
                  <a16:creationId xmlns:a16="http://schemas.microsoft.com/office/drawing/2014/main" id="{982A300D-6C59-2564-3F02-AE01F9B6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2241948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Google Shape;248;p4" descr="Google Shape;248;p4">
              <a:extLst>
                <a:ext uri="{FF2B5EF4-FFF2-40B4-BE49-F238E27FC236}">
                  <a16:creationId xmlns:a16="http://schemas.microsoft.com/office/drawing/2014/main" id="{36BC5476-1FCD-F925-B0F4-A4C3B61FD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2539814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Google Shape;249;p4" descr="Google Shape;249;p4">
              <a:extLst>
                <a:ext uri="{FF2B5EF4-FFF2-40B4-BE49-F238E27FC236}">
                  <a16:creationId xmlns:a16="http://schemas.microsoft.com/office/drawing/2014/main" id="{AF586DFD-D163-C875-3EBC-514747E22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2865153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Google Shape;250;p4" descr="Google Shape;250;p4">
              <a:extLst>
                <a:ext uri="{FF2B5EF4-FFF2-40B4-BE49-F238E27FC236}">
                  <a16:creationId xmlns:a16="http://schemas.microsoft.com/office/drawing/2014/main" id="{E0012A26-B2A9-A92A-4B8F-9C34838A2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3185429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" name="Google Shape;252;p4">
            <a:extLst>
              <a:ext uri="{FF2B5EF4-FFF2-40B4-BE49-F238E27FC236}">
                <a16:creationId xmlns:a16="http://schemas.microsoft.com/office/drawing/2014/main" id="{9DD07345-8A30-650D-D8EF-F91D26899204}"/>
              </a:ext>
            </a:extLst>
          </p:cNvPr>
          <p:cNvGrpSpPr/>
          <p:nvPr/>
        </p:nvGrpSpPr>
        <p:grpSpPr>
          <a:xfrm>
            <a:off x="256561" y="-200522"/>
            <a:ext cx="122380" cy="3318779"/>
            <a:chOff x="0" y="0"/>
            <a:chExt cx="122379" cy="3318777"/>
          </a:xfrm>
        </p:grpSpPr>
        <p:pic>
          <p:nvPicPr>
            <p:cNvPr id="41" name="Google Shape;253;p4" descr="Google Shape;253;p4">
              <a:extLst>
                <a:ext uri="{FF2B5EF4-FFF2-40B4-BE49-F238E27FC236}">
                  <a16:creationId xmlns:a16="http://schemas.microsoft.com/office/drawing/2014/main" id="{49591B43-0BFD-D322-15EC-2FEF24B2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-1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Google Shape;254;p4" descr="Google Shape;254;p4">
              <a:extLst>
                <a:ext uri="{FF2B5EF4-FFF2-40B4-BE49-F238E27FC236}">
                  <a16:creationId xmlns:a16="http://schemas.microsoft.com/office/drawing/2014/main" id="{786B2032-E3C6-CE19-1994-4A11BCF7E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326425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Google Shape;255;p4" descr="Google Shape;255;p4">
              <a:extLst>
                <a:ext uri="{FF2B5EF4-FFF2-40B4-BE49-F238E27FC236}">
                  <a16:creationId xmlns:a16="http://schemas.microsoft.com/office/drawing/2014/main" id="{020988DA-1E5B-0323-18EA-6D826B333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646714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Google Shape;256;p4" descr="Google Shape;256;p4">
              <a:extLst>
                <a:ext uri="{FF2B5EF4-FFF2-40B4-BE49-F238E27FC236}">
                  <a16:creationId xmlns:a16="http://schemas.microsoft.com/office/drawing/2014/main" id="{A837CA95-E2EC-2688-12A7-3D603800B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972048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Google Shape;257;p4" descr="Google Shape;257;p4">
              <a:extLst>
                <a:ext uri="{FF2B5EF4-FFF2-40B4-BE49-F238E27FC236}">
                  <a16:creationId xmlns:a16="http://schemas.microsoft.com/office/drawing/2014/main" id="{0B61B597-207F-7B56-C1CA-2509B3F25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1298472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Google Shape;258;p4" descr="Google Shape;258;p4">
              <a:extLst>
                <a:ext uri="{FF2B5EF4-FFF2-40B4-BE49-F238E27FC236}">
                  <a16:creationId xmlns:a16="http://schemas.microsoft.com/office/drawing/2014/main" id="{798FF785-E747-D7CB-0AC6-7E896BC0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1618762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Google Shape;259;p4" descr="Google Shape;259;p4">
              <a:extLst>
                <a:ext uri="{FF2B5EF4-FFF2-40B4-BE49-F238E27FC236}">
                  <a16:creationId xmlns:a16="http://schemas.microsoft.com/office/drawing/2014/main" id="{72B3348D-B712-805D-D41B-F9E0B41C7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1930346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Google Shape;260;p4" descr="Google Shape;260;p4">
              <a:extLst>
                <a:ext uri="{FF2B5EF4-FFF2-40B4-BE49-F238E27FC236}">
                  <a16:creationId xmlns:a16="http://schemas.microsoft.com/office/drawing/2014/main" id="{807349A8-18E9-BAC4-8C1D-DE8112FE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2241946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Google Shape;261;p4" descr="Google Shape;261;p4">
              <a:extLst>
                <a:ext uri="{FF2B5EF4-FFF2-40B4-BE49-F238E27FC236}">
                  <a16:creationId xmlns:a16="http://schemas.microsoft.com/office/drawing/2014/main" id="{E5DDA701-F211-F972-538A-2ADC3FBC7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2539812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Google Shape;262;p4" descr="Google Shape;262;p4">
              <a:extLst>
                <a:ext uri="{FF2B5EF4-FFF2-40B4-BE49-F238E27FC236}">
                  <a16:creationId xmlns:a16="http://schemas.microsoft.com/office/drawing/2014/main" id="{24C9DECC-56DA-DAC8-09AE-471B5988C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2865151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Google Shape;263;p4" descr="Google Shape;263;p4">
              <a:extLst>
                <a:ext uri="{FF2B5EF4-FFF2-40B4-BE49-F238E27FC236}">
                  <a16:creationId xmlns:a16="http://schemas.microsoft.com/office/drawing/2014/main" id="{CBFEF294-DDDC-F907-88EA-134869958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3185427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094;p44"/>
          <p:cNvSpPr/>
          <p:nvPr/>
        </p:nvSpPr>
        <p:spPr>
          <a:xfrm>
            <a:off x="-186059" y="-196418"/>
            <a:ext cx="12592519" cy="7249108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1714" name="Google Shape;1095;p44" descr="Google Shape;1095;p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97261" y="902650"/>
            <a:ext cx="5597478" cy="9734726"/>
          </a:xfrm>
          <a:prstGeom prst="rect">
            <a:avLst/>
          </a:prstGeom>
          <a:ln w="12700">
            <a:miter lim="400000"/>
          </a:ln>
        </p:spPr>
      </p:pic>
      <p:sp>
        <p:nvSpPr>
          <p:cNvPr id="1715" name="Google Shape;1096;p44"/>
          <p:cNvSpPr txBox="1"/>
          <p:nvPr/>
        </p:nvSpPr>
        <p:spPr>
          <a:xfrm>
            <a:off x="1189880" y="394678"/>
            <a:ext cx="4395354" cy="486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defRPr sz="2800" b="1">
                <a:solidFill>
                  <a:srgbClr val="FF9521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Portfólio</a:t>
            </a:r>
          </a:p>
        </p:txBody>
      </p:sp>
      <p:pic>
        <p:nvPicPr>
          <p:cNvPr id="1716" name="Google Shape;1098;p44" descr="Google Shape;1098;p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013" y="3391375"/>
            <a:ext cx="1576378" cy="166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7" name="Google Shape;1099;p44" descr="Google Shape;1099;p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404" y="5794123"/>
            <a:ext cx="1875075" cy="479678"/>
          </a:xfrm>
          <a:prstGeom prst="rect">
            <a:avLst/>
          </a:prstGeom>
          <a:ln w="12700">
            <a:miter lim="400000"/>
          </a:ln>
        </p:spPr>
      </p:pic>
      <p:sp>
        <p:nvSpPr>
          <p:cNvPr id="1718" name="Google Shape;1100;p44"/>
          <p:cNvSpPr txBox="1"/>
          <p:nvPr/>
        </p:nvSpPr>
        <p:spPr>
          <a:xfrm>
            <a:off x="8753051" y="2915837"/>
            <a:ext cx="5422825" cy="707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sz="4000" dirty="0"/>
              <a:t>Bora vender!!</a:t>
            </a:r>
            <a:endParaRPr sz="4000" dirty="0"/>
          </a:p>
        </p:txBody>
      </p:sp>
      <p:pic>
        <p:nvPicPr>
          <p:cNvPr id="171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994" y="994997"/>
            <a:ext cx="10034012" cy="1806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 em preto e branco de pessoa olhando para a câmera&#10;&#10;Descrição gerada automaticamente com confiança média">
            <a:extLst>
              <a:ext uri="{FF2B5EF4-FFF2-40B4-BE49-F238E27FC236}">
                <a16:creationId xmlns:a16="http://schemas.microsoft.com/office/drawing/2014/main" id="{03AC56DA-14AC-F6B5-93A4-6B6485426F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6" t="4390" b="12319"/>
          <a:stretch/>
        </p:blipFill>
        <p:spPr>
          <a:xfrm>
            <a:off x="0" y="0"/>
            <a:ext cx="12249684" cy="6858000"/>
          </a:xfrm>
          <a:prstGeom prst="rect">
            <a:avLst/>
          </a:prstGeom>
        </p:spPr>
      </p:pic>
      <p:sp>
        <p:nvSpPr>
          <p:cNvPr id="99" name="Google Shape;99;p15"/>
          <p:cNvSpPr txBox="1"/>
          <p:nvPr/>
        </p:nvSpPr>
        <p:spPr>
          <a:xfrm>
            <a:off x="8171385" y="273677"/>
            <a:ext cx="3791190" cy="5829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Nós da SulAmérica estamos voltados 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fortalecer nosso produto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odonto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buscando dar mais visibilidade a ele com ações integradas à saúde integral.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Temos um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olhar ampliado de saúde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em que saúde física, emocional e financeira andam de mãos dadas para que as pessoas tenham o equilíbrio necessário para ter uma vida plena.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4671330" y="1071415"/>
            <a:ext cx="3174578" cy="4586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547"/>
              </a:buClr>
              <a:buSzPts val="4800"/>
              <a:buFont typeface="Calibri"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Tudo está conectado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547"/>
              </a:buClr>
              <a:buSzPts val="4800"/>
              <a:buFont typeface="Calibri"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 com nossa saúde é igual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7606" y="932842"/>
            <a:ext cx="619125" cy="123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81248594-1901-064D-AC55-831654C38018}"/>
              </a:ext>
            </a:extLst>
          </p:cNvPr>
          <p:cNvCxnSpPr>
            <a:cxnSpLocks/>
          </p:cNvCxnSpPr>
          <p:nvPr/>
        </p:nvCxnSpPr>
        <p:spPr>
          <a:xfrm>
            <a:off x="8009153" y="335589"/>
            <a:ext cx="0" cy="55689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169;g15718035dde_1_117">
            <a:extLst>
              <a:ext uri="{FF2B5EF4-FFF2-40B4-BE49-F238E27FC236}">
                <a16:creationId xmlns:a16="http://schemas.microsoft.com/office/drawing/2014/main" id="{7D92A3FB-A70C-7D26-0888-7AA49D3BD5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72459" y="6299045"/>
            <a:ext cx="1376529" cy="35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15718035dde_1_2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6459" y="6081205"/>
            <a:ext cx="1507948" cy="389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g15718035dde_1_234"/>
          <p:cNvCxnSpPr>
            <a:cxnSpLocks/>
          </p:cNvCxnSpPr>
          <p:nvPr/>
        </p:nvCxnSpPr>
        <p:spPr>
          <a:xfrm flipH="1">
            <a:off x="5864941" y="911201"/>
            <a:ext cx="2" cy="5946799"/>
          </a:xfrm>
          <a:prstGeom prst="straightConnector1">
            <a:avLst/>
          </a:prstGeom>
          <a:noFill/>
          <a:ln w="9525" cap="flat" cmpd="sng">
            <a:solidFill>
              <a:srgbClr val="E9531E"/>
            </a:solidFill>
            <a:prstDash val="lgDash"/>
            <a:miter lim="800000"/>
            <a:headEnd type="none" w="sm" len="sm"/>
            <a:tailEnd type="none" w="sm" len="sm"/>
          </a:ln>
        </p:spPr>
      </p:cxnSp>
      <p:pic>
        <p:nvPicPr>
          <p:cNvPr id="284" name="Google Shape;284;g15718035dde_1_234" descr="Gráfico, Gráfico de barras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l="65363" t="1114" r="4825" b="88785"/>
          <a:stretch/>
        </p:blipFill>
        <p:spPr>
          <a:xfrm>
            <a:off x="890356" y="4857958"/>
            <a:ext cx="1903976" cy="16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5718035dde_1_234" descr="Gráfico, Gráfico de barras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t="19624" b="40095"/>
          <a:stretch/>
        </p:blipFill>
        <p:spPr>
          <a:xfrm>
            <a:off x="6327059" y="1259778"/>
            <a:ext cx="5292140" cy="496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5718035dde_1_2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0739" y="5904569"/>
            <a:ext cx="2212190" cy="196782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15718035dde_1_234"/>
          <p:cNvSpPr txBox="1"/>
          <p:nvPr/>
        </p:nvSpPr>
        <p:spPr>
          <a:xfrm>
            <a:off x="2644682" y="5361580"/>
            <a:ext cx="25077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222D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Projeção de beneficiários para o fim de 2023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22D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1C4885-5726-479E-E7E4-B375EF1C6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858" y="3278215"/>
            <a:ext cx="914400" cy="5334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7326BA3-45AB-8AD8-09B3-994CEBCAE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258" y="3431193"/>
            <a:ext cx="914400" cy="5334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302DB02-BA83-6E32-1DFE-B510E0857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858" y="3811615"/>
            <a:ext cx="914400" cy="5334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C9D6184-ECFE-D16A-67D3-CC797618B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257" y="3944349"/>
            <a:ext cx="914400" cy="533400"/>
          </a:xfrm>
          <a:prstGeom prst="rect">
            <a:avLst/>
          </a:prstGeom>
        </p:spPr>
      </p:pic>
      <p:sp>
        <p:nvSpPr>
          <p:cNvPr id="10" name="Google Shape;365;p82">
            <a:extLst>
              <a:ext uri="{FF2B5EF4-FFF2-40B4-BE49-F238E27FC236}">
                <a16:creationId xmlns:a16="http://schemas.microsoft.com/office/drawing/2014/main" id="{02164998-6BD3-2FB9-A65E-825C687E5C8D}"/>
              </a:ext>
            </a:extLst>
          </p:cNvPr>
          <p:cNvSpPr txBox="1"/>
          <p:nvPr/>
        </p:nvSpPr>
        <p:spPr>
          <a:xfrm>
            <a:off x="2601446" y="3500970"/>
            <a:ext cx="2349098" cy="676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222D5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Representando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15%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22D5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222D5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 população.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22D5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Google Shape;365;p82">
            <a:extLst>
              <a:ext uri="{FF2B5EF4-FFF2-40B4-BE49-F238E27FC236}">
                <a16:creationId xmlns:a16="http://schemas.microsoft.com/office/drawing/2014/main" id="{B1C2DC1C-08B0-F478-B470-E237875904EA}"/>
              </a:ext>
            </a:extLst>
          </p:cNvPr>
          <p:cNvSpPr txBox="1"/>
          <p:nvPr/>
        </p:nvSpPr>
        <p:spPr>
          <a:xfrm>
            <a:off x="656916" y="2484253"/>
            <a:ext cx="5208025" cy="49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29,4 M 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222D5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de brasileiros possuem plano odontológico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22D5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Google Shape;365;p82">
            <a:extLst>
              <a:ext uri="{FF2B5EF4-FFF2-40B4-BE49-F238E27FC236}">
                <a16:creationId xmlns:a16="http://schemas.microsoft.com/office/drawing/2014/main" id="{0C719DBB-BA9A-6720-DAA0-A56499E77F54}"/>
              </a:ext>
            </a:extLst>
          </p:cNvPr>
          <p:cNvSpPr txBox="1"/>
          <p:nvPr/>
        </p:nvSpPr>
        <p:spPr>
          <a:xfrm>
            <a:off x="861718" y="1631638"/>
            <a:ext cx="2869209" cy="726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BENEFICIÁRIOS DE PLANO ODONTOLÓGICO</a:t>
            </a:r>
            <a:endParaRPr kumimoji="0" lang="pt-BR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Google Shape;365;p82">
            <a:extLst>
              <a:ext uri="{FF2B5EF4-FFF2-40B4-BE49-F238E27FC236}">
                <a16:creationId xmlns:a16="http://schemas.microsoft.com/office/drawing/2014/main" id="{4F8421CA-974C-FAEF-5547-D32BB4EE581A}"/>
              </a:ext>
            </a:extLst>
          </p:cNvPr>
          <p:cNvSpPr txBox="1"/>
          <p:nvPr/>
        </p:nvSpPr>
        <p:spPr>
          <a:xfrm>
            <a:off x="572801" y="1365714"/>
            <a:ext cx="2349098" cy="226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D5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Fonte: Data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Fenasaúde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1011;p109">
            <a:extLst>
              <a:ext uri="{FF2B5EF4-FFF2-40B4-BE49-F238E27FC236}">
                <a16:creationId xmlns:a16="http://schemas.microsoft.com/office/drawing/2014/main" id="{3CB6B658-4B2D-38A7-51F6-656323FAAD05}"/>
              </a:ext>
            </a:extLst>
          </p:cNvPr>
          <p:cNvSpPr txBox="1"/>
          <p:nvPr/>
        </p:nvSpPr>
        <p:spPr>
          <a:xfrm>
            <a:off x="978601" y="161539"/>
            <a:ext cx="9185816" cy="353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dirty="0"/>
              <a:t>Cenário Mercado</a:t>
            </a:r>
          </a:p>
        </p:txBody>
      </p:sp>
      <p:pic>
        <p:nvPicPr>
          <p:cNvPr id="7" name="Google Shape;1012;p109" descr="Google Shape;1012;p109">
            <a:extLst>
              <a:ext uri="{FF2B5EF4-FFF2-40B4-BE49-F238E27FC236}">
                <a16:creationId xmlns:a16="http://schemas.microsoft.com/office/drawing/2014/main" id="{E61D0A2E-48C2-C29D-CA95-7B1F26145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060;p41"/>
          <p:cNvSpPr/>
          <p:nvPr/>
        </p:nvSpPr>
        <p:spPr>
          <a:xfrm>
            <a:off x="11393434" y="2163724"/>
            <a:ext cx="3083869" cy="3083868"/>
          </a:xfrm>
          <a:prstGeom prst="ellipse">
            <a:avLst/>
          </a:prstGeom>
          <a:solidFill>
            <a:srgbClr val="146EF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690" name="Google Shape;1068;p41"/>
          <p:cNvSpPr txBox="1"/>
          <p:nvPr/>
        </p:nvSpPr>
        <p:spPr>
          <a:xfrm>
            <a:off x="5384008" y="468447"/>
            <a:ext cx="5575143" cy="476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75" tIns="45675" rIns="45675" bIns="45675">
            <a:spAutoFit/>
          </a:bodyPr>
          <a:lstStyle>
            <a:lvl1pPr>
              <a:lnSpc>
                <a:spcPct val="90000"/>
              </a:lnSpc>
              <a:defRPr sz="25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dirty="0"/>
              <a:t>Destaques importantes</a:t>
            </a:r>
          </a:p>
        </p:txBody>
      </p:sp>
      <p:pic>
        <p:nvPicPr>
          <p:cNvPr id="1691" name="Google Shape;1069;p41" descr="Google Shape;1069;p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30" y="397148"/>
            <a:ext cx="619129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Google Shape;1050;p42">
            <a:extLst>
              <a:ext uri="{FF2B5EF4-FFF2-40B4-BE49-F238E27FC236}">
                <a16:creationId xmlns:a16="http://schemas.microsoft.com/office/drawing/2014/main" id="{24392DCF-626B-A19A-0FDC-F6C0C390A424}"/>
              </a:ext>
            </a:extLst>
          </p:cNvPr>
          <p:cNvSpPr/>
          <p:nvPr/>
        </p:nvSpPr>
        <p:spPr>
          <a:xfrm>
            <a:off x="-77637" y="-67172"/>
            <a:ext cx="4426970" cy="6985557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2" name="Google Shape;239;p4">
            <a:extLst>
              <a:ext uri="{FF2B5EF4-FFF2-40B4-BE49-F238E27FC236}">
                <a16:creationId xmlns:a16="http://schemas.microsoft.com/office/drawing/2014/main" id="{69203CB7-DC90-AD6D-6D04-59FCA0008C59}"/>
              </a:ext>
            </a:extLst>
          </p:cNvPr>
          <p:cNvGrpSpPr/>
          <p:nvPr/>
        </p:nvGrpSpPr>
        <p:grpSpPr>
          <a:xfrm>
            <a:off x="259135" y="3372473"/>
            <a:ext cx="122380" cy="3318782"/>
            <a:chOff x="0" y="-1"/>
            <a:chExt cx="122379" cy="3318780"/>
          </a:xfrm>
        </p:grpSpPr>
        <p:pic>
          <p:nvPicPr>
            <p:cNvPr id="28" name="Google Shape;240;p4" descr="Google Shape;240;p4">
              <a:extLst>
                <a:ext uri="{FF2B5EF4-FFF2-40B4-BE49-F238E27FC236}">
                  <a16:creationId xmlns:a16="http://schemas.microsoft.com/office/drawing/2014/main" id="{D9F323AA-A714-E525-D9B4-972D914C6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2"/>
              <a:ext cx="122380" cy="1333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Google Shape;241;p4" descr="Google Shape;241;p4">
              <a:extLst>
                <a:ext uri="{FF2B5EF4-FFF2-40B4-BE49-F238E27FC236}">
                  <a16:creationId xmlns:a16="http://schemas.microsoft.com/office/drawing/2014/main" id="{729E69C0-6288-B270-3203-B10CBB9E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26425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Google Shape;242;p4" descr="Google Shape;242;p4">
              <a:extLst>
                <a:ext uri="{FF2B5EF4-FFF2-40B4-BE49-F238E27FC236}">
                  <a16:creationId xmlns:a16="http://schemas.microsoft.com/office/drawing/2014/main" id="{3DB66E70-7C36-BB2E-C377-34BAD218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646714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Google Shape;243;p4" descr="Google Shape;243;p4">
              <a:extLst>
                <a:ext uri="{FF2B5EF4-FFF2-40B4-BE49-F238E27FC236}">
                  <a16:creationId xmlns:a16="http://schemas.microsoft.com/office/drawing/2014/main" id="{5ED22C8A-6ADA-0FFF-08CF-44A44223E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72048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Google Shape;244;p4" descr="Google Shape;244;p4">
              <a:extLst>
                <a:ext uri="{FF2B5EF4-FFF2-40B4-BE49-F238E27FC236}">
                  <a16:creationId xmlns:a16="http://schemas.microsoft.com/office/drawing/2014/main" id="{EC32DB94-0196-E8EE-811C-E612A0BF5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298472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Google Shape;245;p4" descr="Google Shape;245;p4">
              <a:extLst>
                <a:ext uri="{FF2B5EF4-FFF2-40B4-BE49-F238E27FC236}">
                  <a16:creationId xmlns:a16="http://schemas.microsoft.com/office/drawing/2014/main" id="{57C31A55-174F-56A4-7136-5681B1C33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618762"/>
              <a:ext cx="122380" cy="133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Google Shape;246;p4" descr="Google Shape;246;p4">
              <a:extLst>
                <a:ext uri="{FF2B5EF4-FFF2-40B4-BE49-F238E27FC236}">
                  <a16:creationId xmlns:a16="http://schemas.microsoft.com/office/drawing/2014/main" id="{A3EAA237-CA5B-AD51-2D96-8F0DCFC30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930348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Google Shape;247;p4" descr="Google Shape;247;p4">
              <a:extLst>
                <a:ext uri="{FF2B5EF4-FFF2-40B4-BE49-F238E27FC236}">
                  <a16:creationId xmlns:a16="http://schemas.microsoft.com/office/drawing/2014/main" id="{982A300D-6C59-2564-3F02-AE01F9B6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241948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Google Shape;248;p4" descr="Google Shape;248;p4">
              <a:extLst>
                <a:ext uri="{FF2B5EF4-FFF2-40B4-BE49-F238E27FC236}">
                  <a16:creationId xmlns:a16="http://schemas.microsoft.com/office/drawing/2014/main" id="{36BC5476-1FCD-F925-B0F4-A4C3B61FD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539814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Google Shape;249;p4" descr="Google Shape;249;p4">
              <a:extLst>
                <a:ext uri="{FF2B5EF4-FFF2-40B4-BE49-F238E27FC236}">
                  <a16:creationId xmlns:a16="http://schemas.microsoft.com/office/drawing/2014/main" id="{AF586DFD-D163-C875-3EBC-514747E22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865153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Google Shape;250;p4" descr="Google Shape;250;p4">
              <a:extLst>
                <a:ext uri="{FF2B5EF4-FFF2-40B4-BE49-F238E27FC236}">
                  <a16:creationId xmlns:a16="http://schemas.microsoft.com/office/drawing/2014/main" id="{E0012A26-B2A9-A92A-4B8F-9C34838A2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185429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" name="Google Shape;252;p4">
            <a:extLst>
              <a:ext uri="{FF2B5EF4-FFF2-40B4-BE49-F238E27FC236}">
                <a16:creationId xmlns:a16="http://schemas.microsoft.com/office/drawing/2014/main" id="{9DD07345-8A30-650D-D8EF-F91D26899204}"/>
              </a:ext>
            </a:extLst>
          </p:cNvPr>
          <p:cNvGrpSpPr/>
          <p:nvPr/>
        </p:nvGrpSpPr>
        <p:grpSpPr>
          <a:xfrm>
            <a:off x="256561" y="-200522"/>
            <a:ext cx="122380" cy="3318779"/>
            <a:chOff x="0" y="0"/>
            <a:chExt cx="122379" cy="3318777"/>
          </a:xfrm>
        </p:grpSpPr>
        <p:pic>
          <p:nvPicPr>
            <p:cNvPr id="41" name="Google Shape;253;p4" descr="Google Shape;253;p4">
              <a:extLst>
                <a:ext uri="{FF2B5EF4-FFF2-40B4-BE49-F238E27FC236}">
                  <a16:creationId xmlns:a16="http://schemas.microsoft.com/office/drawing/2014/main" id="{49591B43-0BFD-D322-15EC-2FEF24B2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Google Shape;254;p4" descr="Google Shape;254;p4">
              <a:extLst>
                <a:ext uri="{FF2B5EF4-FFF2-40B4-BE49-F238E27FC236}">
                  <a16:creationId xmlns:a16="http://schemas.microsoft.com/office/drawing/2014/main" id="{786B2032-E3C6-CE19-1994-4A11BCF7E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26425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Google Shape;255;p4" descr="Google Shape;255;p4">
              <a:extLst>
                <a:ext uri="{FF2B5EF4-FFF2-40B4-BE49-F238E27FC236}">
                  <a16:creationId xmlns:a16="http://schemas.microsoft.com/office/drawing/2014/main" id="{020988DA-1E5B-0323-18EA-6D826B333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646714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Google Shape;256;p4" descr="Google Shape;256;p4">
              <a:extLst>
                <a:ext uri="{FF2B5EF4-FFF2-40B4-BE49-F238E27FC236}">
                  <a16:creationId xmlns:a16="http://schemas.microsoft.com/office/drawing/2014/main" id="{A837CA95-E2EC-2688-12A7-3D603800B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72048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Google Shape;257;p4" descr="Google Shape;257;p4">
              <a:extLst>
                <a:ext uri="{FF2B5EF4-FFF2-40B4-BE49-F238E27FC236}">
                  <a16:creationId xmlns:a16="http://schemas.microsoft.com/office/drawing/2014/main" id="{0B61B597-207F-7B56-C1CA-2509B3F25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298472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Google Shape;258;p4" descr="Google Shape;258;p4">
              <a:extLst>
                <a:ext uri="{FF2B5EF4-FFF2-40B4-BE49-F238E27FC236}">
                  <a16:creationId xmlns:a16="http://schemas.microsoft.com/office/drawing/2014/main" id="{798FF785-E747-D7CB-0AC6-7E896BC0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618762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Google Shape;259;p4" descr="Google Shape;259;p4">
              <a:extLst>
                <a:ext uri="{FF2B5EF4-FFF2-40B4-BE49-F238E27FC236}">
                  <a16:creationId xmlns:a16="http://schemas.microsoft.com/office/drawing/2014/main" id="{72B3348D-B712-805D-D41B-F9E0B41C7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930346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Google Shape;260;p4" descr="Google Shape;260;p4">
              <a:extLst>
                <a:ext uri="{FF2B5EF4-FFF2-40B4-BE49-F238E27FC236}">
                  <a16:creationId xmlns:a16="http://schemas.microsoft.com/office/drawing/2014/main" id="{807349A8-18E9-BAC4-8C1D-DE8112FE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241946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Google Shape;261;p4" descr="Google Shape;261;p4">
              <a:extLst>
                <a:ext uri="{FF2B5EF4-FFF2-40B4-BE49-F238E27FC236}">
                  <a16:creationId xmlns:a16="http://schemas.microsoft.com/office/drawing/2014/main" id="{E5DDA701-F211-F972-538A-2ADC3FBC7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539812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Google Shape;262;p4" descr="Google Shape;262;p4">
              <a:extLst>
                <a:ext uri="{FF2B5EF4-FFF2-40B4-BE49-F238E27FC236}">
                  <a16:creationId xmlns:a16="http://schemas.microsoft.com/office/drawing/2014/main" id="{24C9DECC-56DA-DAC8-09AE-471B5988C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865151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Google Shape;263;p4" descr="Google Shape;263;p4">
              <a:extLst>
                <a:ext uri="{FF2B5EF4-FFF2-40B4-BE49-F238E27FC236}">
                  <a16:creationId xmlns:a16="http://schemas.microsoft.com/office/drawing/2014/main" id="{CBFEF294-DDDC-F907-88EA-134869958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185427"/>
              <a:ext cx="122380" cy="13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78" name="Retângulo Arredondado 2"/>
          <p:cNvSpPr/>
          <p:nvPr/>
        </p:nvSpPr>
        <p:spPr>
          <a:xfrm>
            <a:off x="152690" y="4637729"/>
            <a:ext cx="6546622" cy="142684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1959CA-9B4B-51C5-2E35-91FB61D5A8EB}"/>
              </a:ext>
            </a:extLst>
          </p:cNvPr>
          <p:cNvSpPr txBox="1"/>
          <p:nvPr/>
        </p:nvSpPr>
        <p:spPr>
          <a:xfrm>
            <a:off x="152690" y="4901030"/>
            <a:ext cx="688424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/>
            <a:r>
              <a:rPr lang="pt-BR" b="1" kern="1200" dirty="0">
                <a:solidFill>
                  <a:srgbClr val="44546A"/>
                </a:solidFill>
                <a:latin typeface="Open Sans" panose="020B0606030504020204" pitchFamily="34" charset="0"/>
              </a:rPr>
              <a:t>O valor pago pelos planos odontológico  podem ser incluído nas declarações de IR das pessoas jurídicas — mais um motivo que torna o oferecimento desse benefício bastante vantajoso para as empresas. </a:t>
            </a:r>
          </a:p>
          <a:p>
            <a:pPr hangingPunct="1"/>
            <a:r>
              <a:rPr lang="pt-BR" sz="1000" b="1" kern="1200" dirty="0">
                <a:solidFill>
                  <a:srgbClr val="44546A"/>
                </a:solidFill>
                <a:latin typeface="Open Sans" panose="020B0606030504020204" pitchFamily="34" charset="0"/>
              </a:rPr>
              <a:t>Mercado ANS 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612006E-313E-D7CC-D5F9-CE16A32A67E1}"/>
              </a:ext>
            </a:extLst>
          </p:cNvPr>
          <p:cNvGrpSpPr/>
          <p:nvPr/>
        </p:nvGrpSpPr>
        <p:grpSpPr>
          <a:xfrm>
            <a:off x="425648" y="952179"/>
            <a:ext cx="7232447" cy="3343371"/>
            <a:chOff x="770206" y="1097951"/>
            <a:chExt cx="7232447" cy="3343371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85FED041-D544-6BCB-4334-1F2E5B1C0B55}"/>
                </a:ext>
              </a:extLst>
            </p:cNvPr>
            <p:cNvGrpSpPr/>
            <p:nvPr/>
          </p:nvGrpSpPr>
          <p:grpSpPr>
            <a:xfrm>
              <a:off x="770206" y="1097951"/>
              <a:ext cx="7232447" cy="3343371"/>
              <a:chOff x="770207" y="1097951"/>
              <a:chExt cx="7260610" cy="3379923"/>
            </a:xfrm>
          </p:grpSpPr>
          <p:sp>
            <p:nvSpPr>
              <p:cNvPr id="1681" name="Retângulo Arredondado 5"/>
              <p:cNvSpPr/>
              <p:nvPr/>
            </p:nvSpPr>
            <p:spPr>
              <a:xfrm>
                <a:off x="770207" y="1097951"/>
                <a:ext cx="7260610" cy="3379923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AAB7CF7C-1E48-2378-CE87-A753FD8089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84" t="24224" r="74083" b="65879"/>
              <a:stretch/>
            </p:blipFill>
            <p:spPr>
              <a:xfrm>
                <a:off x="1035946" y="1231510"/>
                <a:ext cx="2540000" cy="680720"/>
              </a:xfrm>
              <a:prstGeom prst="rect">
                <a:avLst/>
              </a:prstGeom>
            </p:spPr>
          </p:pic>
          <p:pic>
            <p:nvPicPr>
              <p:cNvPr id="4" name="Imagem 3">
                <a:extLst>
                  <a:ext uri="{FF2B5EF4-FFF2-40B4-BE49-F238E27FC236}">
                    <a16:creationId xmlns:a16="http://schemas.microsoft.com/office/drawing/2014/main" id="{30D93608-C807-14F5-46D9-DD880AA5CB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584" t="26519" r="40333" b="64592"/>
              <a:stretch/>
            </p:blipFill>
            <p:spPr>
              <a:xfrm>
                <a:off x="1035946" y="1912230"/>
                <a:ext cx="6715760" cy="609600"/>
              </a:xfrm>
              <a:prstGeom prst="rect">
                <a:avLst/>
              </a:prstGeom>
            </p:spPr>
          </p:pic>
          <p:pic>
            <p:nvPicPr>
              <p:cNvPr id="5" name="Imagem 4">
                <a:extLst>
                  <a:ext uri="{FF2B5EF4-FFF2-40B4-BE49-F238E27FC236}">
                    <a16:creationId xmlns:a16="http://schemas.microsoft.com/office/drawing/2014/main" id="{287E7F05-BA8A-8B0D-7D19-7B1BACE1B0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630" t="24741" r="40333" b="50805"/>
              <a:stretch/>
            </p:blipFill>
            <p:spPr>
              <a:xfrm>
                <a:off x="1035946" y="2602212"/>
                <a:ext cx="6588125" cy="1677035"/>
              </a:xfrm>
              <a:prstGeom prst="rect">
                <a:avLst/>
              </a:prstGeom>
            </p:spPr>
          </p:pic>
        </p:grp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4C90467-2466-54E8-5EF3-8FFD8B9F79A6}"/>
                </a:ext>
              </a:extLst>
            </p:cNvPr>
            <p:cNvSpPr/>
            <p:nvPr/>
          </p:nvSpPr>
          <p:spPr>
            <a:xfrm>
              <a:off x="1034914" y="3364914"/>
              <a:ext cx="2211869" cy="252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3AE474C-D914-A105-898E-F4313899EBE9}"/>
              </a:ext>
            </a:extLst>
          </p:cNvPr>
          <p:cNvGrpSpPr/>
          <p:nvPr/>
        </p:nvGrpSpPr>
        <p:grpSpPr>
          <a:xfrm>
            <a:off x="6968334" y="3944436"/>
            <a:ext cx="5040000" cy="2704014"/>
            <a:chOff x="7776718" y="3493860"/>
            <a:chExt cx="5040000" cy="2704014"/>
          </a:xfrm>
        </p:grpSpPr>
        <p:sp>
          <p:nvSpPr>
            <p:cNvPr id="8" name="Retângulo Arredondado 2">
              <a:extLst>
                <a:ext uri="{FF2B5EF4-FFF2-40B4-BE49-F238E27FC236}">
                  <a16:creationId xmlns:a16="http://schemas.microsoft.com/office/drawing/2014/main" id="{EA9F18A8-FA54-11F5-456F-F65B345AC7DD}"/>
                </a:ext>
              </a:extLst>
            </p:cNvPr>
            <p:cNvSpPr/>
            <p:nvPr/>
          </p:nvSpPr>
          <p:spPr>
            <a:xfrm>
              <a:off x="7776718" y="3493860"/>
              <a:ext cx="5040000" cy="2704014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00EDA81-E78C-0685-6AEB-06948DF2E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334" t="39212" r="29249" b="28000"/>
            <a:stretch/>
          </p:blipFill>
          <p:spPr>
            <a:xfrm>
              <a:off x="7979703" y="3632521"/>
              <a:ext cx="4702627" cy="1305882"/>
            </a:xfrm>
            <a:prstGeom prst="rect">
              <a:avLst/>
            </a:prstGeom>
          </p:spPr>
        </p:pic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D597E74A-8CB1-0547-0C8E-0AD175411123}"/>
                </a:ext>
              </a:extLst>
            </p:cNvPr>
            <p:cNvGrpSpPr/>
            <p:nvPr/>
          </p:nvGrpSpPr>
          <p:grpSpPr>
            <a:xfrm>
              <a:off x="8268729" y="5063281"/>
              <a:ext cx="4075982" cy="849009"/>
              <a:chOff x="8268729" y="5063281"/>
              <a:chExt cx="4075982" cy="849009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880A35DF-3B0A-4422-8257-2462ED908E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844" t="32593" r="31834" b="43882"/>
              <a:stretch/>
            </p:blipFill>
            <p:spPr>
              <a:xfrm>
                <a:off x="8281981" y="5063281"/>
                <a:ext cx="4062730" cy="849009"/>
              </a:xfrm>
              <a:prstGeom prst="rect">
                <a:avLst/>
              </a:prstGeom>
            </p:spPr>
          </p:pic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186D8527-E8CA-F9F2-618B-E2708D6DBEF6}"/>
                  </a:ext>
                </a:extLst>
              </p:cNvPr>
              <p:cNvSpPr/>
              <p:nvPr/>
            </p:nvSpPr>
            <p:spPr>
              <a:xfrm>
                <a:off x="8268729" y="5164345"/>
                <a:ext cx="265671" cy="1890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FC697E8-B8B4-272B-E746-365101B5F735}"/>
              </a:ext>
            </a:extLst>
          </p:cNvPr>
          <p:cNvSpPr txBox="1"/>
          <p:nvPr/>
        </p:nvSpPr>
        <p:spPr>
          <a:xfrm>
            <a:off x="7900129" y="1125789"/>
            <a:ext cx="387432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/>
            <a:r>
              <a:rPr lang="pt-BR" kern="1200" dirty="0">
                <a:solidFill>
                  <a:srgbClr val="44546A"/>
                </a:solidFill>
                <a:latin typeface="Montserrat" panose="00000500000000000000" pitchFamily="2" charset="0"/>
              </a:rPr>
              <a:t>De acordo com a Agência Nacional de Saúde Complementar (ANS), </a:t>
            </a:r>
            <a:r>
              <a:rPr lang="pt-BR" sz="1800" b="1" kern="1200" dirty="0">
                <a:solidFill>
                  <a:schemeClr val="accent2"/>
                </a:solidFill>
                <a:latin typeface="Montserrat" panose="00000500000000000000" pitchFamily="2" charset="0"/>
              </a:rPr>
              <a:t>apenas 10% da população</a:t>
            </a:r>
            <a:r>
              <a:rPr lang="pt-BR" kern="1200" dirty="0">
                <a:solidFill>
                  <a:srgbClr val="44546A"/>
                </a:solidFill>
                <a:latin typeface="Montserrat" panose="00000500000000000000" pitchFamily="2" charset="0"/>
              </a:rPr>
              <a:t>, cerca de </a:t>
            </a:r>
            <a:r>
              <a:rPr lang="pt-BR" sz="1600" b="1" kern="1200" dirty="0">
                <a:solidFill>
                  <a:schemeClr val="accent2"/>
                </a:solidFill>
                <a:latin typeface="Montserrat" panose="00000500000000000000" pitchFamily="2" charset="0"/>
              </a:rPr>
              <a:t>22,6 milhões de pessoas</a:t>
            </a:r>
            <a:r>
              <a:rPr lang="pt-BR" kern="1200" dirty="0">
                <a:solidFill>
                  <a:srgbClr val="44546A"/>
                </a:solidFill>
                <a:latin typeface="Montserrat" panose="00000500000000000000" pitchFamily="2" charset="0"/>
              </a:rPr>
              <a:t>, </a:t>
            </a:r>
            <a:r>
              <a:rPr lang="pt-BR" sz="1600" b="1" kern="1200" dirty="0">
                <a:solidFill>
                  <a:schemeClr val="accent2"/>
                </a:solidFill>
                <a:latin typeface="Montserrat" panose="00000500000000000000" pitchFamily="2" charset="0"/>
              </a:rPr>
              <a:t>têm plano odontológico</a:t>
            </a:r>
            <a:r>
              <a:rPr lang="pt-BR" kern="1200" dirty="0">
                <a:solidFill>
                  <a:srgbClr val="44546A"/>
                </a:solidFill>
                <a:latin typeface="Montserrat" panose="00000500000000000000" pitchFamily="2" charset="0"/>
              </a:rPr>
              <a:t>. Sendo assim, oferecer esse benefícios pode ser um grande diferencial na contratação e retenção de talentos.</a:t>
            </a:r>
            <a:endParaRPr lang="pt-BR" kern="1200" dirty="0">
              <a:solidFill>
                <a:srgbClr val="44546A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563323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289;p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3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" name="Google Shape;304;p78"/>
          <p:cNvSpPr/>
          <p:nvPr/>
        </p:nvSpPr>
        <p:spPr>
          <a:xfrm>
            <a:off x="-487083" y="1509893"/>
            <a:ext cx="4159204" cy="4159202"/>
          </a:xfrm>
          <a:prstGeom prst="ellipse">
            <a:avLst/>
          </a:prstGeom>
          <a:solidFill>
            <a:srgbClr val="006D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01B4E8C-221D-483B-B8A1-B811F18AE9E8}"/>
              </a:ext>
            </a:extLst>
          </p:cNvPr>
          <p:cNvSpPr txBox="1"/>
          <p:nvPr/>
        </p:nvSpPr>
        <p:spPr>
          <a:xfrm>
            <a:off x="343128" y="2963845"/>
            <a:ext cx="3028073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PRODUTOS,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CARACTERISTICAS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E VANTAGENS DOS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PLANOS  </a:t>
            </a:r>
          </a:p>
        </p:txBody>
      </p:sp>
      <p:pic>
        <p:nvPicPr>
          <p:cNvPr id="29" name="Google Shape;313;p78" descr="Google Shape;313;p78">
            <a:extLst>
              <a:ext uri="{FF2B5EF4-FFF2-40B4-BE49-F238E27FC236}">
                <a16:creationId xmlns:a16="http://schemas.microsoft.com/office/drawing/2014/main" id="{02491DC8-D82A-4C59-BC0E-11B498F0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471" y="2245794"/>
            <a:ext cx="562125" cy="46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305;p78" descr="Google Shape;305;p78">
            <a:extLst>
              <a:ext uri="{FF2B5EF4-FFF2-40B4-BE49-F238E27FC236}">
                <a16:creationId xmlns:a16="http://schemas.microsoft.com/office/drawing/2014/main" id="{C3BA2393-2629-4504-B5C8-80C59141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77" b="6085"/>
          <a:stretch>
            <a:fillRect/>
          </a:stretch>
        </p:blipFill>
        <p:spPr>
          <a:xfrm>
            <a:off x="4573889" y="2630196"/>
            <a:ext cx="728754" cy="16033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7B532C34-E21B-4580-BFD2-4C0408926BF4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7CA2D3C-CE13-43EE-9B2F-BDCC57FB3C30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D0692AB-6272-469D-BC9A-5CE3411FF0A3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 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38F2A18-CCA6-420C-A7FD-8C5F589EC929}"/>
              </a:ext>
            </a:extLst>
          </p:cNvPr>
          <p:cNvSpPr txBox="1"/>
          <p:nvPr/>
        </p:nvSpPr>
        <p:spPr>
          <a:xfrm>
            <a:off x="2686693" y="3277680"/>
            <a:ext cx="6339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 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1011;p109"/>
          <p:cNvSpPr txBox="1"/>
          <p:nvPr/>
        </p:nvSpPr>
        <p:spPr>
          <a:xfrm>
            <a:off x="978601" y="161539"/>
            <a:ext cx="9185816" cy="353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dirty="0"/>
              <a:t>Novo Portfólio de Produtos </a:t>
            </a:r>
            <a:r>
              <a:rPr lang="pt-BR" dirty="0" err="1"/>
              <a:t>Odonto</a:t>
            </a:r>
            <a:r>
              <a:rPr lang="pt-BR" dirty="0"/>
              <a:t> SulAmérica</a:t>
            </a:r>
          </a:p>
        </p:txBody>
      </p:sp>
      <p:pic>
        <p:nvPicPr>
          <p:cNvPr id="639" name="Google Shape;1012;p109" descr="Google Shape;1012;p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C10283CE-E39E-9A0A-CB0B-B87EABAFCC0A}"/>
              </a:ext>
            </a:extLst>
          </p:cNvPr>
          <p:cNvSpPr/>
          <p:nvPr/>
        </p:nvSpPr>
        <p:spPr>
          <a:xfrm>
            <a:off x="2409995" y="1072990"/>
            <a:ext cx="1120970" cy="5232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en-US" b="1" i="0" u="none" strike="noStrike" kern="0" cap="none" spc="-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Arial"/>
                <a:cs typeface="Helvetica"/>
                <a:sym typeface="Arial"/>
              </a:rPr>
              <a:t>PME e PME MAIS</a:t>
            </a:r>
            <a:endParaRPr kumimoji="0" lang="en-US" sz="1050" b="0" i="0" u="none" strike="noStrike" kern="0" cap="none" spc="-1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Arial"/>
              <a:cs typeface="Helvetica"/>
              <a:sym typeface="Arial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16BEE88B-837C-05B8-3453-D80F116A13AB}"/>
              </a:ext>
            </a:extLst>
          </p:cNvPr>
          <p:cNvSpPr/>
          <p:nvPr/>
        </p:nvSpPr>
        <p:spPr>
          <a:xfrm>
            <a:off x="7131080" y="1161662"/>
            <a:ext cx="1530732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en-US" b="1" i="0" u="none" strike="noStrike" kern="0" cap="none" spc="-1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Arial"/>
                <a:cs typeface="Helvetica"/>
                <a:sym typeface="Arial"/>
              </a:rPr>
              <a:t>Empresarial</a:t>
            </a:r>
            <a:endParaRPr kumimoji="0" lang="en-US" sz="1050" b="0" i="0" u="none" strike="noStrike" kern="0" cap="none" spc="-1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Arial"/>
              <a:cs typeface="Helvetica"/>
              <a:sym typeface="Arial"/>
            </a:endParaRPr>
          </a:p>
        </p:txBody>
      </p:sp>
      <p:grpSp>
        <p:nvGrpSpPr>
          <p:cNvPr id="11" name="Grupo 134">
            <a:extLst>
              <a:ext uri="{FF2B5EF4-FFF2-40B4-BE49-F238E27FC236}">
                <a16:creationId xmlns:a16="http://schemas.microsoft.com/office/drawing/2014/main" id="{A8F3295B-0FAA-3599-3004-FDE6569D2895}"/>
              </a:ext>
            </a:extLst>
          </p:cNvPr>
          <p:cNvGrpSpPr/>
          <p:nvPr/>
        </p:nvGrpSpPr>
        <p:grpSpPr>
          <a:xfrm>
            <a:off x="1734512" y="1688250"/>
            <a:ext cx="2405270" cy="615553"/>
            <a:chOff x="1732063" y="2153082"/>
            <a:chExt cx="2405270" cy="615553"/>
          </a:xfrm>
        </p:grpSpPr>
        <p:sp>
          <p:nvSpPr>
            <p:cNvPr id="12" name="Retângulo de cantos arredondados 34">
              <a:extLst>
                <a:ext uri="{FF2B5EF4-FFF2-40B4-BE49-F238E27FC236}">
                  <a16:creationId xmlns:a16="http://schemas.microsoft.com/office/drawing/2014/main" id="{54F23C9E-65C0-BC11-61A0-ED8ACEC79FCF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13" name="Lágrima 14">
              <a:extLst>
                <a:ext uri="{FF2B5EF4-FFF2-40B4-BE49-F238E27FC236}">
                  <a16:creationId xmlns:a16="http://schemas.microsoft.com/office/drawing/2014/main" id="{7F046EC1-3CAD-9A8C-A0B5-B57E1EB8A236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A52675B3-A906-4E17-CC64-6DD50F650BD4}"/>
                </a:ext>
              </a:extLst>
            </p:cNvPr>
            <p:cNvSpPr txBox="1"/>
            <p:nvPr/>
          </p:nvSpPr>
          <p:spPr bwMode="auto">
            <a:xfrm>
              <a:off x="2184332" y="2153082"/>
              <a:ext cx="195300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Premium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Orto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 +Prótese + Implante + Clareamento a laser</a:t>
              </a:r>
            </a:p>
          </p:txBody>
        </p:sp>
      </p:grpSp>
      <p:grpSp>
        <p:nvGrpSpPr>
          <p:cNvPr id="15" name="Grupo 134">
            <a:extLst>
              <a:ext uri="{FF2B5EF4-FFF2-40B4-BE49-F238E27FC236}">
                <a16:creationId xmlns:a16="http://schemas.microsoft.com/office/drawing/2014/main" id="{49FDA705-7D17-AE8C-85A8-9F8DF5404941}"/>
              </a:ext>
            </a:extLst>
          </p:cNvPr>
          <p:cNvGrpSpPr/>
          <p:nvPr/>
        </p:nvGrpSpPr>
        <p:grpSpPr>
          <a:xfrm>
            <a:off x="1734512" y="2286808"/>
            <a:ext cx="2405270" cy="615553"/>
            <a:chOff x="1732063" y="2139830"/>
            <a:chExt cx="2405270" cy="615553"/>
          </a:xfrm>
        </p:grpSpPr>
        <p:sp>
          <p:nvSpPr>
            <p:cNvPr id="16" name="Retângulo de cantos arredondados 34">
              <a:extLst>
                <a:ext uri="{FF2B5EF4-FFF2-40B4-BE49-F238E27FC236}">
                  <a16:creationId xmlns:a16="http://schemas.microsoft.com/office/drawing/2014/main" id="{13F2ABD3-82EA-20A5-FBEE-C14D0BCE774C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17" name="Lágrima 14">
              <a:extLst>
                <a:ext uri="{FF2B5EF4-FFF2-40B4-BE49-F238E27FC236}">
                  <a16:creationId xmlns:a16="http://schemas.microsoft.com/office/drawing/2014/main" id="{409103D8-2984-D635-1D6C-5786E383BFB0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12A148B8-E91A-8694-D24C-B0C5AC3D12F9}"/>
                </a:ext>
              </a:extLst>
            </p:cNvPr>
            <p:cNvSpPr txBox="1"/>
            <p:nvPr/>
          </p:nvSpPr>
          <p:spPr bwMode="auto">
            <a:xfrm>
              <a:off x="2184332" y="2139830"/>
              <a:ext cx="195300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 Amplo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Orto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 +Prótese + Clareamento convencional </a:t>
              </a:r>
            </a:p>
          </p:txBody>
        </p:sp>
      </p:grpSp>
      <p:grpSp>
        <p:nvGrpSpPr>
          <p:cNvPr id="19" name="Grupo 134">
            <a:extLst>
              <a:ext uri="{FF2B5EF4-FFF2-40B4-BE49-F238E27FC236}">
                <a16:creationId xmlns:a16="http://schemas.microsoft.com/office/drawing/2014/main" id="{E234B795-01AB-047C-B25C-65A46128C548}"/>
              </a:ext>
            </a:extLst>
          </p:cNvPr>
          <p:cNvGrpSpPr/>
          <p:nvPr/>
        </p:nvGrpSpPr>
        <p:grpSpPr>
          <a:xfrm>
            <a:off x="1734512" y="2925122"/>
            <a:ext cx="2405270" cy="543447"/>
            <a:chOff x="1732063" y="2166334"/>
            <a:chExt cx="2405270" cy="543447"/>
          </a:xfrm>
        </p:grpSpPr>
        <p:sp>
          <p:nvSpPr>
            <p:cNvPr id="20" name="Retângulo de cantos arredondados 34">
              <a:extLst>
                <a:ext uri="{FF2B5EF4-FFF2-40B4-BE49-F238E27FC236}">
                  <a16:creationId xmlns:a16="http://schemas.microsoft.com/office/drawing/2014/main" id="{85B71BE1-128E-D8A0-4500-0B8DE31424AE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21" name="Lágrima 14">
              <a:extLst>
                <a:ext uri="{FF2B5EF4-FFF2-40B4-BE49-F238E27FC236}">
                  <a16:creationId xmlns:a16="http://schemas.microsoft.com/office/drawing/2014/main" id="{5627621E-75B8-CFA4-3D48-BD5325FF23D6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F512339-5FF1-15C7-9D1E-441FEFF100B2}"/>
                </a:ext>
              </a:extLst>
            </p:cNvPr>
            <p:cNvSpPr txBox="1"/>
            <p:nvPr/>
          </p:nvSpPr>
          <p:spPr bwMode="auto">
            <a:xfrm>
              <a:off x="2184332" y="2166334"/>
              <a:ext cx="1953001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 Pro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Prótese </a:t>
              </a:r>
            </a:p>
          </p:txBody>
        </p:sp>
      </p:grpSp>
      <p:grpSp>
        <p:nvGrpSpPr>
          <p:cNvPr id="23" name="Grupo 134">
            <a:extLst>
              <a:ext uri="{FF2B5EF4-FFF2-40B4-BE49-F238E27FC236}">
                <a16:creationId xmlns:a16="http://schemas.microsoft.com/office/drawing/2014/main" id="{77AB1D96-DFC8-49F5-CBFE-089F372F58EE}"/>
              </a:ext>
            </a:extLst>
          </p:cNvPr>
          <p:cNvGrpSpPr/>
          <p:nvPr/>
        </p:nvGrpSpPr>
        <p:grpSpPr>
          <a:xfrm>
            <a:off x="1734512" y="3523680"/>
            <a:ext cx="2405270" cy="556699"/>
            <a:chOff x="1732063" y="2153082"/>
            <a:chExt cx="2405270" cy="556699"/>
          </a:xfrm>
        </p:grpSpPr>
        <p:sp>
          <p:nvSpPr>
            <p:cNvPr id="24" name="Retângulo de cantos arredondados 34">
              <a:extLst>
                <a:ext uri="{FF2B5EF4-FFF2-40B4-BE49-F238E27FC236}">
                  <a16:creationId xmlns:a16="http://schemas.microsoft.com/office/drawing/2014/main" id="{E8239E41-2C12-3E1E-07EC-B6B5BA3A9136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25" name="Lágrima 14">
              <a:extLst>
                <a:ext uri="{FF2B5EF4-FFF2-40B4-BE49-F238E27FC236}">
                  <a16:creationId xmlns:a16="http://schemas.microsoft.com/office/drawing/2014/main" id="{61BBAF74-B8FE-844D-9B79-265EA4E47472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6754FAC8-A7BE-0D39-8355-B2BEC6B4532C}"/>
                </a:ext>
              </a:extLst>
            </p:cNvPr>
            <p:cNvSpPr txBox="1"/>
            <p:nvPr/>
          </p:nvSpPr>
          <p:spPr bwMode="auto">
            <a:xfrm>
              <a:off x="2184332" y="2153082"/>
              <a:ext cx="1953001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 </a:t>
              </a:r>
              <a:r>
                <a:rPr kumimoji="0" lang="pt-B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Orto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itchFamily="34" charset="0"/>
                <a:sym typeface="Helvetica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Ortodontia</a:t>
              </a:r>
              <a:endPara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itchFamily="34" charset="0"/>
                <a:sym typeface="Helvetica"/>
              </a:endParaRPr>
            </a:p>
          </p:txBody>
        </p:sp>
      </p:grpSp>
      <p:grpSp>
        <p:nvGrpSpPr>
          <p:cNvPr id="27" name="Grupo 134">
            <a:extLst>
              <a:ext uri="{FF2B5EF4-FFF2-40B4-BE49-F238E27FC236}">
                <a16:creationId xmlns:a16="http://schemas.microsoft.com/office/drawing/2014/main" id="{A59E1148-A7EE-EC25-4859-55B46DDFF76B}"/>
              </a:ext>
            </a:extLst>
          </p:cNvPr>
          <p:cNvGrpSpPr/>
          <p:nvPr/>
        </p:nvGrpSpPr>
        <p:grpSpPr>
          <a:xfrm>
            <a:off x="1734512" y="4122238"/>
            <a:ext cx="2268000" cy="615553"/>
            <a:chOff x="1732063" y="2139830"/>
            <a:chExt cx="2268000" cy="615553"/>
          </a:xfrm>
        </p:grpSpPr>
        <p:sp>
          <p:nvSpPr>
            <p:cNvPr id="28" name="Retângulo de cantos arredondados 34">
              <a:extLst>
                <a:ext uri="{FF2B5EF4-FFF2-40B4-BE49-F238E27FC236}">
                  <a16:creationId xmlns:a16="http://schemas.microsoft.com/office/drawing/2014/main" id="{5BD1F49A-11F0-7C7D-4DB2-4A14526AC68F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29" name="Lágrima 14">
              <a:extLst>
                <a:ext uri="{FF2B5EF4-FFF2-40B4-BE49-F238E27FC236}">
                  <a16:creationId xmlns:a16="http://schemas.microsoft.com/office/drawing/2014/main" id="{AADEAD78-ADBD-E4E0-C189-83EFBC725C0E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34AE5DD-C5F7-91CB-77BF-72ECFA13E30F}"/>
                </a:ext>
              </a:extLst>
            </p:cNvPr>
            <p:cNvSpPr txBox="1"/>
            <p:nvPr/>
          </p:nvSpPr>
          <p:spPr bwMode="auto">
            <a:xfrm>
              <a:off x="2184332" y="2139830"/>
              <a:ext cx="18157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 Clarear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Clareamento convencional</a:t>
              </a:r>
            </a:p>
          </p:txBody>
        </p:sp>
      </p:grpSp>
      <p:grpSp>
        <p:nvGrpSpPr>
          <p:cNvPr id="31" name="Grupo 134">
            <a:extLst>
              <a:ext uri="{FF2B5EF4-FFF2-40B4-BE49-F238E27FC236}">
                <a16:creationId xmlns:a16="http://schemas.microsoft.com/office/drawing/2014/main" id="{464AF810-CD7B-07D0-C389-7760BF986A64}"/>
              </a:ext>
            </a:extLst>
          </p:cNvPr>
          <p:cNvGrpSpPr/>
          <p:nvPr/>
        </p:nvGrpSpPr>
        <p:grpSpPr>
          <a:xfrm>
            <a:off x="1734512" y="4720796"/>
            <a:ext cx="2405270" cy="615553"/>
            <a:chOff x="1732063" y="2126578"/>
            <a:chExt cx="2405270" cy="615553"/>
          </a:xfrm>
        </p:grpSpPr>
        <p:sp>
          <p:nvSpPr>
            <p:cNvPr id="608" name="Retângulo de cantos arredondados 34">
              <a:extLst>
                <a:ext uri="{FF2B5EF4-FFF2-40B4-BE49-F238E27FC236}">
                  <a16:creationId xmlns:a16="http://schemas.microsoft.com/office/drawing/2014/main" id="{D37E233B-F1F3-BF8D-1E73-EE763D6F78DD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09" name="Lágrima 14">
              <a:extLst>
                <a:ext uri="{FF2B5EF4-FFF2-40B4-BE49-F238E27FC236}">
                  <a16:creationId xmlns:a16="http://schemas.microsoft.com/office/drawing/2014/main" id="{5349FCCF-EE82-4957-D8F1-DA9C02270E5E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10" name="CaixaDeTexto 609">
              <a:extLst>
                <a:ext uri="{FF2B5EF4-FFF2-40B4-BE49-F238E27FC236}">
                  <a16:creationId xmlns:a16="http://schemas.microsoft.com/office/drawing/2014/main" id="{E59A56E4-E163-CD18-1A2C-4F5D91A8222F}"/>
                </a:ext>
              </a:extLst>
            </p:cNvPr>
            <p:cNvSpPr txBox="1"/>
            <p:nvPr/>
          </p:nvSpPr>
          <p:spPr bwMode="auto">
            <a:xfrm>
              <a:off x="2184332" y="2126578"/>
              <a:ext cx="195300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 Doc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Documentação Ortodôntica</a:t>
              </a:r>
              <a:endPara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itchFamily="34" charset="0"/>
                <a:sym typeface="Helvetica"/>
              </a:endParaRPr>
            </a:p>
          </p:txBody>
        </p:sp>
      </p:grpSp>
      <p:grpSp>
        <p:nvGrpSpPr>
          <p:cNvPr id="611" name="Grupo 134">
            <a:extLst>
              <a:ext uri="{FF2B5EF4-FFF2-40B4-BE49-F238E27FC236}">
                <a16:creationId xmlns:a16="http://schemas.microsoft.com/office/drawing/2014/main" id="{2A786CD7-451D-4837-6738-B36969881025}"/>
              </a:ext>
            </a:extLst>
          </p:cNvPr>
          <p:cNvGrpSpPr/>
          <p:nvPr/>
        </p:nvGrpSpPr>
        <p:grpSpPr>
          <a:xfrm>
            <a:off x="1734512" y="5375809"/>
            <a:ext cx="2405270" cy="540000"/>
            <a:chOff x="1732063" y="2169781"/>
            <a:chExt cx="2405270" cy="540000"/>
          </a:xfrm>
        </p:grpSpPr>
        <p:sp>
          <p:nvSpPr>
            <p:cNvPr id="612" name="Retângulo de cantos arredondados 34">
              <a:extLst>
                <a:ext uri="{FF2B5EF4-FFF2-40B4-BE49-F238E27FC236}">
                  <a16:creationId xmlns:a16="http://schemas.microsoft.com/office/drawing/2014/main" id="{4C9A0451-8633-4ED8-5D0E-6808A2682FDC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13" name="Lágrima 14">
              <a:extLst>
                <a:ext uri="{FF2B5EF4-FFF2-40B4-BE49-F238E27FC236}">
                  <a16:creationId xmlns:a16="http://schemas.microsoft.com/office/drawing/2014/main" id="{FED64583-CD86-8A83-EF76-A1E2C2828500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14" name="CaixaDeTexto 613">
              <a:extLst>
                <a:ext uri="{FF2B5EF4-FFF2-40B4-BE49-F238E27FC236}">
                  <a16:creationId xmlns:a16="http://schemas.microsoft.com/office/drawing/2014/main" id="{57922FA4-C3C6-59CB-7802-D7F2F0BE82D0}"/>
                </a:ext>
              </a:extLst>
            </p:cNvPr>
            <p:cNvSpPr txBox="1"/>
            <p:nvPr/>
          </p:nvSpPr>
          <p:spPr bwMode="auto">
            <a:xfrm>
              <a:off x="2184332" y="2179586"/>
              <a:ext cx="1953001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Ampliado</a:t>
              </a:r>
              <a:endPara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itchFamily="34" charset="0"/>
                <a:sym typeface="Helvetica"/>
              </a:endParaRPr>
            </a:p>
          </p:txBody>
        </p:sp>
      </p:grpSp>
      <p:grpSp>
        <p:nvGrpSpPr>
          <p:cNvPr id="632" name="Grupo 134">
            <a:extLst>
              <a:ext uri="{FF2B5EF4-FFF2-40B4-BE49-F238E27FC236}">
                <a16:creationId xmlns:a16="http://schemas.microsoft.com/office/drawing/2014/main" id="{CB4F03B4-6299-E882-3687-1A7BDF66B2D2}"/>
              </a:ext>
            </a:extLst>
          </p:cNvPr>
          <p:cNvGrpSpPr/>
          <p:nvPr/>
        </p:nvGrpSpPr>
        <p:grpSpPr>
          <a:xfrm>
            <a:off x="6762446" y="1666856"/>
            <a:ext cx="2405270" cy="615553"/>
            <a:chOff x="1732063" y="2153082"/>
            <a:chExt cx="2405270" cy="615553"/>
          </a:xfrm>
        </p:grpSpPr>
        <p:sp>
          <p:nvSpPr>
            <p:cNvPr id="633" name="Retângulo de cantos arredondados 34">
              <a:extLst>
                <a:ext uri="{FF2B5EF4-FFF2-40B4-BE49-F238E27FC236}">
                  <a16:creationId xmlns:a16="http://schemas.microsoft.com/office/drawing/2014/main" id="{7D2BC180-9C05-D58A-00A0-674CFA5DE802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34" name="Lágrima 14">
              <a:extLst>
                <a:ext uri="{FF2B5EF4-FFF2-40B4-BE49-F238E27FC236}">
                  <a16:creationId xmlns:a16="http://schemas.microsoft.com/office/drawing/2014/main" id="{AC5C5717-7A21-8948-1C27-54D45037B394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35" name="CaixaDeTexto 634">
              <a:extLst>
                <a:ext uri="{FF2B5EF4-FFF2-40B4-BE49-F238E27FC236}">
                  <a16:creationId xmlns:a16="http://schemas.microsoft.com/office/drawing/2014/main" id="{27DB3252-73C5-C922-4B2B-2EF60B1DB21F}"/>
                </a:ext>
              </a:extLst>
            </p:cNvPr>
            <p:cNvSpPr txBox="1"/>
            <p:nvPr/>
          </p:nvSpPr>
          <p:spPr bwMode="auto">
            <a:xfrm>
              <a:off x="2184332" y="2153082"/>
              <a:ext cx="195300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Premium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Orto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 +Prótese + Implante + Clareamento a laser</a:t>
              </a:r>
            </a:p>
          </p:txBody>
        </p:sp>
      </p:grpSp>
      <p:grpSp>
        <p:nvGrpSpPr>
          <p:cNvPr id="636" name="Grupo 134">
            <a:extLst>
              <a:ext uri="{FF2B5EF4-FFF2-40B4-BE49-F238E27FC236}">
                <a16:creationId xmlns:a16="http://schemas.microsoft.com/office/drawing/2014/main" id="{D79365E4-286A-606F-0EC6-7606ECEACFC4}"/>
              </a:ext>
            </a:extLst>
          </p:cNvPr>
          <p:cNvGrpSpPr/>
          <p:nvPr/>
        </p:nvGrpSpPr>
        <p:grpSpPr>
          <a:xfrm>
            <a:off x="6762446" y="2267029"/>
            <a:ext cx="2405270" cy="615553"/>
            <a:chOff x="1732063" y="2139830"/>
            <a:chExt cx="2405270" cy="615553"/>
          </a:xfrm>
        </p:grpSpPr>
        <p:sp>
          <p:nvSpPr>
            <p:cNvPr id="637" name="Retângulo de cantos arredondados 34">
              <a:extLst>
                <a:ext uri="{FF2B5EF4-FFF2-40B4-BE49-F238E27FC236}">
                  <a16:creationId xmlns:a16="http://schemas.microsoft.com/office/drawing/2014/main" id="{ECFE1E0A-A927-EFF3-4ECF-8436919DB2CB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40" name="Lágrima 14">
              <a:extLst>
                <a:ext uri="{FF2B5EF4-FFF2-40B4-BE49-F238E27FC236}">
                  <a16:creationId xmlns:a16="http://schemas.microsoft.com/office/drawing/2014/main" id="{15758E24-C3EA-E2CE-1269-568C89F43B62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41" name="CaixaDeTexto 640">
              <a:extLst>
                <a:ext uri="{FF2B5EF4-FFF2-40B4-BE49-F238E27FC236}">
                  <a16:creationId xmlns:a16="http://schemas.microsoft.com/office/drawing/2014/main" id="{6FBE1CC4-FE82-D378-0708-0BD6423BFC9C}"/>
                </a:ext>
              </a:extLst>
            </p:cNvPr>
            <p:cNvSpPr txBox="1"/>
            <p:nvPr/>
          </p:nvSpPr>
          <p:spPr bwMode="auto">
            <a:xfrm>
              <a:off x="2184332" y="2139830"/>
              <a:ext cx="195300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 Amplo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Orto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 +Prótese + Clareamento convencional </a:t>
              </a:r>
            </a:p>
          </p:txBody>
        </p:sp>
      </p:grpSp>
      <p:grpSp>
        <p:nvGrpSpPr>
          <p:cNvPr id="642" name="Grupo 134">
            <a:extLst>
              <a:ext uri="{FF2B5EF4-FFF2-40B4-BE49-F238E27FC236}">
                <a16:creationId xmlns:a16="http://schemas.microsoft.com/office/drawing/2014/main" id="{AD614B12-5808-60DE-87E3-A4EBCA9DDC53}"/>
              </a:ext>
            </a:extLst>
          </p:cNvPr>
          <p:cNvGrpSpPr/>
          <p:nvPr/>
        </p:nvGrpSpPr>
        <p:grpSpPr>
          <a:xfrm>
            <a:off x="6762446" y="2895338"/>
            <a:ext cx="2405270" cy="543447"/>
            <a:chOff x="1732063" y="2166334"/>
            <a:chExt cx="2405270" cy="543447"/>
          </a:xfrm>
        </p:grpSpPr>
        <p:sp>
          <p:nvSpPr>
            <p:cNvPr id="643" name="Retângulo de cantos arredondados 34">
              <a:extLst>
                <a:ext uri="{FF2B5EF4-FFF2-40B4-BE49-F238E27FC236}">
                  <a16:creationId xmlns:a16="http://schemas.microsoft.com/office/drawing/2014/main" id="{C15A1ED9-34BA-DA51-9CC0-DA4EDFACA0C2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44" name="Lágrima 14">
              <a:extLst>
                <a:ext uri="{FF2B5EF4-FFF2-40B4-BE49-F238E27FC236}">
                  <a16:creationId xmlns:a16="http://schemas.microsoft.com/office/drawing/2014/main" id="{169623E3-6B0D-B399-0A01-8820E3574EF4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45" name="CaixaDeTexto 644">
              <a:extLst>
                <a:ext uri="{FF2B5EF4-FFF2-40B4-BE49-F238E27FC236}">
                  <a16:creationId xmlns:a16="http://schemas.microsoft.com/office/drawing/2014/main" id="{057DA4C9-1896-5D29-CE39-14FB614DDDE3}"/>
                </a:ext>
              </a:extLst>
            </p:cNvPr>
            <p:cNvSpPr txBox="1"/>
            <p:nvPr/>
          </p:nvSpPr>
          <p:spPr bwMode="auto">
            <a:xfrm>
              <a:off x="2184332" y="2166334"/>
              <a:ext cx="1953001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 Pro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Prótese </a:t>
              </a:r>
            </a:p>
          </p:txBody>
        </p:sp>
      </p:grpSp>
      <p:grpSp>
        <p:nvGrpSpPr>
          <p:cNvPr id="646" name="Grupo 134">
            <a:extLst>
              <a:ext uri="{FF2B5EF4-FFF2-40B4-BE49-F238E27FC236}">
                <a16:creationId xmlns:a16="http://schemas.microsoft.com/office/drawing/2014/main" id="{92FF310F-7910-405E-67E2-A6FC0309B68E}"/>
              </a:ext>
            </a:extLst>
          </p:cNvPr>
          <p:cNvGrpSpPr/>
          <p:nvPr/>
        </p:nvGrpSpPr>
        <p:grpSpPr>
          <a:xfrm>
            <a:off x="6762446" y="3493745"/>
            <a:ext cx="2405270" cy="556699"/>
            <a:chOff x="1732063" y="2153082"/>
            <a:chExt cx="2405270" cy="556699"/>
          </a:xfrm>
        </p:grpSpPr>
        <p:sp>
          <p:nvSpPr>
            <p:cNvPr id="647" name="Retângulo de cantos arredondados 34">
              <a:extLst>
                <a:ext uri="{FF2B5EF4-FFF2-40B4-BE49-F238E27FC236}">
                  <a16:creationId xmlns:a16="http://schemas.microsoft.com/office/drawing/2014/main" id="{01EDFA1D-126E-419A-5EF6-F94AA3D4BEA2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48" name="Lágrima 14">
              <a:extLst>
                <a:ext uri="{FF2B5EF4-FFF2-40B4-BE49-F238E27FC236}">
                  <a16:creationId xmlns:a16="http://schemas.microsoft.com/office/drawing/2014/main" id="{D28B9855-BABE-A3BE-8C40-BF0A6C4612FB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49" name="CaixaDeTexto 648">
              <a:extLst>
                <a:ext uri="{FF2B5EF4-FFF2-40B4-BE49-F238E27FC236}">
                  <a16:creationId xmlns:a16="http://schemas.microsoft.com/office/drawing/2014/main" id="{C7C0B1F6-457F-7964-5C62-EBCD4111C976}"/>
                </a:ext>
              </a:extLst>
            </p:cNvPr>
            <p:cNvSpPr txBox="1"/>
            <p:nvPr/>
          </p:nvSpPr>
          <p:spPr bwMode="auto">
            <a:xfrm>
              <a:off x="2184332" y="2153082"/>
              <a:ext cx="1953001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 </a:t>
              </a:r>
              <a:r>
                <a:rPr kumimoji="0" lang="pt-B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Orto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itchFamily="34" charset="0"/>
                <a:sym typeface="Helvetica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Ortodontia</a:t>
              </a:r>
              <a:endPara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itchFamily="34" charset="0"/>
                <a:sym typeface="Helvetica"/>
              </a:endParaRPr>
            </a:p>
          </p:txBody>
        </p:sp>
      </p:grpSp>
      <p:grpSp>
        <p:nvGrpSpPr>
          <p:cNvPr id="650" name="Grupo 134">
            <a:extLst>
              <a:ext uri="{FF2B5EF4-FFF2-40B4-BE49-F238E27FC236}">
                <a16:creationId xmlns:a16="http://schemas.microsoft.com/office/drawing/2014/main" id="{F441C8A1-6836-7A73-0BAA-E6DEA21F52A4}"/>
              </a:ext>
            </a:extLst>
          </p:cNvPr>
          <p:cNvGrpSpPr/>
          <p:nvPr/>
        </p:nvGrpSpPr>
        <p:grpSpPr>
          <a:xfrm>
            <a:off x="6762446" y="4105404"/>
            <a:ext cx="2268000" cy="615553"/>
            <a:chOff x="1732063" y="2139830"/>
            <a:chExt cx="2268000" cy="615553"/>
          </a:xfrm>
        </p:grpSpPr>
        <p:sp>
          <p:nvSpPr>
            <p:cNvPr id="651" name="Retângulo de cantos arredondados 34">
              <a:extLst>
                <a:ext uri="{FF2B5EF4-FFF2-40B4-BE49-F238E27FC236}">
                  <a16:creationId xmlns:a16="http://schemas.microsoft.com/office/drawing/2014/main" id="{CF99A644-A221-2289-D35A-2C8602452435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52" name="Lágrima 14">
              <a:extLst>
                <a:ext uri="{FF2B5EF4-FFF2-40B4-BE49-F238E27FC236}">
                  <a16:creationId xmlns:a16="http://schemas.microsoft.com/office/drawing/2014/main" id="{402F2AA7-D679-4671-32CB-C5C941B65C9E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53" name="CaixaDeTexto 652">
              <a:extLst>
                <a:ext uri="{FF2B5EF4-FFF2-40B4-BE49-F238E27FC236}">
                  <a16:creationId xmlns:a16="http://schemas.microsoft.com/office/drawing/2014/main" id="{223E57A2-1082-CB5A-46B1-58D80C0D6FFB}"/>
                </a:ext>
              </a:extLst>
            </p:cNvPr>
            <p:cNvSpPr txBox="1"/>
            <p:nvPr/>
          </p:nvSpPr>
          <p:spPr bwMode="auto">
            <a:xfrm>
              <a:off x="2184332" y="2139830"/>
              <a:ext cx="18157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 Clarear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Clareamento convencional</a:t>
              </a:r>
            </a:p>
          </p:txBody>
        </p:sp>
      </p:grpSp>
      <p:grpSp>
        <p:nvGrpSpPr>
          <p:cNvPr id="654" name="Grupo 134">
            <a:extLst>
              <a:ext uri="{FF2B5EF4-FFF2-40B4-BE49-F238E27FC236}">
                <a16:creationId xmlns:a16="http://schemas.microsoft.com/office/drawing/2014/main" id="{89A7A1ED-7971-6956-CF03-86F8794EC36B}"/>
              </a:ext>
            </a:extLst>
          </p:cNvPr>
          <p:cNvGrpSpPr/>
          <p:nvPr/>
        </p:nvGrpSpPr>
        <p:grpSpPr>
          <a:xfrm>
            <a:off x="6762446" y="4705577"/>
            <a:ext cx="2405270" cy="615553"/>
            <a:chOff x="1732063" y="2126578"/>
            <a:chExt cx="2405270" cy="615553"/>
          </a:xfrm>
        </p:grpSpPr>
        <p:sp>
          <p:nvSpPr>
            <p:cNvPr id="655" name="Retângulo de cantos arredondados 34">
              <a:extLst>
                <a:ext uri="{FF2B5EF4-FFF2-40B4-BE49-F238E27FC236}">
                  <a16:creationId xmlns:a16="http://schemas.microsoft.com/office/drawing/2014/main" id="{6827AFDC-3942-AF71-B745-52FE1BD52FF8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56" name="Lágrima 14">
              <a:extLst>
                <a:ext uri="{FF2B5EF4-FFF2-40B4-BE49-F238E27FC236}">
                  <a16:creationId xmlns:a16="http://schemas.microsoft.com/office/drawing/2014/main" id="{66B1AFD4-127F-0527-AEB8-8B9C17FE74D8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57" name="CaixaDeTexto 656">
              <a:extLst>
                <a:ext uri="{FF2B5EF4-FFF2-40B4-BE49-F238E27FC236}">
                  <a16:creationId xmlns:a16="http://schemas.microsoft.com/office/drawing/2014/main" id="{E9A550D1-7B6D-36EA-65B0-ADB787229AB7}"/>
                </a:ext>
              </a:extLst>
            </p:cNvPr>
            <p:cNvSpPr txBox="1"/>
            <p:nvPr/>
          </p:nvSpPr>
          <p:spPr bwMode="auto">
            <a:xfrm>
              <a:off x="2184332" y="2126578"/>
              <a:ext cx="195300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 Doc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</a:t>
              </a:r>
              <a:r>
                <a:rPr kumimoji="0" lang="pt-B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Amp</a:t>
              </a: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. + Documentação Ortodôntica</a:t>
              </a:r>
              <a:endPara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itchFamily="34" charset="0"/>
                <a:sym typeface="Helvetica"/>
              </a:endParaRPr>
            </a:p>
          </p:txBody>
        </p:sp>
      </p:grpSp>
      <p:grpSp>
        <p:nvGrpSpPr>
          <p:cNvPr id="658" name="Grupo 134">
            <a:extLst>
              <a:ext uri="{FF2B5EF4-FFF2-40B4-BE49-F238E27FC236}">
                <a16:creationId xmlns:a16="http://schemas.microsoft.com/office/drawing/2014/main" id="{421D1E56-25CD-3323-618B-72CF3DCE2BD4}"/>
              </a:ext>
            </a:extLst>
          </p:cNvPr>
          <p:cNvGrpSpPr/>
          <p:nvPr/>
        </p:nvGrpSpPr>
        <p:grpSpPr>
          <a:xfrm>
            <a:off x="6762446" y="5333886"/>
            <a:ext cx="2405270" cy="540000"/>
            <a:chOff x="1732063" y="2169781"/>
            <a:chExt cx="2405270" cy="540000"/>
          </a:xfrm>
        </p:grpSpPr>
        <p:sp>
          <p:nvSpPr>
            <p:cNvPr id="659" name="Retângulo de cantos arredondados 34">
              <a:extLst>
                <a:ext uri="{FF2B5EF4-FFF2-40B4-BE49-F238E27FC236}">
                  <a16:creationId xmlns:a16="http://schemas.microsoft.com/office/drawing/2014/main" id="{280E2D2D-DEBC-41A5-236B-6599B435B9A2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60" name="Lágrima 14">
              <a:extLst>
                <a:ext uri="{FF2B5EF4-FFF2-40B4-BE49-F238E27FC236}">
                  <a16:creationId xmlns:a16="http://schemas.microsoft.com/office/drawing/2014/main" id="{0C11A487-A4D7-0736-3B88-89F49F5576C0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61" name="CaixaDeTexto 660">
              <a:extLst>
                <a:ext uri="{FF2B5EF4-FFF2-40B4-BE49-F238E27FC236}">
                  <a16:creationId xmlns:a16="http://schemas.microsoft.com/office/drawing/2014/main" id="{7A43D916-3CA1-C583-3CB9-3F4CDB6E494B}"/>
                </a:ext>
              </a:extLst>
            </p:cNvPr>
            <p:cNvSpPr txBox="1"/>
            <p:nvPr/>
          </p:nvSpPr>
          <p:spPr bwMode="auto">
            <a:xfrm>
              <a:off x="2184332" y="2179586"/>
              <a:ext cx="1953001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Mais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 Ampliado</a:t>
              </a:r>
              <a:endPara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itchFamily="34" charset="0"/>
                <a:sym typeface="Helvetica"/>
              </a:endParaRPr>
            </a:p>
          </p:txBody>
        </p:sp>
      </p:grpSp>
      <p:grpSp>
        <p:nvGrpSpPr>
          <p:cNvPr id="662" name="Grupo 134">
            <a:extLst>
              <a:ext uri="{FF2B5EF4-FFF2-40B4-BE49-F238E27FC236}">
                <a16:creationId xmlns:a16="http://schemas.microsoft.com/office/drawing/2014/main" id="{BD0E0D6B-9295-2ED2-6001-09C2B2661A26}"/>
              </a:ext>
            </a:extLst>
          </p:cNvPr>
          <p:cNvGrpSpPr/>
          <p:nvPr/>
        </p:nvGrpSpPr>
        <p:grpSpPr>
          <a:xfrm>
            <a:off x="6762446" y="5956979"/>
            <a:ext cx="2405270" cy="540000"/>
            <a:chOff x="1732063" y="2169781"/>
            <a:chExt cx="2405270" cy="540000"/>
          </a:xfrm>
        </p:grpSpPr>
        <p:sp>
          <p:nvSpPr>
            <p:cNvPr id="663" name="Retângulo de cantos arredondados 34">
              <a:extLst>
                <a:ext uri="{FF2B5EF4-FFF2-40B4-BE49-F238E27FC236}">
                  <a16:creationId xmlns:a16="http://schemas.microsoft.com/office/drawing/2014/main" id="{54E533F1-9B04-BFDA-7FD2-3AB8DA0A5B28}"/>
                </a:ext>
              </a:extLst>
            </p:cNvPr>
            <p:cNvSpPr/>
            <p:nvPr/>
          </p:nvSpPr>
          <p:spPr bwMode="auto">
            <a:xfrm>
              <a:off x="1732063" y="2169781"/>
              <a:ext cx="2268000" cy="540000"/>
            </a:xfrm>
            <a:prstGeom prst="roundRect">
              <a:avLst>
                <a:gd name="adj" fmla="val 32627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64" name="Lágrima 14">
              <a:extLst>
                <a:ext uri="{FF2B5EF4-FFF2-40B4-BE49-F238E27FC236}">
                  <a16:creationId xmlns:a16="http://schemas.microsoft.com/office/drawing/2014/main" id="{EECEEE44-DE4D-E4C8-2730-AD56329EB4CB}"/>
                </a:ext>
              </a:extLst>
            </p:cNvPr>
            <p:cNvSpPr/>
            <p:nvPr/>
          </p:nvSpPr>
          <p:spPr bwMode="auto">
            <a:xfrm>
              <a:off x="1844101" y="2259581"/>
              <a:ext cx="288000" cy="288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Verdana" panose="020B0604030504040204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665" name="CaixaDeTexto 664">
              <a:extLst>
                <a:ext uri="{FF2B5EF4-FFF2-40B4-BE49-F238E27FC236}">
                  <a16:creationId xmlns:a16="http://schemas.microsoft.com/office/drawing/2014/main" id="{0A7DEE31-28E3-6EF1-3B07-F017763EAA12}"/>
                </a:ext>
              </a:extLst>
            </p:cNvPr>
            <p:cNvSpPr txBox="1"/>
            <p:nvPr/>
          </p:nvSpPr>
          <p:spPr bwMode="auto">
            <a:xfrm>
              <a:off x="2184332" y="2179586"/>
              <a:ext cx="1953001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Essencial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pitchFamily="34" charset="0"/>
                  <a:sym typeface="Helvetica"/>
                </a:rPr>
                <a:t>Rol</a:t>
              </a:r>
              <a:endPara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itchFamily="34" charset="0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74011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976;p32"/>
          <p:cNvSpPr/>
          <p:nvPr/>
        </p:nvSpPr>
        <p:spPr>
          <a:xfrm>
            <a:off x="-71684" y="625526"/>
            <a:ext cx="12335364" cy="6241565"/>
          </a:xfrm>
          <a:prstGeom prst="rect">
            <a:avLst/>
          </a:prstGeom>
          <a:solidFill>
            <a:srgbClr val="0066F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856" name="Google Shape;452;g1dc75b800be_1_701"/>
          <p:cNvSpPr/>
          <p:nvPr/>
        </p:nvSpPr>
        <p:spPr>
          <a:xfrm>
            <a:off x="645655" y="801652"/>
            <a:ext cx="10820283" cy="3587466"/>
          </a:xfrm>
          <a:prstGeom prst="roundRect">
            <a:avLst>
              <a:gd name="adj" fmla="val 5404"/>
            </a:avLst>
          </a:prstGeom>
          <a:solidFill>
            <a:srgbClr val="F2F2F2">
              <a:alpha val="427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861" name="Group"/>
          <p:cNvGrpSpPr/>
          <p:nvPr/>
        </p:nvGrpSpPr>
        <p:grpSpPr>
          <a:xfrm>
            <a:off x="847060" y="1017873"/>
            <a:ext cx="10378021" cy="805449"/>
            <a:chOff x="0" y="0"/>
            <a:chExt cx="10378020" cy="805448"/>
          </a:xfrm>
        </p:grpSpPr>
        <p:sp>
          <p:nvSpPr>
            <p:cNvPr id="857" name="Google Shape;423;p85"/>
            <p:cNvSpPr/>
            <p:nvPr/>
          </p:nvSpPr>
          <p:spPr>
            <a:xfrm>
              <a:off x="0" y="-1"/>
              <a:ext cx="2512450" cy="805450"/>
            </a:xfrm>
            <a:prstGeom prst="roundRect">
              <a:avLst>
                <a:gd name="adj" fmla="val 17757"/>
              </a:avLst>
            </a:prstGeom>
            <a:solidFill>
              <a:srgbClr val="FFFFFF"/>
            </a:solidFill>
            <a:ln w="9525" cap="flat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858" name="Google Shape;423;p85"/>
            <p:cNvSpPr/>
            <p:nvPr/>
          </p:nvSpPr>
          <p:spPr>
            <a:xfrm>
              <a:off x="2625435" y="-1"/>
              <a:ext cx="2512451" cy="805450"/>
            </a:xfrm>
            <a:prstGeom prst="roundRect">
              <a:avLst>
                <a:gd name="adj" fmla="val 17757"/>
              </a:avLst>
            </a:prstGeom>
            <a:solidFill>
              <a:srgbClr val="FFFFFF"/>
            </a:solidFill>
            <a:ln w="9525" cap="flat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859" name="Google Shape;423;p85"/>
            <p:cNvSpPr/>
            <p:nvPr/>
          </p:nvSpPr>
          <p:spPr>
            <a:xfrm>
              <a:off x="5240134" y="-1"/>
              <a:ext cx="2512450" cy="805450"/>
            </a:xfrm>
            <a:prstGeom prst="roundRect">
              <a:avLst>
                <a:gd name="adj" fmla="val 17757"/>
              </a:avLst>
            </a:prstGeom>
            <a:solidFill>
              <a:srgbClr val="FFFFFF"/>
            </a:solidFill>
            <a:ln w="9525" cap="flat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860" name="Google Shape;423;p85"/>
            <p:cNvSpPr/>
            <p:nvPr/>
          </p:nvSpPr>
          <p:spPr>
            <a:xfrm>
              <a:off x="7865569" y="-1"/>
              <a:ext cx="2512452" cy="805450"/>
            </a:xfrm>
            <a:prstGeom prst="roundRect">
              <a:avLst>
                <a:gd name="adj" fmla="val 17757"/>
              </a:avLst>
            </a:prstGeom>
            <a:solidFill>
              <a:srgbClr val="FFFFFF"/>
            </a:solidFill>
            <a:ln w="9525" cap="flat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sp>
        <p:nvSpPr>
          <p:cNvPr id="862" name="Google Shape;1011;p109"/>
          <p:cNvSpPr txBox="1"/>
          <p:nvPr/>
        </p:nvSpPr>
        <p:spPr>
          <a:xfrm>
            <a:off x="978601" y="161539"/>
            <a:ext cx="5296383" cy="327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dirty="0"/>
              <a:t>Características dos Planos PME e PME MAIS</a:t>
            </a:r>
          </a:p>
        </p:txBody>
      </p:sp>
      <p:pic>
        <p:nvPicPr>
          <p:cNvPr id="863" name="Google Shape;1012;p109" descr="Google Shape;1012;p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Google Shape;428;p85"/>
          <p:cNvSpPr/>
          <p:nvPr/>
        </p:nvSpPr>
        <p:spPr>
          <a:xfrm>
            <a:off x="862845" y="3087307"/>
            <a:ext cx="10368496" cy="1159383"/>
          </a:xfrm>
          <a:prstGeom prst="roundRect">
            <a:avLst>
              <a:gd name="adj" fmla="val 9536"/>
            </a:avLst>
          </a:prstGeom>
          <a:solidFill>
            <a:srgbClr val="FFFFFF"/>
          </a:solidFill>
          <a:ln>
            <a:solidFill>
              <a:srgbClr val="BFBFB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865" name="Google Shape;422;p85"/>
          <p:cNvSpPr txBox="1"/>
          <p:nvPr/>
        </p:nvSpPr>
        <p:spPr>
          <a:xfrm>
            <a:off x="1679701" y="1169809"/>
            <a:ext cx="1841340" cy="425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Segmentação</a:t>
            </a:r>
            <a:endParaRPr dirty="0"/>
          </a:p>
          <a:p>
            <a:pPr>
              <a:defRPr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Odontológica</a:t>
            </a:r>
            <a:endParaRPr dirty="0"/>
          </a:p>
        </p:txBody>
      </p:sp>
      <p:sp>
        <p:nvSpPr>
          <p:cNvPr id="866" name="Google Shape;424;p85"/>
          <p:cNvSpPr txBox="1"/>
          <p:nvPr/>
        </p:nvSpPr>
        <p:spPr>
          <a:xfrm>
            <a:off x="4373376" y="1180527"/>
            <a:ext cx="1682420" cy="425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Abrangência</a:t>
            </a:r>
            <a:r>
              <a:rPr dirty="0"/>
              <a:t> </a:t>
            </a:r>
          </a:p>
          <a:p>
            <a:pPr>
              <a:defRPr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Nacional </a:t>
            </a:r>
          </a:p>
        </p:txBody>
      </p:sp>
      <p:grpSp>
        <p:nvGrpSpPr>
          <p:cNvPr id="869" name="Google Shape;425;p85"/>
          <p:cNvGrpSpPr/>
          <p:nvPr/>
        </p:nvGrpSpPr>
        <p:grpSpPr>
          <a:xfrm>
            <a:off x="1006543" y="1183047"/>
            <a:ext cx="568395" cy="469748"/>
            <a:chOff x="0" y="0"/>
            <a:chExt cx="568393" cy="469747"/>
          </a:xfrm>
        </p:grpSpPr>
        <p:sp>
          <p:nvSpPr>
            <p:cNvPr id="867" name="Rectangle"/>
            <p:cNvSpPr/>
            <p:nvPr/>
          </p:nvSpPr>
          <p:spPr>
            <a:xfrm>
              <a:off x="0" y="-1"/>
              <a:ext cx="568395" cy="4697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pic>
          <p:nvPicPr>
            <p:cNvPr id="868" name="image50.png" descr="image5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568395" cy="46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0" name="Google Shape;426;p85" descr="Google Shape;426;p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800" y="1183047"/>
            <a:ext cx="568394" cy="469747"/>
          </a:xfrm>
          <a:prstGeom prst="rect">
            <a:avLst/>
          </a:prstGeom>
          <a:ln w="12700">
            <a:miter lim="400000"/>
          </a:ln>
        </p:spPr>
      </p:pic>
      <p:sp>
        <p:nvSpPr>
          <p:cNvPr id="871" name="Google Shape;428;p85"/>
          <p:cNvSpPr/>
          <p:nvPr/>
        </p:nvSpPr>
        <p:spPr>
          <a:xfrm>
            <a:off x="862845" y="1913307"/>
            <a:ext cx="10368496" cy="1085981"/>
          </a:xfrm>
          <a:prstGeom prst="roundRect">
            <a:avLst>
              <a:gd name="adj" fmla="val 8177"/>
            </a:avLst>
          </a:prstGeom>
          <a:solidFill>
            <a:srgbClr val="FFFFFF"/>
          </a:solidFill>
          <a:ln>
            <a:solidFill>
              <a:srgbClr val="BFBFB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872" name="Google Shape;432;p85" descr="Google Shape;432;p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570" y="3472764"/>
            <a:ext cx="703148" cy="581113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Google Shape;433;p85"/>
          <p:cNvSpPr txBox="1"/>
          <p:nvPr/>
        </p:nvSpPr>
        <p:spPr>
          <a:xfrm>
            <a:off x="2067975" y="3230266"/>
            <a:ext cx="8749967" cy="777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40000"/>
              </a:lnSpc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Elegibilidade para Dependentes</a:t>
            </a:r>
          </a:p>
          <a:p>
            <a:pPr>
              <a:lnSpc>
                <a:spcPct val="130000"/>
              </a:lnSpc>
              <a:defRPr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Até 3º grau consanguíneo (cônjuge; companheiro; Filhos; enteado e tutelado; pai, mãe, irmãos, avós, netos(as), tios(as), sobrinho(as), bisnetos(as), sogro(a), genro, nora, padrasto, madrasta e cunhado(a).</a:t>
            </a:r>
          </a:p>
        </p:txBody>
      </p:sp>
      <p:sp>
        <p:nvSpPr>
          <p:cNvPr id="874" name="Google Shape;435;p85"/>
          <p:cNvSpPr txBox="1"/>
          <p:nvPr/>
        </p:nvSpPr>
        <p:spPr>
          <a:xfrm>
            <a:off x="6722383" y="1090027"/>
            <a:ext cx="1860488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Reembolso</a:t>
            </a:r>
          </a:p>
          <a:p>
            <a:pPr>
              <a:defRPr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1x</a:t>
            </a:r>
            <a:r>
              <a:rPr lang="pt-BR" dirty="0"/>
              <a:t> e 3x</a:t>
            </a:r>
            <a:r>
              <a:rPr dirty="0"/>
              <a:t> </a:t>
            </a:r>
            <a:r>
              <a:rPr lang="pt-BR" dirty="0"/>
              <a:t>a tabela, de acordo com o plano</a:t>
            </a:r>
            <a:endParaRPr dirty="0"/>
          </a:p>
        </p:txBody>
      </p:sp>
      <p:sp>
        <p:nvSpPr>
          <p:cNvPr id="875" name="Google Shape;429;p85"/>
          <p:cNvSpPr txBox="1"/>
          <p:nvPr/>
        </p:nvSpPr>
        <p:spPr>
          <a:xfrm>
            <a:off x="2055638" y="1976441"/>
            <a:ext cx="1005631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sz="1800" dirty="0"/>
              <a:t>Sem Carências</a:t>
            </a:r>
            <a:endParaRPr lang="pt-BR" sz="1800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877" name="Google Shape;431;p85"/>
          <p:cNvSpPr txBox="1"/>
          <p:nvPr/>
        </p:nvSpPr>
        <p:spPr>
          <a:xfrm>
            <a:off x="2084828" y="2422173"/>
            <a:ext cx="802057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Isenção total de carência no ato da contratação. </a:t>
            </a:r>
          </a:p>
          <a:p>
            <a:r>
              <a:rPr lang="pt-BR" sz="1200" dirty="0">
                <a:solidFill>
                  <a:srgbClr val="002060"/>
                </a:solidFill>
              </a:rPr>
              <a:t>Condição comercial sujeita a alteração a qualquer momento pela SulAmérica. </a:t>
            </a:r>
            <a:endParaRPr lang="pt-BR" sz="1400" dirty="0">
              <a:solidFill>
                <a:srgbClr val="002060"/>
              </a:solidFill>
            </a:endParaRPr>
          </a:p>
        </p:txBody>
      </p:sp>
      <p:pic>
        <p:nvPicPr>
          <p:cNvPr id="878" name="Google Shape;436;p85" descr="Google Shape;436;p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947" y="2371966"/>
            <a:ext cx="568394" cy="469747"/>
          </a:xfrm>
          <a:prstGeom prst="rect">
            <a:avLst/>
          </a:prstGeom>
          <a:ln w="12700">
            <a:miter lim="400000"/>
          </a:ln>
        </p:spPr>
      </p:pic>
      <p:sp>
        <p:nvSpPr>
          <p:cNvPr id="879" name="Google Shape;438;p85"/>
          <p:cNvSpPr txBox="1"/>
          <p:nvPr/>
        </p:nvSpPr>
        <p:spPr>
          <a:xfrm>
            <a:off x="9564955" y="1181663"/>
            <a:ext cx="1697605" cy="425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possui</a:t>
            </a:r>
            <a:endParaRPr dirty="0"/>
          </a:p>
          <a:p>
            <a:pPr>
              <a:defRPr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Coparticipação</a:t>
            </a:r>
            <a:r>
              <a:rPr dirty="0"/>
              <a:t> </a:t>
            </a:r>
          </a:p>
        </p:txBody>
      </p:sp>
      <p:pic>
        <p:nvPicPr>
          <p:cNvPr id="880" name="Google Shape;439;p85" descr="Google Shape;439;p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2149" y="1183047"/>
            <a:ext cx="568393" cy="469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881" name="Google Shape;440;p85" descr="Google Shape;440;p8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8933" y="1173823"/>
            <a:ext cx="568394" cy="4697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9" name="Group"/>
          <p:cNvGrpSpPr/>
          <p:nvPr/>
        </p:nvGrpSpPr>
        <p:grpSpPr>
          <a:xfrm>
            <a:off x="631758" y="3028928"/>
            <a:ext cx="834842" cy="469748"/>
            <a:chOff x="0" y="0"/>
            <a:chExt cx="834841" cy="469747"/>
          </a:xfrm>
        </p:grpSpPr>
        <p:pic>
          <p:nvPicPr>
            <p:cNvPr id="887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422" y="-1"/>
              <a:ext cx="787999" cy="46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8" name="Google Shape;320;p79"/>
            <p:cNvSpPr txBox="1"/>
            <p:nvPr/>
          </p:nvSpPr>
          <p:spPr>
            <a:xfrm>
              <a:off x="0" y="112331"/>
              <a:ext cx="834842" cy="276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/>
                <a:t>NOVO</a:t>
              </a:r>
            </a:p>
          </p:txBody>
        </p:sp>
      </p:grpSp>
      <p:sp>
        <p:nvSpPr>
          <p:cNvPr id="17" name="Google Shape;443;p85">
            <a:extLst>
              <a:ext uri="{FF2B5EF4-FFF2-40B4-BE49-F238E27FC236}">
                <a16:creationId xmlns:a16="http://schemas.microsoft.com/office/drawing/2014/main" id="{FD922AFE-AA38-A4C7-617E-2E22FBBCCBF7}"/>
              </a:ext>
            </a:extLst>
          </p:cNvPr>
          <p:cNvSpPr txBox="1"/>
          <p:nvPr/>
        </p:nvSpPr>
        <p:spPr>
          <a:xfrm>
            <a:off x="1970596" y="4617709"/>
            <a:ext cx="401893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Ampla</a:t>
            </a:r>
            <a:r>
              <a:rPr dirty="0"/>
              <a:t> Rede Nacional</a:t>
            </a:r>
          </a:p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Com + de </a:t>
            </a:r>
            <a:r>
              <a:rPr lang="pt-BR" dirty="0"/>
              <a:t>34</a:t>
            </a:r>
            <a:r>
              <a:rPr dirty="0"/>
              <a:t> mil </a:t>
            </a:r>
            <a:r>
              <a:rPr lang="pt-BR" dirty="0"/>
              <a:t> opções de </a:t>
            </a:r>
            <a:r>
              <a:rPr dirty="0" err="1"/>
              <a:t>atendimento</a:t>
            </a:r>
            <a:r>
              <a:rPr dirty="0"/>
              <a:t> em </a:t>
            </a:r>
            <a:r>
              <a:rPr dirty="0" err="1"/>
              <a:t>todas</a:t>
            </a:r>
            <a:r>
              <a:rPr dirty="0"/>
              <a:t> as </a:t>
            </a:r>
            <a:r>
              <a:rPr dirty="0" err="1"/>
              <a:t>regiões</a:t>
            </a:r>
            <a:r>
              <a:rPr dirty="0"/>
              <a:t> do </a:t>
            </a:r>
            <a:r>
              <a:rPr dirty="0" err="1"/>
              <a:t>Brasil</a:t>
            </a:r>
            <a:r>
              <a:rPr lang="pt-BR" dirty="0"/>
              <a:t> (</a:t>
            </a:r>
            <a:r>
              <a:rPr lang="pt-BR" sz="1200" dirty="0"/>
              <a:t>corresponde a 11mil dentistas)</a:t>
            </a:r>
            <a:endParaRPr dirty="0"/>
          </a:p>
        </p:txBody>
      </p:sp>
      <p:sp>
        <p:nvSpPr>
          <p:cNvPr id="18" name="Google Shape;444;p85">
            <a:extLst>
              <a:ext uri="{FF2B5EF4-FFF2-40B4-BE49-F238E27FC236}">
                <a16:creationId xmlns:a16="http://schemas.microsoft.com/office/drawing/2014/main" id="{D249C5BC-E360-3528-3D07-B1316A12BB8D}"/>
              </a:ext>
            </a:extLst>
          </p:cNvPr>
          <p:cNvSpPr txBox="1"/>
          <p:nvPr/>
        </p:nvSpPr>
        <p:spPr>
          <a:xfrm>
            <a:off x="7613592" y="4643145"/>
            <a:ext cx="2228814" cy="553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Canal de </a:t>
            </a:r>
            <a:r>
              <a:rPr dirty="0" err="1"/>
              <a:t>venda</a:t>
            </a:r>
            <a:endParaRPr dirty="0"/>
          </a:p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dirty="0"/>
              <a:t>Corretor e E-commerce</a:t>
            </a:r>
          </a:p>
        </p:txBody>
      </p:sp>
      <p:sp>
        <p:nvSpPr>
          <p:cNvPr id="19" name="Google Shape;445;p85">
            <a:extLst>
              <a:ext uri="{FF2B5EF4-FFF2-40B4-BE49-F238E27FC236}">
                <a16:creationId xmlns:a16="http://schemas.microsoft.com/office/drawing/2014/main" id="{391E9153-DB54-6DF4-3CF0-8B6B918827EE}"/>
              </a:ext>
            </a:extLst>
          </p:cNvPr>
          <p:cNvSpPr txBox="1"/>
          <p:nvPr/>
        </p:nvSpPr>
        <p:spPr>
          <a:xfrm>
            <a:off x="1977661" y="5572775"/>
            <a:ext cx="3476086" cy="541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Atendimento </a:t>
            </a:r>
            <a:r>
              <a:rPr b="0"/>
              <a:t>em </a:t>
            </a:r>
            <a:r>
              <a:t>clínica particular </a:t>
            </a:r>
            <a:r>
              <a:rPr b="0"/>
              <a:t>a escolha do </a:t>
            </a:r>
            <a:r>
              <a:t>beneficiário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64D1AB63-EB21-6820-BB72-1F53AE419D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6912" y="4583590"/>
            <a:ext cx="432466" cy="58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6A5162D6-C2A9-AAC2-3C05-35763CC31F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158" y="5550240"/>
            <a:ext cx="607972" cy="54195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Line">
            <a:extLst>
              <a:ext uri="{FF2B5EF4-FFF2-40B4-BE49-F238E27FC236}">
                <a16:creationId xmlns:a16="http://schemas.microsoft.com/office/drawing/2014/main" id="{EF8C7FCA-735A-E1FC-FA8B-A385F9B5A8B8}"/>
              </a:ext>
            </a:extLst>
          </p:cNvPr>
          <p:cNvSpPr/>
          <p:nvPr/>
        </p:nvSpPr>
        <p:spPr>
          <a:xfrm flipV="1">
            <a:off x="6095998" y="4676694"/>
            <a:ext cx="2" cy="1361555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C25AA508-3D6E-F95B-0816-82B975FB8F10}"/>
              </a:ext>
            </a:extLst>
          </p:cNvPr>
          <p:cNvSpPr/>
          <p:nvPr/>
        </p:nvSpPr>
        <p:spPr>
          <a:xfrm flipH="1" flipV="1">
            <a:off x="953577" y="5357471"/>
            <a:ext cx="10204438" cy="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" name="Google Shape;446;p85">
            <a:extLst>
              <a:ext uri="{FF2B5EF4-FFF2-40B4-BE49-F238E27FC236}">
                <a16:creationId xmlns:a16="http://schemas.microsoft.com/office/drawing/2014/main" id="{40D8B87D-F2EE-21BB-1353-64D963261DD1}"/>
              </a:ext>
            </a:extLst>
          </p:cNvPr>
          <p:cNvSpPr txBox="1"/>
          <p:nvPr/>
        </p:nvSpPr>
        <p:spPr>
          <a:xfrm>
            <a:off x="7613592" y="5457727"/>
            <a:ext cx="2536499" cy="33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 err="1">
                <a:solidFill>
                  <a:schemeClr val="bg1"/>
                </a:solidFill>
              </a:rPr>
              <a:t>Opções</a:t>
            </a:r>
            <a:r>
              <a:rPr dirty="0">
                <a:solidFill>
                  <a:schemeClr val="bg1"/>
                </a:solidFill>
              </a:rPr>
              <a:t> de </a:t>
            </a:r>
            <a:r>
              <a:rPr dirty="0" err="1">
                <a:solidFill>
                  <a:schemeClr val="bg1"/>
                </a:solidFill>
              </a:rPr>
              <a:t>pagamento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5" name="Google Shape;446;p85">
            <a:extLst>
              <a:ext uri="{FF2B5EF4-FFF2-40B4-BE49-F238E27FC236}">
                <a16:creationId xmlns:a16="http://schemas.microsoft.com/office/drawing/2014/main" id="{65286FD8-B64C-8EB1-9CCE-D534D3BC586D}"/>
              </a:ext>
            </a:extLst>
          </p:cNvPr>
          <p:cNvSpPr txBox="1"/>
          <p:nvPr/>
        </p:nvSpPr>
        <p:spPr>
          <a:xfrm>
            <a:off x="7613592" y="5728933"/>
            <a:ext cx="2228814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Boleto</a:t>
            </a:r>
            <a:endParaRPr lang="pt-BR" dirty="0"/>
          </a:p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dirty="0"/>
              <a:t>DCC</a:t>
            </a:r>
          </a:p>
        </p:txBody>
      </p: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E0E5D3FC-0649-CB83-A5F2-4FA221F805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8408" y="5463671"/>
            <a:ext cx="619128" cy="619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2A141BCD-D5A7-9FB8-C4E0-E3CB32BD4D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6661" y="4621517"/>
            <a:ext cx="652238" cy="6040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3096439D-36E8-08FE-0A58-B956BC8E4E93}"/>
              </a:ext>
            </a:extLst>
          </p:cNvPr>
          <p:cNvGrpSpPr/>
          <p:nvPr/>
        </p:nvGrpSpPr>
        <p:grpSpPr>
          <a:xfrm>
            <a:off x="7914888" y="765169"/>
            <a:ext cx="834842" cy="469748"/>
            <a:chOff x="0" y="0"/>
            <a:chExt cx="834841" cy="469747"/>
          </a:xfrm>
        </p:grpSpPr>
        <p:pic>
          <p:nvPicPr>
            <p:cNvPr id="3" name="Image" descr="Image">
              <a:extLst>
                <a:ext uri="{FF2B5EF4-FFF2-40B4-BE49-F238E27FC236}">
                  <a16:creationId xmlns:a16="http://schemas.microsoft.com/office/drawing/2014/main" id="{ED771D30-1BD8-3011-6CB5-DFA4EA6A3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422" y="-1"/>
              <a:ext cx="787999" cy="46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Google Shape;320;p79">
              <a:extLst>
                <a:ext uri="{FF2B5EF4-FFF2-40B4-BE49-F238E27FC236}">
                  <a16:creationId xmlns:a16="http://schemas.microsoft.com/office/drawing/2014/main" id="{311B08C6-5B8B-019D-D350-33CF965B1E71}"/>
                </a:ext>
              </a:extLst>
            </p:cNvPr>
            <p:cNvSpPr txBox="1"/>
            <p:nvPr/>
          </p:nvSpPr>
          <p:spPr>
            <a:xfrm>
              <a:off x="0" y="112331"/>
              <a:ext cx="834842" cy="276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/>
                <a:t>NOVO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18211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976;p32"/>
          <p:cNvSpPr/>
          <p:nvPr/>
        </p:nvSpPr>
        <p:spPr>
          <a:xfrm>
            <a:off x="-71682" y="621548"/>
            <a:ext cx="12335364" cy="624156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856" name="Google Shape;452;g1dc75b800be_1_701"/>
          <p:cNvSpPr/>
          <p:nvPr/>
        </p:nvSpPr>
        <p:spPr>
          <a:xfrm>
            <a:off x="645655" y="801651"/>
            <a:ext cx="10820283" cy="3575629"/>
          </a:xfrm>
          <a:prstGeom prst="roundRect">
            <a:avLst>
              <a:gd name="adj" fmla="val 5404"/>
            </a:avLst>
          </a:prstGeom>
          <a:solidFill>
            <a:srgbClr val="F2F2F2">
              <a:alpha val="427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861" name="Group"/>
          <p:cNvGrpSpPr/>
          <p:nvPr/>
        </p:nvGrpSpPr>
        <p:grpSpPr>
          <a:xfrm>
            <a:off x="847060" y="1017873"/>
            <a:ext cx="10378021" cy="805449"/>
            <a:chOff x="0" y="0"/>
            <a:chExt cx="10378020" cy="805448"/>
          </a:xfrm>
        </p:grpSpPr>
        <p:sp>
          <p:nvSpPr>
            <p:cNvPr id="857" name="Google Shape;423;p85"/>
            <p:cNvSpPr/>
            <p:nvPr/>
          </p:nvSpPr>
          <p:spPr>
            <a:xfrm>
              <a:off x="0" y="-1"/>
              <a:ext cx="2512450" cy="805450"/>
            </a:xfrm>
            <a:prstGeom prst="roundRect">
              <a:avLst>
                <a:gd name="adj" fmla="val 17757"/>
              </a:avLst>
            </a:prstGeom>
            <a:solidFill>
              <a:srgbClr val="FFFFFF"/>
            </a:solidFill>
            <a:ln w="9525" cap="flat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858" name="Google Shape;423;p85"/>
            <p:cNvSpPr/>
            <p:nvPr/>
          </p:nvSpPr>
          <p:spPr>
            <a:xfrm>
              <a:off x="2625435" y="-1"/>
              <a:ext cx="2512451" cy="805450"/>
            </a:xfrm>
            <a:prstGeom prst="roundRect">
              <a:avLst>
                <a:gd name="adj" fmla="val 17757"/>
              </a:avLst>
            </a:prstGeom>
            <a:solidFill>
              <a:srgbClr val="FFFFFF"/>
            </a:solidFill>
            <a:ln w="9525" cap="flat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859" name="Google Shape;423;p85"/>
            <p:cNvSpPr/>
            <p:nvPr/>
          </p:nvSpPr>
          <p:spPr>
            <a:xfrm>
              <a:off x="5240134" y="-1"/>
              <a:ext cx="2512450" cy="805450"/>
            </a:xfrm>
            <a:prstGeom prst="roundRect">
              <a:avLst>
                <a:gd name="adj" fmla="val 17757"/>
              </a:avLst>
            </a:prstGeom>
            <a:solidFill>
              <a:srgbClr val="FFFFFF"/>
            </a:solidFill>
            <a:ln w="9525" cap="flat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860" name="Google Shape;423;p85"/>
            <p:cNvSpPr/>
            <p:nvPr/>
          </p:nvSpPr>
          <p:spPr>
            <a:xfrm>
              <a:off x="7865569" y="-1"/>
              <a:ext cx="2512452" cy="805450"/>
            </a:xfrm>
            <a:prstGeom prst="roundRect">
              <a:avLst>
                <a:gd name="adj" fmla="val 17757"/>
              </a:avLst>
            </a:prstGeom>
            <a:solidFill>
              <a:srgbClr val="FFFFFF"/>
            </a:solidFill>
            <a:ln w="9525" cap="flat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sp>
        <p:nvSpPr>
          <p:cNvPr id="862" name="Google Shape;1011;p109"/>
          <p:cNvSpPr txBox="1"/>
          <p:nvPr/>
        </p:nvSpPr>
        <p:spPr>
          <a:xfrm>
            <a:off x="978601" y="161539"/>
            <a:ext cx="5296383" cy="327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75" tIns="45675" rIns="45675" bIns="45675">
            <a:spAutoFit/>
          </a:bodyPr>
          <a:lstStyle>
            <a:lvl1pPr>
              <a:lnSpc>
                <a:spcPct val="90000"/>
              </a:lnSpc>
              <a:defRPr sz="1700" b="1">
                <a:solidFill>
                  <a:srgbClr val="0066F3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dirty="0"/>
              <a:t>Características dos PLANOS Empresarial</a:t>
            </a:r>
          </a:p>
        </p:txBody>
      </p:sp>
      <p:pic>
        <p:nvPicPr>
          <p:cNvPr id="863" name="Google Shape;1012;p109" descr="Google Shape;1012;p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5" y="268795"/>
            <a:ext cx="619130" cy="1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Google Shape;428;p85"/>
          <p:cNvSpPr/>
          <p:nvPr/>
        </p:nvSpPr>
        <p:spPr>
          <a:xfrm>
            <a:off x="862845" y="3069905"/>
            <a:ext cx="10368496" cy="1159383"/>
          </a:xfrm>
          <a:prstGeom prst="roundRect">
            <a:avLst>
              <a:gd name="adj" fmla="val 9536"/>
            </a:avLst>
          </a:prstGeom>
          <a:solidFill>
            <a:srgbClr val="FFFFFF"/>
          </a:solidFill>
          <a:ln>
            <a:solidFill>
              <a:srgbClr val="BFBFB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869" name="Google Shape;425;p85"/>
          <p:cNvGrpSpPr/>
          <p:nvPr/>
        </p:nvGrpSpPr>
        <p:grpSpPr>
          <a:xfrm>
            <a:off x="1006543" y="1183047"/>
            <a:ext cx="568395" cy="469748"/>
            <a:chOff x="0" y="0"/>
            <a:chExt cx="568393" cy="469747"/>
          </a:xfrm>
        </p:grpSpPr>
        <p:sp>
          <p:nvSpPr>
            <p:cNvPr id="867" name="Rectangle"/>
            <p:cNvSpPr/>
            <p:nvPr/>
          </p:nvSpPr>
          <p:spPr>
            <a:xfrm>
              <a:off x="0" y="-1"/>
              <a:ext cx="568395" cy="4697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pic>
          <p:nvPicPr>
            <p:cNvPr id="868" name="image50.png" descr="image5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568395" cy="46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0" name="Google Shape;426;p85" descr="Google Shape;426;p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800" y="1183047"/>
            <a:ext cx="568394" cy="469747"/>
          </a:xfrm>
          <a:prstGeom prst="rect">
            <a:avLst/>
          </a:prstGeom>
          <a:ln w="12700">
            <a:miter lim="400000"/>
          </a:ln>
        </p:spPr>
      </p:pic>
      <p:sp>
        <p:nvSpPr>
          <p:cNvPr id="871" name="Google Shape;428;p85"/>
          <p:cNvSpPr/>
          <p:nvPr/>
        </p:nvSpPr>
        <p:spPr>
          <a:xfrm>
            <a:off x="862845" y="1913307"/>
            <a:ext cx="10368496" cy="1058061"/>
          </a:xfrm>
          <a:prstGeom prst="roundRect">
            <a:avLst>
              <a:gd name="adj" fmla="val 8177"/>
            </a:avLst>
          </a:prstGeom>
          <a:solidFill>
            <a:srgbClr val="FFFFFF"/>
          </a:solidFill>
          <a:ln>
            <a:solidFill>
              <a:srgbClr val="BFBFB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872" name="Google Shape;432;p85" descr="Google Shape;432;p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570" y="3455362"/>
            <a:ext cx="703148" cy="581113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Google Shape;433;p85"/>
          <p:cNvSpPr txBox="1"/>
          <p:nvPr/>
        </p:nvSpPr>
        <p:spPr>
          <a:xfrm>
            <a:off x="2067975" y="3212864"/>
            <a:ext cx="8749967" cy="777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40000"/>
              </a:lnSpc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Elegibilidade para Dependentes</a:t>
            </a:r>
          </a:p>
          <a:p>
            <a:pPr>
              <a:lnSpc>
                <a:spcPct val="130000"/>
              </a:lnSpc>
              <a:defRPr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Até 3º grau consanguíneo (cônjuge; companheiro; Filhos; enteado e tutelado; pai, mãe, irmãos, avós, netos(as), tios(as), sobrinho(as), bisnetos(as), sogro(a), genro, nora, padrasto, madrasta e cunhado(a).</a:t>
            </a:r>
          </a:p>
        </p:txBody>
      </p:sp>
      <p:pic>
        <p:nvPicPr>
          <p:cNvPr id="878" name="Google Shape;436;p85" descr="Google Shape;436;p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947" y="2344670"/>
            <a:ext cx="568394" cy="469747"/>
          </a:xfrm>
          <a:prstGeom prst="rect">
            <a:avLst/>
          </a:prstGeom>
          <a:ln w="12700">
            <a:miter lim="400000"/>
          </a:ln>
        </p:spPr>
      </p:pic>
      <p:sp>
        <p:nvSpPr>
          <p:cNvPr id="879" name="Google Shape;438;p85"/>
          <p:cNvSpPr txBox="1"/>
          <p:nvPr/>
        </p:nvSpPr>
        <p:spPr>
          <a:xfrm>
            <a:off x="9629368" y="1248210"/>
            <a:ext cx="169760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dirty="0"/>
              <a:t>Coparticipação</a:t>
            </a:r>
            <a:endParaRPr dirty="0"/>
          </a:p>
          <a:p>
            <a:pPr>
              <a:defRPr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pt-BR" dirty="0"/>
              <a:t>Sim</a:t>
            </a:r>
            <a:endParaRPr dirty="0"/>
          </a:p>
        </p:txBody>
      </p:sp>
      <p:pic>
        <p:nvPicPr>
          <p:cNvPr id="880" name="Google Shape;439;p85" descr="Google Shape;439;p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149" y="1183047"/>
            <a:ext cx="568393" cy="469747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Google Shape;444;p85"/>
          <p:cNvSpPr txBox="1"/>
          <p:nvPr/>
        </p:nvSpPr>
        <p:spPr>
          <a:xfrm>
            <a:off x="7613592" y="4693981"/>
            <a:ext cx="2228814" cy="553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Canal de </a:t>
            </a:r>
            <a:r>
              <a:rPr dirty="0" err="1"/>
              <a:t>venda</a:t>
            </a:r>
            <a:endParaRPr dirty="0"/>
          </a:p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Corretor</a:t>
            </a:r>
            <a:r>
              <a:rPr lang="pt-BR" dirty="0"/>
              <a:t> | Cotador</a:t>
            </a:r>
            <a:endParaRPr dirty="0"/>
          </a:p>
        </p:txBody>
      </p:sp>
      <p:sp>
        <p:nvSpPr>
          <p:cNvPr id="885" name="Google Shape;445;p85"/>
          <p:cNvSpPr txBox="1"/>
          <p:nvPr/>
        </p:nvSpPr>
        <p:spPr>
          <a:xfrm>
            <a:off x="1977661" y="5623611"/>
            <a:ext cx="3476086" cy="541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Atendimento </a:t>
            </a:r>
            <a:r>
              <a:rPr b="0"/>
              <a:t>em </a:t>
            </a:r>
            <a:r>
              <a:t>clínica particular </a:t>
            </a:r>
            <a:r>
              <a:rPr b="0"/>
              <a:t>a escolha do </a:t>
            </a:r>
            <a:r>
              <a:t>beneficiário</a:t>
            </a:r>
          </a:p>
        </p:txBody>
      </p:sp>
      <p:grpSp>
        <p:nvGrpSpPr>
          <p:cNvPr id="889" name="Group"/>
          <p:cNvGrpSpPr/>
          <p:nvPr/>
        </p:nvGrpSpPr>
        <p:grpSpPr>
          <a:xfrm>
            <a:off x="631758" y="3011526"/>
            <a:ext cx="834842" cy="469748"/>
            <a:chOff x="0" y="0"/>
            <a:chExt cx="834841" cy="469747"/>
          </a:xfrm>
        </p:grpSpPr>
        <p:pic>
          <p:nvPicPr>
            <p:cNvPr id="887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422" y="-1"/>
              <a:ext cx="787999" cy="46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8" name="Google Shape;320;p79"/>
            <p:cNvSpPr txBox="1"/>
            <p:nvPr/>
          </p:nvSpPr>
          <p:spPr>
            <a:xfrm>
              <a:off x="0" y="112331"/>
              <a:ext cx="834842" cy="276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/>
                <a:t>NOVO</a:t>
              </a:r>
            </a:p>
          </p:txBody>
        </p:sp>
      </p:grpSp>
      <p:pic>
        <p:nvPicPr>
          <p:cNvPr id="89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6912" y="4634426"/>
            <a:ext cx="432466" cy="58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9158" y="5601076"/>
            <a:ext cx="607972" cy="541955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Line"/>
          <p:cNvSpPr/>
          <p:nvPr/>
        </p:nvSpPr>
        <p:spPr>
          <a:xfrm flipV="1">
            <a:off x="6095998" y="4727530"/>
            <a:ext cx="2" cy="1361555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98" name="Line"/>
          <p:cNvSpPr/>
          <p:nvPr/>
        </p:nvSpPr>
        <p:spPr>
          <a:xfrm flipH="1" flipV="1">
            <a:off x="953577" y="5408307"/>
            <a:ext cx="10204438" cy="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8" name="Google Shape;435;p85"/>
          <p:cNvSpPr txBox="1"/>
          <p:nvPr/>
        </p:nvSpPr>
        <p:spPr>
          <a:xfrm>
            <a:off x="6714235" y="1095423"/>
            <a:ext cx="1804511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Reembolso</a:t>
            </a:r>
          </a:p>
          <a:p>
            <a:pPr>
              <a:defRPr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1x</a:t>
            </a:r>
            <a:r>
              <a:rPr lang="pt-BR" dirty="0"/>
              <a:t>, 2x e 3x</a:t>
            </a:r>
            <a:r>
              <a:rPr dirty="0"/>
              <a:t> </a:t>
            </a:r>
            <a:r>
              <a:rPr lang="pt-BR" dirty="0"/>
              <a:t>a tabela, de acordo com o plano</a:t>
            </a:r>
            <a:endParaRPr dirty="0"/>
          </a:p>
        </p:txBody>
      </p:sp>
      <p:sp>
        <p:nvSpPr>
          <p:cNvPr id="2" name="Google Shape;446;p85">
            <a:extLst>
              <a:ext uri="{FF2B5EF4-FFF2-40B4-BE49-F238E27FC236}">
                <a16:creationId xmlns:a16="http://schemas.microsoft.com/office/drawing/2014/main" id="{9FBCB280-F081-F369-2FD3-03FC14D473DF}"/>
              </a:ext>
            </a:extLst>
          </p:cNvPr>
          <p:cNvSpPr txBox="1"/>
          <p:nvPr/>
        </p:nvSpPr>
        <p:spPr>
          <a:xfrm>
            <a:off x="7613592" y="5508563"/>
            <a:ext cx="2536499" cy="33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 err="1">
                <a:solidFill>
                  <a:schemeClr val="bg1"/>
                </a:solidFill>
              </a:rPr>
              <a:t>Opções</a:t>
            </a:r>
            <a:r>
              <a:rPr dirty="0">
                <a:solidFill>
                  <a:schemeClr val="bg1"/>
                </a:solidFill>
              </a:rPr>
              <a:t> de </a:t>
            </a:r>
            <a:r>
              <a:rPr dirty="0" err="1">
                <a:solidFill>
                  <a:schemeClr val="bg1"/>
                </a:solidFill>
              </a:rPr>
              <a:t>pagamento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Google Shape;446;p85">
            <a:extLst>
              <a:ext uri="{FF2B5EF4-FFF2-40B4-BE49-F238E27FC236}">
                <a16:creationId xmlns:a16="http://schemas.microsoft.com/office/drawing/2014/main" id="{BE9A810F-901B-3385-20BD-1B576F1CBC12}"/>
              </a:ext>
            </a:extLst>
          </p:cNvPr>
          <p:cNvSpPr txBox="1"/>
          <p:nvPr/>
        </p:nvSpPr>
        <p:spPr>
          <a:xfrm>
            <a:off x="7613592" y="5779769"/>
            <a:ext cx="2228814" cy="30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Boleto</a:t>
            </a:r>
            <a:endParaRPr lang="pt-BR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6FD0A1BE-4D94-3073-46C9-6342A7D4EC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8408" y="5514507"/>
            <a:ext cx="619128" cy="619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BEF1D733-B52F-0054-4957-2607D14C5F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6661" y="4672353"/>
            <a:ext cx="652238" cy="60408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422;p85">
            <a:extLst>
              <a:ext uri="{FF2B5EF4-FFF2-40B4-BE49-F238E27FC236}">
                <a16:creationId xmlns:a16="http://schemas.microsoft.com/office/drawing/2014/main" id="{02AF0827-A47F-0178-339D-B1CBAEBEF105}"/>
              </a:ext>
            </a:extLst>
          </p:cNvPr>
          <p:cNvSpPr txBox="1"/>
          <p:nvPr/>
        </p:nvSpPr>
        <p:spPr>
          <a:xfrm>
            <a:off x="1679701" y="1169809"/>
            <a:ext cx="1841340" cy="425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Segmentação</a:t>
            </a:r>
            <a:endParaRPr dirty="0"/>
          </a:p>
          <a:p>
            <a:pPr>
              <a:defRPr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Odontológica</a:t>
            </a:r>
            <a:endParaRPr dirty="0"/>
          </a:p>
        </p:txBody>
      </p:sp>
      <p:sp>
        <p:nvSpPr>
          <p:cNvPr id="7" name="Google Shape;424;p85">
            <a:extLst>
              <a:ext uri="{FF2B5EF4-FFF2-40B4-BE49-F238E27FC236}">
                <a16:creationId xmlns:a16="http://schemas.microsoft.com/office/drawing/2014/main" id="{40D00716-9CA7-7096-7D69-68670A388005}"/>
              </a:ext>
            </a:extLst>
          </p:cNvPr>
          <p:cNvSpPr txBox="1"/>
          <p:nvPr/>
        </p:nvSpPr>
        <p:spPr>
          <a:xfrm>
            <a:off x="4373376" y="1180527"/>
            <a:ext cx="1682420" cy="425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Abrangência</a:t>
            </a:r>
            <a:r>
              <a:rPr dirty="0"/>
              <a:t> </a:t>
            </a:r>
          </a:p>
          <a:p>
            <a:pPr>
              <a:defRPr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Nacional </a:t>
            </a:r>
          </a:p>
        </p:txBody>
      </p:sp>
      <p:sp>
        <p:nvSpPr>
          <p:cNvPr id="8" name="Google Shape;429;p85">
            <a:extLst>
              <a:ext uri="{FF2B5EF4-FFF2-40B4-BE49-F238E27FC236}">
                <a16:creationId xmlns:a16="http://schemas.microsoft.com/office/drawing/2014/main" id="{DBFD0B11-04C6-F461-86A1-8A595AA19AAA}"/>
              </a:ext>
            </a:extLst>
          </p:cNvPr>
          <p:cNvSpPr txBox="1"/>
          <p:nvPr/>
        </p:nvSpPr>
        <p:spPr>
          <a:xfrm>
            <a:off x="2055638" y="1976441"/>
            <a:ext cx="1005631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pt-BR" sz="1600" dirty="0"/>
              <a:t>Sem Carências</a:t>
            </a:r>
            <a:endParaRPr lang="pt-BR" sz="1600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pic>
        <p:nvPicPr>
          <p:cNvPr id="9" name="Google Shape;440;p85" descr="Google Shape;440;p85">
            <a:extLst>
              <a:ext uri="{FF2B5EF4-FFF2-40B4-BE49-F238E27FC236}">
                <a16:creationId xmlns:a16="http://schemas.microsoft.com/office/drawing/2014/main" id="{D1D94DD2-2926-3E44-3070-96EAA9252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8933" y="1173823"/>
            <a:ext cx="568394" cy="4697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Google Shape;431;p85">
            <a:extLst>
              <a:ext uri="{FF2B5EF4-FFF2-40B4-BE49-F238E27FC236}">
                <a16:creationId xmlns:a16="http://schemas.microsoft.com/office/drawing/2014/main" id="{F80CBC9B-50E8-8843-C1D7-702E1F827295}"/>
              </a:ext>
            </a:extLst>
          </p:cNvPr>
          <p:cNvSpPr txBox="1"/>
          <p:nvPr/>
        </p:nvSpPr>
        <p:spPr>
          <a:xfrm>
            <a:off x="2084828" y="2394877"/>
            <a:ext cx="802057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Isenção total de carência no ato da contratação. </a:t>
            </a:r>
          </a:p>
          <a:p>
            <a:r>
              <a:rPr lang="pt-BR" sz="1200" dirty="0">
                <a:solidFill>
                  <a:srgbClr val="002060"/>
                </a:solidFill>
              </a:rPr>
              <a:t>Condição comercial sujeita a alteração a qualquer momento pela SulAmérica.</a:t>
            </a:r>
            <a:endParaRPr lang="pt-BR" sz="1400" dirty="0"/>
          </a:p>
        </p:txBody>
      </p:sp>
      <p:grpSp>
        <p:nvGrpSpPr>
          <p:cNvPr id="13" name="Group">
            <a:extLst>
              <a:ext uri="{FF2B5EF4-FFF2-40B4-BE49-F238E27FC236}">
                <a16:creationId xmlns:a16="http://schemas.microsoft.com/office/drawing/2014/main" id="{9F563BC3-2BAD-0286-6E2F-E0380B6478BD}"/>
              </a:ext>
            </a:extLst>
          </p:cNvPr>
          <p:cNvGrpSpPr/>
          <p:nvPr/>
        </p:nvGrpSpPr>
        <p:grpSpPr>
          <a:xfrm>
            <a:off x="7914888" y="765169"/>
            <a:ext cx="834842" cy="469748"/>
            <a:chOff x="0" y="0"/>
            <a:chExt cx="834841" cy="469747"/>
          </a:xfrm>
        </p:grpSpPr>
        <p:pic>
          <p:nvPicPr>
            <p:cNvPr id="14" name="Image" descr="Image">
              <a:extLst>
                <a:ext uri="{FF2B5EF4-FFF2-40B4-BE49-F238E27FC236}">
                  <a16:creationId xmlns:a16="http://schemas.microsoft.com/office/drawing/2014/main" id="{6869FCA4-1EBE-F7FD-E1D8-3A97B6FF7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422" y="-1"/>
              <a:ext cx="787999" cy="46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Google Shape;320;p79">
              <a:extLst>
                <a:ext uri="{FF2B5EF4-FFF2-40B4-BE49-F238E27FC236}">
                  <a16:creationId xmlns:a16="http://schemas.microsoft.com/office/drawing/2014/main" id="{FD03E7EB-5A5E-6CE4-70B8-20612EFB7D22}"/>
                </a:ext>
              </a:extLst>
            </p:cNvPr>
            <p:cNvSpPr txBox="1"/>
            <p:nvPr/>
          </p:nvSpPr>
          <p:spPr>
            <a:xfrm>
              <a:off x="0" y="112331"/>
              <a:ext cx="834842" cy="276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/>
                <a:t>NOVO</a:t>
              </a:r>
            </a:p>
          </p:txBody>
        </p:sp>
      </p:grpSp>
      <p:sp>
        <p:nvSpPr>
          <p:cNvPr id="10" name="Google Shape;443;p85">
            <a:extLst>
              <a:ext uri="{FF2B5EF4-FFF2-40B4-BE49-F238E27FC236}">
                <a16:creationId xmlns:a16="http://schemas.microsoft.com/office/drawing/2014/main" id="{0F77F9DD-4E84-2286-F888-37175E8A4894}"/>
              </a:ext>
            </a:extLst>
          </p:cNvPr>
          <p:cNvSpPr txBox="1"/>
          <p:nvPr/>
        </p:nvSpPr>
        <p:spPr>
          <a:xfrm>
            <a:off x="1838076" y="4617708"/>
            <a:ext cx="401893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Ampla</a:t>
            </a:r>
            <a:r>
              <a:rPr dirty="0"/>
              <a:t> Rede Nacional</a:t>
            </a:r>
          </a:p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Com + de </a:t>
            </a:r>
            <a:r>
              <a:rPr lang="pt-BR" dirty="0"/>
              <a:t>34</a:t>
            </a:r>
            <a:r>
              <a:rPr dirty="0"/>
              <a:t> mil </a:t>
            </a:r>
            <a:r>
              <a:rPr lang="pt-BR" dirty="0"/>
              <a:t> opções de </a:t>
            </a:r>
            <a:r>
              <a:rPr dirty="0" err="1"/>
              <a:t>atendimento</a:t>
            </a:r>
            <a:r>
              <a:rPr dirty="0"/>
              <a:t> em </a:t>
            </a:r>
            <a:r>
              <a:rPr dirty="0" err="1"/>
              <a:t>todas</a:t>
            </a:r>
            <a:r>
              <a:rPr dirty="0"/>
              <a:t> as </a:t>
            </a:r>
            <a:r>
              <a:rPr dirty="0" err="1"/>
              <a:t>regiões</a:t>
            </a:r>
            <a:r>
              <a:rPr dirty="0"/>
              <a:t> do </a:t>
            </a:r>
            <a:r>
              <a:rPr dirty="0" err="1"/>
              <a:t>Brasil</a:t>
            </a:r>
            <a:r>
              <a:rPr lang="pt-BR" dirty="0"/>
              <a:t> (</a:t>
            </a:r>
            <a:r>
              <a:rPr lang="pt-BR" sz="1200" dirty="0"/>
              <a:t>corresponde a 11mil dentistas)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929826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1504</Words>
  <Application>Microsoft Office PowerPoint</Application>
  <PresentationFormat>Widescreen</PresentationFormat>
  <Paragraphs>301</Paragraphs>
  <Slides>28</Slides>
  <Notes>9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28</vt:i4>
      </vt:variant>
    </vt:vector>
  </HeadingPairs>
  <TitlesOfParts>
    <vt:vector size="37" baseType="lpstr">
      <vt:lpstr>Arial</vt:lpstr>
      <vt:lpstr>Calibri</vt:lpstr>
      <vt:lpstr>Helvetica</vt:lpstr>
      <vt:lpstr>Montserrat</vt:lpstr>
      <vt:lpstr>Open Sans</vt:lpstr>
      <vt:lpstr>Wingdings</vt:lpstr>
      <vt:lpstr>Tema do Office</vt:lpstr>
      <vt:lpstr>2_Tema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MARCELLA MARTINS BRUNELLI SIMOES</dc:creator>
  <cp:lastModifiedBy>SOLANGE APARECIDA MORETTO</cp:lastModifiedBy>
  <cp:revision>92</cp:revision>
  <dcterms:modified xsi:type="dcterms:W3CDTF">2023-04-03T14:32:11Z</dcterms:modified>
</cp:coreProperties>
</file>