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81" r:id="rId11"/>
    <p:sldId id="280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0693400" cy="7575550"/>
  <p:notesSz cx="10693400" cy="7575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>
      <p:cViewPr>
        <p:scale>
          <a:sx n="69" d="100"/>
          <a:sy n="69" d="100"/>
        </p:scale>
        <p:origin x="1104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4035" cy="7569834"/>
          </a:xfrm>
          <a:custGeom>
            <a:avLst/>
            <a:gdLst/>
            <a:ahLst/>
            <a:cxnLst/>
            <a:rect l="l" t="t" r="r" b="b"/>
            <a:pathLst>
              <a:path w="10694035" h="7569834">
                <a:moveTo>
                  <a:pt x="10693908" y="0"/>
                </a:moveTo>
                <a:lnTo>
                  <a:pt x="0" y="0"/>
                </a:lnTo>
                <a:lnTo>
                  <a:pt x="0" y="7569708"/>
                </a:lnTo>
                <a:lnTo>
                  <a:pt x="10693908" y="7569708"/>
                </a:lnTo>
                <a:lnTo>
                  <a:pt x="10693908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8815" y="1956053"/>
            <a:ext cx="4262119" cy="907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16311" y="7211567"/>
            <a:ext cx="575945" cy="348615"/>
          </a:xfrm>
          <a:custGeom>
            <a:avLst/>
            <a:gdLst/>
            <a:ahLst/>
            <a:cxnLst/>
            <a:rect l="l" t="t" r="r" b="b"/>
            <a:pathLst>
              <a:path w="575945" h="348615">
                <a:moveTo>
                  <a:pt x="575564" y="0"/>
                </a:moveTo>
                <a:lnTo>
                  <a:pt x="152273" y="0"/>
                </a:lnTo>
                <a:lnTo>
                  <a:pt x="104140" y="7785"/>
                </a:lnTo>
                <a:lnTo>
                  <a:pt x="62357" y="29464"/>
                </a:lnTo>
                <a:lnTo>
                  <a:pt x="29337" y="62522"/>
                </a:lnTo>
                <a:lnTo>
                  <a:pt x="7747" y="104457"/>
                </a:lnTo>
                <a:lnTo>
                  <a:pt x="0" y="152730"/>
                </a:lnTo>
                <a:lnTo>
                  <a:pt x="0" y="348560"/>
                </a:lnTo>
                <a:lnTo>
                  <a:pt x="575564" y="348560"/>
                </a:lnTo>
                <a:lnTo>
                  <a:pt x="575564" y="0"/>
                </a:lnTo>
                <a:close/>
              </a:path>
            </a:pathLst>
          </a:custGeom>
          <a:solidFill>
            <a:srgbClr val="F3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0588" y="5157977"/>
            <a:ext cx="2798572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6965" y="1172704"/>
            <a:ext cx="8994140" cy="5122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03509" y="7222817"/>
            <a:ext cx="154304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br.com.hapvida.vendasbrasil" TargetMode="External"/><Relationship Id="rId3" Type="http://schemas.openxmlformats.org/officeDocument/2006/relationships/image" Target="../media/image38.jpg"/><Relationship Id="rId7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www.hapvida.com.br/corretor/login.face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ortabilidade.backoffice@hapvida.com.br" TargetMode="External"/><Relationship Id="rId2" Type="http://schemas.openxmlformats.org/officeDocument/2006/relationships/hyperlink" Target="http://www.ccgsaude.com.b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hyperlink" Target="http://www.hapvida.com.br/cliente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pvida.com.br/" TargetMode="External"/><Relationship Id="rId3" Type="http://schemas.openxmlformats.org/officeDocument/2006/relationships/image" Target="../media/image24.jpg"/><Relationship Id="rId7" Type="http://schemas.openxmlformats.org/officeDocument/2006/relationships/hyperlink" Target="mailto:boleto@hapvida.com.br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35"/>
              </a:spcBef>
            </a:pPr>
            <a:r>
              <a:rPr spc="-445" dirty="0"/>
              <a:t>Pessoa</a:t>
            </a:r>
            <a:r>
              <a:rPr spc="-500" dirty="0"/>
              <a:t> </a:t>
            </a:r>
            <a:r>
              <a:rPr spc="-355" dirty="0"/>
              <a:t>Física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9617" y="3750055"/>
            <a:ext cx="46939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00" dirty="0">
                <a:solidFill>
                  <a:srgbClr val="FFFFFF"/>
                </a:solidFill>
                <a:latin typeface="Tahoma"/>
                <a:cs typeface="Tahoma"/>
              </a:rPr>
              <a:t>Regras</a:t>
            </a:r>
            <a:r>
              <a:rPr sz="2100" b="1" spc="-165" dirty="0">
                <a:solidFill>
                  <a:srgbClr val="FFFFFF"/>
                </a:solidFill>
                <a:latin typeface="Tahoma"/>
                <a:cs typeface="Tahoma"/>
              </a:rPr>
              <a:t> vigentes</a:t>
            </a:r>
            <a:r>
              <a:rPr sz="21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310" dirty="0">
                <a:solidFill>
                  <a:srgbClr val="FFFFFF"/>
                </a:solidFill>
                <a:latin typeface="Tahoma"/>
                <a:cs typeface="Tahoma"/>
              </a:rPr>
              <a:t>02/05/2023</a:t>
            </a:r>
            <a:r>
              <a:rPr sz="21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310" dirty="0">
                <a:solidFill>
                  <a:srgbClr val="FFFFFF"/>
                </a:solidFill>
                <a:latin typeface="Tahoma"/>
                <a:cs typeface="Tahoma"/>
              </a:rPr>
              <a:t>30/</a:t>
            </a:r>
            <a:r>
              <a:rPr lang="pt-BR" sz="2100" b="1" spc="-310" dirty="0">
                <a:solidFill>
                  <a:srgbClr val="FFFFFF"/>
                </a:solidFill>
                <a:latin typeface="Tahoma"/>
                <a:cs typeface="Tahoma"/>
              </a:rPr>
              <a:t>12/</a:t>
            </a:r>
            <a:r>
              <a:rPr sz="2100" b="1" spc="-310" dirty="0">
                <a:solidFill>
                  <a:srgbClr val="FFFFFF"/>
                </a:solidFill>
                <a:latin typeface="Tahoma"/>
                <a:cs typeface="Tahoma"/>
              </a:rPr>
              <a:t>2023</a:t>
            </a:r>
            <a:endParaRPr sz="2100" dirty="0">
              <a:latin typeface="Tahoma"/>
              <a:cs typeface="Tahoma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E3F805A-C8F3-D5D5-3C17-8B4B724A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06" y="0"/>
            <a:ext cx="4182218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44538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lang="pt-BR" sz="2000" spc="-125" dirty="0">
                <a:solidFill>
                  <a:srgbClr val="0060AC"/>
                </a:solidFill>
              </a:rPr>
              <a:t>Aproveitamento de carências</a:t>
            </a:r>
            <a:endParaRPr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959847-AA33-FBFE-74DB-DDF607AE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844675"/>
            <a:ext cx="795712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35604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lang="pt-BR" sz="2000" spc="-125" dirty="0">
                <a:solidFill>
                  <a:srgbClr val="0060AC"/>
                </a:solidFill>
              </a:rPr>
              <a:t>Operadoras disponíveis para reaproveitamento de carências</a:t>
            </a:r>
            <a:endParaRPr sz="20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AA6E8ED-36BB-D9F9-3535-D9A2C7AC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04" y="2111229"/>
            <a:ext cx="7742591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0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35604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Re</a:t>
            </a:r>
            <a:r>
              <a:rPr sz="2000" spc="-120" dirty="0">
                <a:solidFill>
                  <a:srgbClr val="0060AC"/>
                </a:solidFill>
              </a:rPr>
              <a:t>g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dirty="0">
                <a:solidFill>
                  <a:srgbClr val="0060AC"/>
                </a:solidFill>
              </a:rPr>
              <a:t>a</a:t>
            </a:r>
            <a:r>
              <a:rPr sz="2000" spc="-204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ov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30" dirty="0">
                <a:solidFill>
                  <a:srgbClr val="0060AC"/>
                </a:solidFill>
              </a:rPr>
              <a:t>i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me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  </a:t>
            </a:r>
            <a:r>
              <a:rPr sz="2000" spc="-12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ê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70687" y="1114043"/>
            <a:ext cx="9948545" cy="3203575"/>
          </a:xfrm>
          <a:custGeom>
            <a:avLst/>
            <a:gdLst/>
            <a:ahLst/>
            <a:cxnLst/>
            <a:rect l="l" t="t" r="r" b="b"/>
            <a:pathLst>
              <a:path w="9948545" h="3203575">
                <a:moveTo>
                  <a:pt x="9653651" y="0"/>
                </a:moveTo>
                <a:lnTo>
                  <a:pt x="294792" y="0"/>
                </a:lnTo>
                <a:lnTo>
                  <a:pt x="201599" y="12953"/>
                </a:lnTo>
                <a:lnTo>
                  <a:pt x="120700" y="48640"/>
                </a:lnTo>
                <a:lnTo>
                  <a:pt x="56883" y="103250"/>
                </a:lnTo>
                <a:lnTo>
                  <a:pt x="15024" y="172592"/>
                </a:lnTo>
                <a:lnTo>
                  <a:pt x="0" y="252222"/>
                </a:lnTo>
                <a:lnTo>
                  <a:pt x="0" y="2951226"/>
                </a:lnTo>
                <a:lnTo>
                  <a:pt x="15024" y="3030854"/>
                </a:lnTo>
                <a:lnTo>
                  <a:pt x="56883" y="3100197"/>
                </a:lnTo>
                <a:lnTo>
                  <a:pt x="120700" y="3154806"/>
                </a:lnTo>
                <a:lnTo>
                  <a:pt x="201599" y="3190493"/>
                </a:lnTo>
                <a:lnTo>
                  <a:pt x="294792" y="3203448"/>
                </a:lnTo>
                <a:lnTo>
                  <a:pt x="9653651" y="3203448"/>
                </a:lnTo>
                <a:lnTo>
                  <a:pt x="9746741" y="3190493"/>
                </a:lnTo>
                <a:lnTo>
                  <a:pt x="9827767" y="3154806"/>
                </a:lnTo>
                <a:lnTo>
                  <a:pt x="9891521" y="3100197"/>
                </a:lnTo>
                <a:lnTo>
                  <a:pt x="9933178" y="3030854"/>
                </a:lnTo>
                <a:lnTo>
                  <a:pt x="9948417" y="2951226"/>
                </a:lnTo>
                <a:lnTo>
                  <a:pt x="9948417" y="252222"/>
                </a:lnTo>
                <a:lnTo>
                  <a:pt x="9933178" y="172592"/>
                </a:lnTo>
                <a:lnTo>
                  <a:pt x="9891521" y="103250"/>
                </a:lnTo>
                <a:lnTo>
                  <a:pt x="9827767" y="48640"/>
                </a:lnTo>
                <a:lnTo>
                  <a:pt x="9746741" y="12953"/>
                </a:lnTo>
                <a:lnTo>
                  <a:pt x="9653651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417" y="4608574"/>
            <a:ext cx="9949815" cy="2211070"/>
          </a:xfrm>
          <a:custGeom>
            <a:avLst/>
            <a:gdLst/>
            <a:ahLst/>
            <a:cxnLst/>
            <a:rect l="l" t="t" r="r" b="b"/>
            <a:pathLst>
              <a:path w="9949815" h="2211070">
                <a:moveTo>
                  <a:pt x="9654540" y="0"/>
                </a:moveTo>
                <a:lnTo>
                  <a:pt x="294805" y="0"/>
                </a:lnTo>
                <a:lnTo>
                  <a:pt x="201612" y="8889"/>
                </a:lnTo>
                <a:lnTo>
                  <a:pt x="120700" y="33527"/>
                </a:lnTo>
                <a:lnTo>
                  <a:pt x="56870" y="71246"/>
                </a:lnTo>
                <a:lnTo>
                  <a:pt x="15024" y="119125"/>
                </a:lnTo>
                <a:lnTo>
                  <a:pt x="0" y="173989"/>
                </a:lnTo>
                <a:lnTo>
                  <a:pt x="0" y="2036940"/>
                </a:lnTo>
                <a:lnTo>
                  <a:pt x="15024" y="2091969"/>
                </a:lnTo>
                <a:lnTo>
                  <a:pt x="56870" y="2139759"/>
                </a:lnTo>
                <a:lnTo>
                  <a:pt x="120700" y="2177440"/>
                </a:lnTo>
                <a:lnTo>
                  <a:pt x="201612" y="2202167"/>
                </a:lnTo>
                <a:lnTo>
                  <a:pt x="294805" y="2211031"/>
                </a:lnTo>
                <a:lnTo>
                  <a:pt x="9654540" y="2211031"/>
                </a:lnTo>
                <a:lnTo>
                  <a:pt x="9747631" y="2202167"/>
                </a:lnTo>
                <a:lnTo>
                  <a:pt x="9828784" y="2177440"/>
                </a:lnTo>
                <a:lnTo>
                  <a:pt x="9892538" y="2139759"/>
                </a:lnTo>
                <a:lnTo>
                  <a:pt x="9934447" y="2091969"/>
                </a:lnTo>
                <a:lnTo>
                  <a:pt x="9949434" y="2036940"/>
                </a:lnTo>
                <a:lnTo>
                  <a:pt x="9949434" y="173989"/>
                </a:lnTo>
                <a:lnTo>
                  <a:pt x="9934447" y="119125"/>
                </a:lnTo>
                <a:lnTo>
                  <a:pt x="9892538" y="71246"/>
                </a:lnTo>
                <a:lnTo>
                  <a:pt x="9828784" y="33527"/>
                </a:lnTo>
                <a:lnTo>
                  <a:pt x="9747631" y="8889"/>
                </a:lnTo>
                <a:lnTo>
                  <a:pt x="9654540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732" y="1144269"/>
            <a:ext cx="9663430" cy="3075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CARENCIAS</a:t>
            </a:r>
            <a:r>
              <a:rPr sz="1100" b="1" spc="-20" dirty="0">
                <a:solidFill>
                  <a:srgbClr val="504F51"/>
                </a:solidFill>
                <a:latin typeface="Tahoma"/>
                <a:cs typeface="Tahoma"/>
              </a:rPr>
              <a:t> (SEM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APROVEITAMENTO):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r>
              <a:rPr lang="pt-BR" sz="1050" dirty="0">
                <a:latin typeface="Tahoma"/>
                <a:cs typeface="Tahoma"/>
              </a:rPr>
              <a:t>a)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24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HORAS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urgência/emergência.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04F51"/>
              </a:buClr>
              <a:buFont typeface="Tahoma"/>
              <a:buAutoNum type="alphaLcParenR"/>
            </a:pPr>
            <a:endParaRPr sz="1050" dirty="0">
              <a:latin typeface="Tahoma"/>
              <a:cs typeface="Tahoma"/>
            </a:endParaRPr>
          </a:p>
          <a:p>
            <a:pPr marL="12700" marR="6216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8224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30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consultas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médicas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exames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laboratoriais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simples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(exceto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Imunológicos,</a:t>
            </a:r>
            <a:r>
              <a:rPr sz="1100" spc="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Hormonais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PAC),Raio-X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simples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(Radiografia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contrastada)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Eletrocardiograma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(ECG).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04F51"/>
              </a:buClr>
              <a:buFont typeface="Tahoma"/>
              <a:buAutoNum type="alphaLcParenR"/>
            </a:pPr>
            <a:endParaRPr sz="1050" dirty="0">
              <a:latin typeface="Tahoma"/>
              <a:cs typeface="Tahoma"/>
            </a:endParaRPr>
          </a:p>
          <a:p>
            <a:pPr marL="12700" marR="173355">
              <a:lnSpc>
                <a:spcPct val="100000"/>
              </a:lnSpc>
              <a:buAutoNum type="alphaLcParenR"/>
              <a:tabLst>
                <a:tab pos="16827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90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Exames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cardiológicos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(Teste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Ergométrico,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Holter,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Ecocardiograma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Convencional),oftalmológicos</a:t>
            </a:r>
            <a:r>
              <a:rPr sz="1100" spc="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(Curva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Tensional,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Tonometria,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Campimetria,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Mapeamento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Retina),otorrinolaringológicos</a:t>
            </a:r>
            <a:r>
              <a:rPr sz="1100" spc="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(Audiometrias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Impedanciometrias,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Pesquisa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Potencial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Evocado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(BERA)),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u="sng" spc="-25" dirty="0">
                <a:solidFill>
                  <a:srgbClr val="504F51"/>
                </a:solidFill>
                <a:latin typeface="Tahoma"/>
                <a:cs typeface="Tahoma"/>
              </a:rPr>
              <a:t>exceto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considerados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Alta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Complexidade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(PAC),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Raio-X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Contrastado,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Ultrassonografias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(exceto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endoscópicas),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Mamografia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Convencional,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Densitometria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Óssea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Sessões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Multidisciplinares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(psicoterapia,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fonoaudiologia,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fisioterapia,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nutricionista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terapia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ocupacional).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180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seguintes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desde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estejam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relacionados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à(s)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patologia(s)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a(s)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qual(is)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cumpre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CPT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Cobertura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Parcial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Temporária: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Cirurgias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Ambulatoriais,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Alta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Complexidade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–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PAC,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exemplo,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Tomografia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Computadorizada,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Ressonância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Magnética,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Endoscopias,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Colonoscopia,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Medicina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Nuclear,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Angiografia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(cerebral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central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e/ou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periférica,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necessitam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Hemodinâmica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(como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Cateterismo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Cardiológico),</a:t>
            </a:r>
            <a:r>
              <a:rPr sz="1100" spc="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Radioterapia,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Quimioterapia.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Consultas,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Sessões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Terapias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Simples,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Especiais,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Isoladas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Multidisciplinares,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inclusive,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métodos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específicos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ABA,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BOBATH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outras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(como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psicoterapia,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fonoaudiologia,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nutricionista,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fisioterapia,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terapia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ocupacional)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todos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mencionados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 err="1">
                <a:solidFill>
                  <a:srgbClr val="504F51"/>
                </a:solidFill>
                <a:latin typeface="Tahoma"/>
                <a:cs typeface="Tahoma"/>
              </a:rPr>
              <a:t>itens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 err="1">
                <a:solidFill>
                  <a:srgbClr val="504F51"/>
                </a:solidFill>
                <a:latin typeface="Tahoma"/>
                <a:cs typeface="Tahoma"/>
              </a:rPr>
              <a:t>anteriores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lang="pt-BR" sz="1100" spc="-30" dirty="0">
              <a:solidFill>
                <a:srgbClr val="504F51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pt-BR" sz="1100" spc="-30" dirty="0">
                <a:solidFill>
                  <a:srgbClr val="504F51"/>
                </a:solidFill>
                <a:latin typeface="Tahoma"/>
                <a:cs typeface="Tahoma"/>
              </a:rPr>
              <a:t>e)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300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–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Partos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termo (somente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segmentação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HOSPITALAR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OBSTETRÍCIA</a:t>
            </a:r>
            <a:r>
              <a:rPr lang="pt-BR" sz="1100" spc="-25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8529" y="7222207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732" y="4660772"/>
            <a:ext cx="9387840" cy="168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CARÊNC</a:t>
            </a:r>
            <a:r>
              <a:rPr sz="1400" b="1" spc="-10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2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ON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10" dirty="0">
                <a:solidFill>
                  <a:srgbClr val="504F51"/>
                </a:solidFill>
                <a:latin typeface="Tahoma"/>
                <a:cs typeface="Tahoma"/>
              </a:rPr>
              <a:t>OLO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400" b="1" spc="-10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11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/>
              <a:cs typeface="Tahoma"/>
            </a:endParaRPr>
          </a:p>
          <a:p>
            <a:pPr marL="175260" indent="-163195">
              <a:lnSpc>
                <a:spcPct val="100000"/>
              </a:lnSpc>
              <a:buAutoNum type="alphaLcParenR"/>
              <a:tabLst>
                <a:tab pos="17589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24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HORAS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Urgência/Emergência;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04F51"/>
              </a:buClr>
              <a:buFont typeface="Tahoma"/>
              <a:buAutoNum type="alphaLcParenR"/>
            </a:pPr>
            <a:endParaRPr sz="1050" dirty="0">
              <a:latin typeface="Tahoma"/>
              <a:cs typeface="Tahoma"/>
            </a:endParaRPr>
          </a:p>
          <a:p>
            <a:pPr marL="181610" indent="-16954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8224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60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Diagnóstico,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Radiologia,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Prevenção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Saúde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Bucal,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Dentística,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RadiografiasPeriapicais,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Raspagem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Supra-gengivais</a:t>
            </a:r>
            <a:r>
              <a:rPr sz="1100" spc="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(remoção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tártaro),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Aplicação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Flúor,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Selante,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Restaurações(em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amálgama,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resina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ionômero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vidro);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AutoNum type="alphaLcParenR" startAt="3"/>
              <a:tabLst>
                <a:tab pos="168275" algn="l"/>
              </a:tabLst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180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Exodontias (extrações),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Endodontia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(canal),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Curetagem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bolsa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periodontal,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RadiografiasPanorâmicas</a:t>
            </a:r>
            <a:r>
              <a:rPr sz="1100" spc="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demais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citados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nos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itens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anteriores.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" y="4468367"/>
            <a:ext cx="9949815" cy="2743200"/>
          </a:xfrm>
          <a:custGeom>
            <a:avLst/>
            <a:gdLst/>
            <a:ahLst/>
            <a:cxnLst/>
            <a:rect l="l" t="t" r="r" b="b"/>
            <a:pathLst>
              <a:path w="9949815" h="2743200">
                <a:moveTo>
                  <a:pt x="9654540" y="0"/>
                </a:moveTo>
                <a:lnTo>
                  <a:pt x="294805" y="0"/>
                </a:lnTo>
                <a:lnTo>
                  <a:pt x="201612" y="11048"/>
                </a:lnTo>
                <a:lnTo>
                  <a:pt x="120700" y="41656"/>
                </a:lnTo>
                <a:lnTo>
                  <a:pt x="56870" y="88391"/>
                </a:lnTo>
                <a:lnTo>
                  <a:pt x="15024" y="147700"/>
                </a:lnTo>
                <a:lnTo>
                  <a:pt x="0" y="215900"/>
                </a:lnTo>
                <a:lnTo>
                  <a:pt x="0" y="2526880"/>
                </a:lnTo>
                <a:lnTo>
                  <a:pt x="15024" y="2595130"/>
                </a:lnTo>
                <a:lnTo>
                  <a:pt x="56870" y="2654427"/>
                </a:lnTo>
                <a:lnTo>
                  <a:pt x="120700" y="2701163"/>
                </a:lnTo>
                <a:lnTo>
                  <a:pt x="201612" y="2731833"/>
                </a:lnTo>
                <a:lnTo>
                  <a:pt x="294805" y="2742844"/>
                </a:lnTo>
                <a:lnTo>
                  <a:pt x="9654540" y="2742844"/>
                </a:lnTo>
                <a:lnTo>
                  <a:pt x="9747631" y="2731833"/>
                </a:lnTo>
                <a:lnTo>
                  <a:pt x="9828784" y="2701163"/>
                </a:lnTo>
                <a:lnTo>
                  <a:pt x="9892538" y="2654427"/>
                </a:lnTo>
                <a:lnTo>
                  <a:pt x="9934447" y="2595130"/>
                </a:lnTo>
                <a:lnTo>
                  <a:pt x="9949434" y="2526880"/>
                </a:lnTo>
                <a:lnTo>
                  <a:pt x="9949434" y="215900"/>
                </a:lnTo>
                <a:lnTo>
                  <a:pt x="9934447" y="147700"/>
                </a:lnTo>
                <a:lnTo>
                  <a:pt x="9892538" y="88391"/>
                </a:lnTo>
                <a:lnTo>
                  <a:pt x="9828784" y="41656"/>
                </a:lnTo>
                <a:lnTo>
                  <a:pt x="9747631" y="11048"/>
                </a:lnTo>
                <a:lnTo>
                  <a:pt x="9654540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35604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Re</a:t>
            </a:r>
            <a:r>
              <a:rPr sz="2000" spc="-120" dirty="0">
                <a:solidFill>
                  <a:srgbClr val="0060AC"/>
                </a:solidFill>
              </a:rPr>
              <a:t>g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dirty="0">
                <a:solidFill>
                  <a:srgbClr val="0060AC"/>
                </a:solidFill>
              </a:rPr>
              <a:t>a</a:t>
            </a:r>
            <a:r>
              <a:rPr sz="2000" spc="-204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ov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30" dirty="0">
                <a:solidFill>
                  <a:srgbClr val="0060AC"/>
                </a:solidFill>
              </a:rPr>
              <a:t>i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me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  </a:t>
            </a:r>
            <a:r>
              <a:rPr sz="2000" spc="-12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ê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170687" y="888491"/>
            <a:ext cx="9948545" cy="3429000"/>
          </a:xfrm>
          <a:custGeom>
            <a:avLst/>
            <a:gdLst/>
            <a:ahLst/>
            <a:cxnLst/>
            <a:rect l="l" t="t" r="r" b="b"/>
            <a:pathLst>
              <a:path w="9948545" h="3429000">
                <a:moveTo>
                  <a:pt x="9653651" y="0"/>
                </a:moveTo>
                <a:lnTo>
                  <a:pt x="294792" y="0"/>
                </a:lnTo>
                <a:lnTo>
                  <a:pt x="201599" y="13843"/>
                </a:lnTo>
                <a:lnTo>
                  <a:pt x="120700" y="52070"/>
                </a:lnTo>
                <a:lnTo>
                  <a:pt x="56883" y="110490"/>
                </a:lnTo>
                <a:lnTo>
                  <a:pt x="15024" y="184658"/>
                </a:lnTo>
                <a:lnTo>
                  <a:pt x="0" y="270002"/>
                </a:lnTo>
                <a:lnTo>
                  <a:pt x="0" y="3158998"/>
                </a:lnTo>
                <a:lnTo>
                  <a:pt x="15024" y="3244342"/>
                </a:lnTo>
                <a:lnTo>
                  <a:pt x="56883" y="3318510"/>
                </a:lnTo>
                <a:lnTo>
                  <a:pt x="120700" y="3376930"/>
                </a:lnTo>
                <a:lnTo>
                  <a:pt x="201599" y="3415157"/>
                </a:lnTo>
                <a:lnTo>
                  <a:pt x="294792" y="3429000"/>
                </a:lnTo>
                <a:lnTo>
                  <a:pt x="9653651" y="3429000"/>
                </a:lnTo>
                <a:lnTo>
                  <a:pt x="9746741" y="3415157"/>
                </a:lnTo>
                <a:lnTo>
                  <a:pt x="9827767" y="3376930"/>
                </a:lnTo>
                <a:lnTo>
                  <a:pt x="9891521" y="3318510"/>
                </a:lnTo>
                <a:lnTo>
                  <a:pt x="9933178" y="3244342"/>
                </a:lnTo>
                <a:lnTo>
                  <a:pt x="9948417" y="3158998"/>
                </a:lnTo>
                <a:lnTo>
                  <a:pt x="9948417" y="270002"/>
                </a:lnTo>
                <a:lnTo>
                  <a:pt x="9933178" y="184658"/>
                </a:lnTo>
                <a:lnTo>
                  <a:pt x="9891521" y="110490"/>
                </a:lnTo>
                <a:lnTo>
                  <a:pt x="9827767" y="52070"/>
                </a:lnTo>
                <a:lnTo>
                  <a:pt x="9746741" y="13843"/>
                </a:lnTo>
                <a:lnTo>
                  <a:pt x="9653651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463" y="4455032"/>
            <a:ext cx="9977755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504F51"/>
                </a:solidFill>
                <a:latin typeface="Tahoma"/>
                <a:cs typeface="Tahoma"/>
              </a:rPr>
              <a:t>REGRAS</a:t>
            </a:r>
            <a:r>
              <a:rPr sz="1100" b="1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b="1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TEMPO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ahoma"/>
              <a:cs typeface="Tahoma"/>
            </a:endParaRPr>
          </a:p>
          <a:p>
            <a:pPr marL="12700" marR="635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Beneficiários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1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partir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um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ano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5" dirty="0">
                <a:solidFill>
                  <a:srgbClr val="585858"/>
                </a:solidFill>
                <a:latin typeface="Tahoma"/>
                <a:cs typeface="Tahoma"/>
              </a:rPr>
              <a:t>(12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meses)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operadora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origem: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Aproveitamento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de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260" dirty="0">
                <a:solidFill>
                  <a:srgbClr val="585858"/>
                </a:solidFill>
                <a:latin typeface="Tahoma"/>
                <a:cs typeface="Tahoma"/>
              </a:rPr>
              <a:t>100%</a:t>
            </a:r>
            <a:r>
              <a:rPr sz="1400" b="1" spc="-25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tempo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adimplência;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(Não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aproveita: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Parto,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Terapias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CPT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220" dirty="0">
                <a:solidFill>
                  <a:srgbClr val="585858"/>
                </a:solidFill>
                <a:latin typeface="Tahoma"/>
                <a:cs typeface="Tahoma"/>
              </a:rPr>
              <a:t>–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Demais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aproveitamos)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F4E79"/>
              </a:buClr>
              <a:buFont typeface="Tahoma"/>
              <a:buAutoNum type="arabicPeriod"/>
            </a:pP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180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dias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menos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ano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origem: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Será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aproveitado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290" dirty="0">
                <a:solidFill>
                  <a:srgbClr val="585858"/>
                </a:solidFill>
                <a:latin typeface="Tahoma"/>
                <a:cs typeface="Tahoma"/>
              </a:rPr>
              <a:t>50%</a:t>
            </a:r>
            <a:r>
              <a:rPr sz="1400" b="1" spc="-1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tempo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adimplência;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(Não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aproveita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carências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180,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Parto,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Terapias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CPT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220" dirty="0">
                <a:solidFill>
                  <a:srgbClr val="585858"/>
                </a:solidFill>
                <a:latin typeface="Tahoma"/>
                <a:cs typeface="Tahoma"/>
              </a:rPr>
              <a:t>–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Demais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aproveitamento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(Aproveita</a:t>
            </a:r>
            <a:r>
              <a:rPr sz="1400" b="1" spc="-1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grupo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90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dias)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F4E79"/>
              </a:buClr>
              <a:buFont typeface="Tahoma"/>
              <a:buAutoNum type="arabicPeriod"/>
            </a:pPr>
            <a:endParaRPr sz="1350">
              <a:latin typeface="Tahoma"/>
              <a:cs typeface="Tahoma"/>
            </a:endParaRPr>
          </a:p>
          <a:p>
            <a:pPr marL="12700" marR="5715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 a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179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dias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de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adimplência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origem: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 Redução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dias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sobre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as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carências,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observando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a </a:t>
            </a:r>
            <a:r>
              <a:rPr sz="1400" b="1" spc="-3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mesma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segmentação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atendimento.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(Aproveita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somente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Carência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grupo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dias)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8529" y="7222207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072" y="1226565"/>
            <a:ext cx="9684385" cy="251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504F51"/>
                </a:solidFill>
                <a:latin typeface="Tahoma"/>
                <a:cs typeface="Tahoma"/>
              </a:rPr>
              <a:t>REGRAS</a:t>
            </a: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elegível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aproveitamento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(conferir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lista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operadoras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autorizadas);</a:t>
            </a:r>
            <a:endParaRPr sz="1400">
              <a:latin typeface="Tahoma"/>
              <a:cs typeface="Tahoma"/>
            </a:endParaRPr>
          </a:p>
          <a:p>
            <a:pPr marL="12700" marR="635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Caso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 beneficiário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esteja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cancelado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operadora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 origem, para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aproveitamento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deve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considerar no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máximo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30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dias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cancelamento,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data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pedido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(digitação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vida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operadora).</a:t>
            </a:r>
            <a:endParaRPr sz="1400">
              <a:latin typeface="Tahoma"/>
              <a:cs typeface="Tahoma"/>
            </a:endParaRPr>
          </a:p>
          <a:p>
            <a:pPr marL="12700" marR="762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Estar</a:t>
            </a:r>
            <a:r>
              <a:rPr sz="1400" b="1" spc="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inadimplência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máxima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dias,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levando-se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em</a:t>
            </a:r>
            <a:r>
              <a:rPr sz="1400" b="1" spc="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consideração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b="1" spc="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critério</a:t>
            </a:r>
            <a:r>
              <a:rPr sz="1400" b="1" spc="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preço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pré-estabelecido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(pré-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pagamento);</a:t>
            </a:r>
            <a:endParaRPr sz="14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Beneficiários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responsáveis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financeiros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não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podem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realizar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aproveitamento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carências.</a:t>
            </a:r>
            <a:endParaRPr sz="14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Aproveitamento</a:t>
            </a:r>
            <a:r>
              <a:rPr sz="1400" b="1" spc="-1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carências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não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pode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ser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realizado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por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beneficiários</a:t>
            </a:r>
            <a:r>
              <a:rPr sz="1400" b="1" spc="-1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maiores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58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anos.</a:t>
            </a:r>
            <a:endParaRPr sz="14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Não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será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aproveitado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tempo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parto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doenças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pré-existentes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terapias;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Caso</a:t>
            </a:r>
            <a:r>
              <a:rPr sz="1400" b="1" spc="-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b="1" spc="-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produto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não</a:t>
            </a:r>
            <a:r>
              <a:rPr sz="14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seja</a:t>
            </a:r>
            <a:r>
              <a:rPr sz="1400" b="1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equivalente,</a:t>
            </a:r>
            <a:r>
              <a:rPr sz="1400" b="1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deve</a:t>
            </a:r>
            <a:r>
              <a:rPr sz="14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cumprir</a:t>
            </a:r>
            <a:r>
              <a:rPr sz="1400" b="1" spc="-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os</a:t>
            </a:r>
            <a:r>
              <a:rPr sz="1400" b="1" spc="-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prazos</a:t>
            </a:r>
            <a:r>
              <a:rPr sz="14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integrais</a:t>
            </a:r>
            <a:r>
              <a:rPr sz="14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400" b="1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os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novos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benefícios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integrantes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produto</a:t>
            </a:r>
            <a:r>
              <a:rPr sz="1400" b="1" spc="-1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qual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está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migrando.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93" y="68071"/>
            <a:ext cx="38061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solidFill>
                  <a:srgbClr val="EB8500"/>
                </a:solidFill>
              </a:rPr>
              <a:t>8.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14" dirty="0">
                <a:solidFill>
                  <a:srgbClr val="0060AC"/>
                </a:solidFill>
              </a:rPr>
              <a:t>Cadastro</a:t>
            </a:r>
            <a:r>
              <a:rPr sz="2000" spc="-190" dirty="0">
                <a:solidFill>
                  <a:srgbClr val="0060AC"/>
                </a:solidFill>
              </a:rPr>
              <a:t> </a:t>
            </a:r>
            <a:r>
              <a:rPr sz="2000" spc="-95" dirty="0">
                <a:solidFill>
                  <a:srgbClr val="0060AC"/>
                </a:solidFill>
              </a:rPr>
              <a:t>Para</a:t>
            </a:r>
            <a:r>
              <a:rPr sz="2000" spc="-225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Aproveitamento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-125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40" dirty="0">
                <a:solidFill>
                  <a:srgbClr val="0060AC"/>
                </a:solidFill>
              </a:rPr>
              <a:t>C</a:t>
            </a:r>
            <a:r>
              <a:rPr sz="2000" spc="-125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ênc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dirty="0">
                <a:solidFill>
                  <a:srgbClr val="0060AC"/>
                </a:solidFill>
              </a:rPr>
              <a:t>a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85928" y="3907535"/>
            <a:ext cx="4638675" cy="2868295"/>
          </a:xfrm>
          <a:custGeom>
            <a:avLst/>
            <a:gdLst/>
            <a:ahLst/>
            <a:cxnLst/>
            <a:rect l="l" t="t" r="r" b="b"/>
            <a:pathLst>
              <a:path w="4638675" h="2868295">
                <a:moveTo>
                  <a:pt x="4501134" y="0"/>
                </a:moveTo>
                <a:lnTo>
                  <a:pt x="137439" y="0"/>
                </a:lnTo>
                <a:lnTo>
                  <a:pt x="94005" y="6350"/>
                </a:lnTo>
                <a:lnTo>
                  <a:pt x="56273" y="24002"/>
                </a:lnTo>
                <a:lnTo>
                  <a:pt x="26517" y="50926"/>
                </a:lnTo>
                <a:lnTo>
                  <a:pt x="7010" y="84962"/>
                </a:lnTo>
                <a:lnTo>
                  <a:pt x="0" y="124333"/>
                </a:lnTo>
                <a:lnTo>
                  <a:pt x="0" y="2743619"/>
                </a:lnTo>
                <a:lnTo>
                  <a:pt x="7010" y="2782900"/>
                </a:lnTo>
                <a:lnTo>
                  <a:pt x="26517" y="2817025"/>
                </a:lnTo>
                <a:lnTo>
                  <a:pt x="56273" y="2843923"/>
                </a:lnTo>
                <a:lnTo>
                  <a:pt x="94005" y="2861576"/>
                </a:lnTo>
                <a:lnTo>
                  <a:pt x="137439" y="2867914"/>
                </a:lnTo>
                <a:lnTo>
                  <a:pt x="4501134" y="2867914"/>
                </a:lnTo>
                <a:lnTo>
                  <a:pt x="4544568" y="2861576"/>
                </a:lnTo>
                <a:lnTo>
                  <a:pt x="4582287" y="2843923"/>
                </a:lnTo>
                <a:lnTo>
                  <a:pt x="4612005" y="2817025"/>
                </a:lnTo>
                <a:lnTo>
                  <a:pt x="4631563" y="2782900"/>
                </a:lnTo>
                <a:lnTo>
                  <a:pt x="4638548" y="2743619"/>
                </a:lnTo>
                <a:lnTo>
                  <a:pt x="4638548" y="124333"/>
                </a:lnTo>
                <a:lnTo>
                  <a:pt x="4631563" y="84962"/>
                </a:lnTo>
                <a:lnTo>
                  <a:pt x="4612005" y="50926"/>
                </a:lnTo>
                <a:lnTo>
                  <a:pt x="4582287" y="24002"/>
                </a:lnTo>
                <a:lnTo>
                  <a:pt x="4544568" y="6350"/>
                </a:lnTo>
                <a:lnTo>
                  <a:pt x="4501134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5905" y="4018279"/>
            <a:ext cx="10020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Importante: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233" y="4684521"/>
            <a:ext cx="4455160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Importante destacar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informações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carências,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seja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mesma operadora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outras operadoras, prestadas durante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propostas, passam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análise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somente serão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consideradas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se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estas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estiverem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acordo com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normativa atualmente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vigente.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digitação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orçamento,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 possuir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seja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ele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Hapvida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mesmo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outra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operadora,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esteja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apto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aproveitar carência, deverá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vendedor sinalizar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digitação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efeitos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necessários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variará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acordo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ori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8511" y="3966883"/>
            <a:ext cx="771525" cy="649605"/>
            <a:chOff x="228511" y="3966883"/>
            <a:chExt cx="771525" cy="6496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4143755"/>
              <a:ext cx="96012" cy="2423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4" y="4411979"/>
              <a:ext cx="111251" cy="1188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2221" y="3990593"/>
              <a:ext cx="723900" cy="601980"/>
            </a:xfrm>
            <a:custGeom>
              <a:avLst/>
              <a:gdLst/>
              <a:ahLst/>
              <a:cxnLst/>
              <a:rect l="l" t="t" r="r" b="b"/>
              <a:pathLst>
                <a:path w="723900" h="601979">
                  <a:moveTo>
                    <a:pt x="411454" y="33400"/>
                  </a:moveTo>
                  <a:lnTo>
                    <a:pt x="388213" y="8381"/>
                  </a:lnTo>
                  <a:lnTo>
                    <a:pt x="361759" y="0"/>
                  </a:lnTo>
                  <a:lnTo>
                    <a:pt x="335305" y="8381"/>
                  </a:lnTo>
                  <a:lnTo>
                    <a:pt x="312051" y="33400"/>
                  </a:lnTo>
                  <a:lnTo>
                    <a:pt x="11887" y="520826"/>
                  </a:lnTo>
                  <a:lnTo>
                    <a:pt x="0" y="552322"/>
                  </a:lnTo>
                  <a:lnTo>
                    <a:pt x="4546" y="577976"/>
                  </a:lnTo>
                  <a:lnTo>
                    <a:pt x="24053" y="595249"/>
                  </a:lnTo>
                  <a:lnTo>
                    <a:pt x="57099" y="601599"/>
                  </a:lnTo>
                  <a:lnTo>
                    <a:pt x="666419" y="601599"/>
                  </a:lnTo>
                  <a:lnTo>
                    <a:pt x="699452" y="595249"/>
                  </a:lnTo>
                  <a:lnTo>
                    <a:pt x="718972" y="577976"/>
                  </a:lnTo>
                  <a:lnTo>
                    <a:pt x="723519" y="552322"/>
                  </a:lnTo>
                  <a:lnTo>
                    <a:pt x="711631" y="520826"/>
                  </a:lnTo>
                  <a:lnTo>
                    <a:pt x="411454" y="33400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8495" y="1146047"/>
            <a:ext cx="4585335" cy="2233930"/>
          </a:xfrm>
          <a:custGeom>
            <a:avLst/>
            <a:gdLst/>
            <a:ahLst/>
            <a:cxnLst/>
            <a:rect l="l" t="t" r="r" b="b"/>
            <a:pathLst>
              <a:path w="4585335" h="2233929">
                <a:moveTo>
                  <a:pt x="4449318" y="0"/>
                </a:moveTo>
                <a:lnTo>
                  <a:pt x="135851" y="0"/>
                </a:lnTo>
                <a:lnTo>
                  <a:pt x="92925" y="9017"/>
                </a:lnTo>
                <a:lnTo>
                  <a:pt x="55625" y="33909"/>
                </a:lnTo>
                <a:lnTo>
                  <a:pt x="26212" y="72009"/>
                </a:lnTo>
                <a:lnTo>
                  <a:pt x="6921" y="120269"/>
                </a:lnTo>
                <a:lnTo>
                  <a:pt x="0" y="175895"/>
                </a:lnTo>
                <a:lnTo>
                  <a:pt x="0" y="2057908"/>
                </a:lnTo>
                <a:lnTo>
                  <a:pt x="6921" y="2113534"/>
                </a:lnTo>
                <a:lnTo>
                  <a:pt x="26212" y="2161794"/>
                </a:lnTo>
                <a:lnTo>
                  <a:pt x="55625" y="2199894"/>
                </a:lnTo>
                <a:lnTo>
                  <a:pt x="92925" y="2224786"/>
                </a:lnTo>
                <a:lnTo>
                  <a:pt x="135851" y="2233803"/>
                </a:lnTo>
                <a:lnTo>
                  <a:pt x="4449318" y="2233803"/>
                </a:lnTo>
                <a:lnTo>
                  <a:pt x="4492244" y="2224786"/>
                </a:lnTo>
                <a:lnTo>
                  <a:pt x="4529582" y="2199894"/>
                </a:lnTo>
                <a:lnTo>
                  <a:pt x="4558919" y="2161794"/>
                </a:lnTo>
                <a:lnTo>
                  <a:pt x="4578223" y="2113534"/>
                </a:lnTo>
                <a:lnTo>
                  <a:pt x="4585208" y="2057908"/>
                </a:lnTo>
                <a:lnTo>
                  <a:pt x="4585208" y="175895"/>
                </a:lnTo>
                <a:lnTo>
                  <a:pt x="4578223" y="120269"/>
                </a:lnTo>
                <a:lnTo>
                  <a:pt x="4558919" y="72009"/>
                </a:lnTo>
                <a:lnTo>
                  <a:pt x="4529582" y="33909"/>
                </a:lnTo>
                <a:lnTo>
                  <a:pt x="4492244" y="9017"/>
                </a:lnTo>
                <a:lnTo>
                  <a:pt x="4449318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814" y="1153719"/>
            <a:ext cx="4280535" cy="18897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nt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utr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 marL="35560" marR="74930">
              <a:lnSpc>
                <a:spcPct val="99100"/>
              </a:lnSpc>
              <a:spcBef>
                <a:spcPts val="505"/>
              </a:spcBef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precisa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informar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porém,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precisa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informar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3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início,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cancelamento,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segmentação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acomodação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 anterior.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Além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disso,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necessário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anexar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documentos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ion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á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04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795"/>
              </a:spcBef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400" b="1" spc="-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504F51"/>
                </a:solidFill>
                <a:latin typeface="Tahoma"/>
                <a:cs typeface="Tahoma"/>
              </a:rPr>
              <a:t>mesma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ahoma"/>
              <a:cs typeface="Tahoma"/>
            </a:endParaRPr>
          </a:p>
          <a:p>
            <a:pPr marL="35560" marR="5080">
              <a:lnSpc>
                <a:spcPts val="1300"/>
              </a:lnSpc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Vendedor(a)</a:t>
            </a:r>
            <a:r>
              <a:rPr sz="1100" spc="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apenas</a:t>
            </a:r>
            <a:r>
              <a:rPr sz="1100" spc="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informa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</a:t>
            </a:r>
            <a:r>
              <a:rPr sz="1100" spc="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sistema</a:t>
            </a:r>
            <a:r>
              <a:rPr sz="1100" spc="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forma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automática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busca</a:t>
            </a:r>
            <a:r>
              <a:rPr sz="1100" spc="2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todos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necessários.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91582" y="4590287"/>
            <a:ext cx="5217795" cy="1898650"/>
            <a:chOff x="5291582" y="4590287"/>
            <a:chExt cx="5217795" cy="18986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0576" y="4590287"/>
              <a:ext cx="5049012" cy="14401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04282" y="4795265"/>
              <a:ext cx="5192395" cy="1681480"/>
            </a:xfrm>
            <a:custGeom>
              <a:avLst/>
              <a:gdLst/>
              <a:ahLst/>
              <a:cxnLst/>
              <a:rect l="l" t="t" r="r" b="b"/>
              <a:pathLst>
                <a:path w="5192395" h="1681479">
                  <a:moveTo>
                    <a:pt x="138937" y="0"/>
                  </a:moveTo>
                  <a:lnTo>
                    <a:pt x="58673" y="1397"/>
                  </a:lnTo>
                  <a:lnTo>
                    <a:pt x="17398" y="11684"/>
                  </a:lnTo>
                  <a:lnTo>
                    <a:pt x="2158" y="39243"/>
                  </a:lnTo>
                  <a:lnTo>
                    <a:pt x="0" y="93218"/>
                  </a:lnTo>
                  <a:lnTo>
                    <a:pt x="0" y="1587804"/>
                  </a:lnTo>
                  <a:lnTo>
                    <a:pt x="17398" y="1634451"/>
                  </a:lnTo>
                  <a:lnTo>
                    <a:pt x="79120" y="1673720"/>
                  </a:lnTo>
                  <a:lnTo>
                    <a:pt x="136016" y="1680972"/>
                  </a:lnTo>
                  <a:lnTo>
                    <a:pt x="5054472" y="1680972"/>
                  </a:lnTo>
                  <a:lnTo>
                    <a:pt x="5096128" y="1676311"/>
                  </a:lnTo>
                  <a:lnTo>
                    <a:pt x="5159501" y="1651127"/>
                  </a:lnTo>
                  <a:lnTo>
                    <a:pt x="5182996" y="1625333"/>
                  </a:lnTo>
                  <a:lnTo>
                    <a:pt x="5192268" y="1587792"/>
                  </a:lnTo>
                  <a:lnTo>
                    <a:pt x="5192268" y="93218"/>
                  </a:lnTo>
                  <a:lnTo>
                    <a:pt x="5190109" y="39243"/>
                  </a:lnTo>
                  <a:lnTo>
                    <a:pt x="5174869" y="11684"/>
                  </a:lnTo>
                  <a:lnTo>
                    <a:pt x="5133720" y="1397"/>
                  </a:lnTo>
                  <a:lnTo>
                    <a:pt x="5053329" y="0"/>
                  </a:lnTo>
                  <a:lnTo>
                    <a:pt x="138937" y="0"/>
                  </a:lnTo>
                  <a:close/>
                </a:path>
              </a:pathLst>
            </a:custGeom>
            <a:ln w="25400">
              <a:solidFill>
                <a:srgbClr val="FBB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7528" y="1961387"/>
            <a:ext cx="4553712" cy="17922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70957" y="857249"/>
            <a:ext cx="359854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P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r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ee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n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c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h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i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m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e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nt</a:t>
            </a:r>
            <a:r>
              <a:rPr sz="1600" b="1" spc="-5" dirty="0">
                <a:solidFill>
                  <a:srgbClr val="0060AC"/>
                </a:solidFill>
                <a:latin typeface="Tahoma"/>
                <a:cs typeface="Tahoma"/>
              </a:rPr>
              <a:t>o</a:t>
            </a:r>
            <a:r>
              <a:rPr sz="1600" b="1" spc="-229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P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ar</a:t>
            </a:r>
            <a:r>
              <a:rPr sz="1600" b="1" spc="-5" dirty="0">
                <a:solidFill>
                  <a:srgbClr val="0060AC"/>
                </a:solidFill>
                <a:latin typeface="Tahoma"/>
                <a:cs typeface="Tahoma"/>
              </a:rPr>
              <a:t>a</a:t>
            </a:r>
            <a:r>
              <a:rPr sz="1600" b="1" spc="-204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A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pr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ovei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t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am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e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nt</a:t>
            </a:r>
            <a:r>
              <a:rPr sz="1600" b="1" spc="-5" dirty="0">
                <a:solidFill>
                  <a:srgbClr val="0060AC"/>
                </a:solidFill>
                <a:latin typeface="Tahoma"/>
                <a:cs typeface="Tahoma"/>
              </a:rPr>
              <a:t>o</a:t>
            </a:r>
            <a:r>
              <a:rPr sz="1600" b="1" spc="-24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d</a:t>
            </a:r>
            <a:r>
              <a:rPr sz="1600" b="1" spc="-5" dirty="0">
                <a:solidFill>
                  <a:srgbClr val="0060AC"/>
                </a:solidFill>
                <a:latin typeface="Tahoma"/>
                <a:cs typeface="Tahoma"/>
              </a:rPr>
              <a:t>e  </a:t>
            </a:r>
            <a:r>
              <a:rPr sz="1600" b="1" spc="-90" dirty="0">
                <a:solidFill>
                  <a:srgbClr val="0060AC"/>
                </a:solidFill>
                <a:latin typeface="Tahoma"/>
                <a:cs typeface="Tahoma"/>
              </a:rPr>
              <a:t>carência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Visã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2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nd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(a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03509" y="7222817"/>
            <a:ext cx="2317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0957" y="4342637"/>
            <a:ext cx="1892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Visã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rr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404" y="1027175"/>
            <a:ext cx="10507980" cy="6533515"/>
            <a:chOff x="184404" y="1027175"/>
            <a:chExt cx="10507980" cy="6533515"/>
          </a:xfrm>
        </p:grpSpPr>
        <p:sp>
          <p:nvSpPr>
            <p:cNvPr id="3" name="object 3"/>
            <p:cNvSpPr/>
            <p:nvPr/>
          </p:nvSpPr>
          <p:spPr>
            <a:xfrm>
              <a:off x="10116311" y="7211567"/>
              <a:ext cx="575945" cy="348615"/>
            </a:xfrm>
            <a:custGeom>
              <a:avLst/>
              <a:gdLst/>
              <a:ahLst/>
              <a:cxnLst/>
              <a:rect l="l" t="t" r="r" b="b"/>
              <a:pathLst>
                <a:path w="575945" h="348615">
                  <a:moveTo>
                    <a:pt x="575564" y="0"/>
                  </a:moveTo>
                  <a:lnTo>
                    <a:pt x="152273" y="0"/>
                  </a:lnTo>
                  <a:lnTo>
                    <a:pt x="104140" y="7785"/>
                  </a:lnTo>
                  <a:lnTo>
                    <a:pt x="62357" y="29464"/>
                  </a:lnTo>
                  <a:lnTo>
                    <a:pt x="29337" y="62522"/>
                  </a:lnTo>
                  <a:lnTo>
                    <a:pt x="7747" y="104457"/>
                  </a:lnTo>
                  <a:lnTo>
                    <a:pt x="0" y="152730"/>
                  </a:lnTo>
                  <a:lnTo>
                    <a:pt x="0" y="348560"/>
                  </a:lnTo>
                  <a:lnTo>
                    <a:pt x="575564" y="348560"/>
                  </a:lnTo>
                  <a:lnTo>
                    <a:pt x="575564" y="0"/>
                  </a:lnTo>
                  <a:close/>
                </a:path>
              </a:pathLst>
            </a:custGeom>
            <a:solidFill>
              <a:srgbClr val="F3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404" y="1027175"/>
              <a:ext cx="9982200" cy="62605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" y="63753"/>
            <a:ext cx="36747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solidFill>
                  <a:srgbClr val="EB8500"/>
                </a:solidFill>
              </a:rPr>
              <a:t>9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220" dirty="0">
                <a:solidFill>
                  <a:srgbClr val="EB8500"/>
                </a:solidFill>
              </a:rPr>
              <a:t> </a:t>
            </a:r>
            <a:r>
              <a:rPr sz="2000" spc="-145" dirty="0">
                <a:solidFill>
                  <a:srgbClr val="0060AC"/>
                </a:solidFill>
              </a:rPr>
              <a:t>F</a:t>
            </a:r>
            <a:r>
              <a:rPr sz="2000" spc="-165" dirty="0">
                <a:solidFill>
                  <a:srgbClr val="0060AC"/>
                </a:solidFill>
              </a:rPr>
              <a:t>l</a:t>
            </a:r>
            <a:r>
              <a:rPr sz="2000" spc="-145" dirty="0">
                <a:solidFill>
                  <a:srgbClr val="0060AC"/>
                </a:solidFill>
              </a:rPr>
              <a:t>ux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7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65" dirty="0">
                <a:solidFill>
                  <a:srgbClr val="0060AC"/>
                </a:solidFill>
              </a:rPr>
              <a:t> </a:t>
            </a:r>
            <a:r>
              <a:rPr sz="2000" spc="-165" dirty="0">
                <a:solidFill>
                  <a:srgbClr val="0060AC"/>
                </a:solidFill>
              </a:rPr>
              <a:t>C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spc="-145" dirty="0">
                <a:solidFill>
                  <a:srgbClr val="0060AC"/>
                </a:solidFill>
              </a:rPr>
              <a:t>as</a:t>
            </a:r>
            <a:r>
              <a:rPr sz="2000" spc="-165" dirty="0">
                <a:solidFill>
                  <a:srgbClr val="0060AC"/>
                </a:solidFill>
              </a:rPr>
              <a:t>tr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80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A</a:t>
            </a:r>
            <a:r>
              <a:rPr sz="2000" spc="-145" dirty="0">
                <a:solidFill>
                  <a:srgbClr val="0060AC"/>
                </a:solidFill>
              </a:rPr>
              <a:t>ná</a:t>
            </a:r>
            <a:r>
              <a:rPr sz="2000" spc="-165" dirty="0">
                <a:solidFill>
                  <a:srgbClr val="0060AC"/>
                </a:solidFill>
              </a:rPr>
              <a:t>li</a:t>
            </a:r>
            <a:r>
              <a:rPr sz="2000" spc="-145" dirty="0">
                <a:solidFill>
                  <a:srgbClr val="0060AC"/>
                </a:solidFill>
              </a:rPr>
              <a:t>s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6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a  </a:t>
            </a:r>
            <a:r>
              <a:rPr sz="2000" spc="-160" dirty="0">
                <a:solidFill>
                  <a:srgbClr val="0060AC"/>
                </a:solidFill>
              </a:rPr>
              <a:t>De</a:t>
            </a:r>
            <a:r>
              <a:rPr sz="2000" spc="-145" dirty="0">
                <a:solidFill>
                  <a:srgbClr val="0060AC"/>
                </a:solidFill>
              </a:rPr>
              <a:t>c</a:t>
            </a:r>
            <a:r>
              <a:rPr sz="2000" spc="-165" dirty="0">
                <a:solidFill>
                  <a:srgbClr val="0060AC"/>
                </a:solidFill>
              </a:rPr>
              <a:t>l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spc="-165" dirty="0">
                <a:solidFill>
                  <a:srgbClr val="0060AC"/>
                </a:solidFill>
              </a:rPr>
              <a:t>r</a:t>
            </a:r>
            <a:r>
              <a:rPr sz="2000" spc="-145" dirty="0">
                <a:solidFill>
                  <a:srgbClr val="0060AC"/>
                </a:solidFill>
              </a:rPr>
              <a:t>aç</a:t>
            </a:r>
            <a:r>
              <a:rPr sz="2000" spc="-150" dirty="0">
                <a:solidFill>
                  <a:srgbClr val="0060AC"/>
                </a:solidFill>
              </a:rPr>
              <a:t>ã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80" dirty="0">
                <a:solidFill>
                  <a:srgbClr val="0060AC"/>
                </a:solidFill>
              </a:rPr>
              <a:t> </a:t>
            </a:r>
            <a:r>
              <a:rPr sz="2000" spc="-145" dirty="0">
                <a:solidFill>
                  <a:srgbClr val="0060AC"/>
                </a:solidFill>
              </a:rPr>
              <a:t>Saú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303509" y="7222817"/>
            <a:ext cx="2317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59" y="138810"/>
            <a:ext cx="38519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85" dirty="0">
                <a:solidFill>
                  <a:srgbClr val="EB8500"/>
                </a:solidFill>
              </a:rPr>
              <a:t>10.</a:t>
            </a:r>
            <a:r>
              <a:rPr sz="2000" spc="-204" dirty="0">
                <a:solidFill>
                  <a:srgbClr val="EB8500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Preenchimento</a:t>
            </a:r>
            <a:r>
              <a:rPr sz="2000" spc="-235" dirty="0">
                <a:solidFill>
                  <a:srgbClr val="0060AC"/>
                </a:solidFill>
              </a:rPr>
              <a:t> </a:t>
            </a:r>
            <a:r>
              <a:rPr sz="2000" spc="-60" dirty="0">
                <a:solidFill>
                  <a:srgbClr val="0060AC"/>
                </a:solidFill>
              </a:rPr>
              <a:t>da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14" dirty="0">
                <a:solidFill>
                  <a:srgbClr val="0060AC"/>
                </a:solidFill>
              </a:rPr>
              <a:t>Declaração </a:t>
            </a:r>
            <a:r>
              <a:rPr sz="2000" spc="-57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Saú</a:t>
            </a:r>
            <a:r>
              <a:rPr sz="2000" spc="-125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1395983"/>
            <a:ext cx="3243072" cy="36149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72154" y="887348"/>
            <a:ext cx="4758690" cy="194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Visã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2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nd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(a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 marL="337185" marR="66675" indent="40640">
              <a:lnSpc>
                <a:spcPct val="100000"/>
              </a:lnSpc>
              <a:spcBef>
                <a:spcPts val="1185"/>
              </a:spcBef>
            </a:pP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possuir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declaração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saúde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positiva,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depender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qual</a:t>
            </a:r>
            <a:r>
              <a:rPr sz="12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,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deverá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(a)o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vendedor(a)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flegar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opção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DS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enquadrar.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ahoma"/>
              <a:cs typeface="Tahoma"/>
            </a:endParaRPr>
          </a:p>
          <a:p>
            <a:pPr marL="337185" marR="148590">
              <a:lnSpc>
                <a:spcPct val="100000"/>
              </a:lnSpc>
            </a:pP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Após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surgirá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campo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branco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qual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o(a)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vendedor(a)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deverá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nch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nu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lm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nç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cli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ss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ui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337185">
              <a:lnSpc>
                <a:spcPct val="100000"/>
              </a:lnSpc>
            </a:pP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Após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preencher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dados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necessários,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basta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clicar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salvar</a:t>
            </a:r>
            <a:r>
              <a:rPr sz="12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continuar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391" y="2936747"/>
            <a:ext cx="5343144" cy="17876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3" y="5509259"/>
            <a:ext cx="5070348" cy="16855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33369" y="5078983"/>
            <a:ext cx="6804025" cy="199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Visã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rr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ahoma"/>
              <a:cs typeface="Tahoma"/>
            </a:endParaRPr>
          </a:p>
          <a:p>
            <a:pPr marL="2172335" marR="5080" indent="3937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declaração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saúde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fica</a:t>
            </a:r>
            <a:r>
              <a:rPr sz="1200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disponível</a:t>
            </a:r>
            <a:r>
              <a:rPr sz="12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momento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digitação,</a:t>
            </a:r>
            <a:r>
              <a:rPr sz="12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devendo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(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f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rm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2172335" marR="216535">
              <a:lnSpc>
                <a:spcPct val="100000"/>
              </a:lnSpc>
            </a:pP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b="1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SITIVA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r>
              <a:rPr sz="1200" b="1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Clic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x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patologia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indicada</a:t>
            </a:r>
            <a:r>
              <a:rPr sz="12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pelo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cliente,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descrevendo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informações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pertinentes.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2172335" marR="58419">
              <a:lnSpc>
                <a:spcPct val="100000"/>
              </a:lnSpc>
            </a:pP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2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seja</a:t>
            </a:r>
            <a:r>
              <a:rPr sz="12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informada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nenhuma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patologia,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será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registrado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sem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indicação</a:t>
            </a:r>
            <a:r>
              <a:rPr sz="12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doença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pré-existente.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3509" y="7222817"/>
            <a:ext cx="2317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79" y="15368"/>
            <a:ext cx="10694035" cy="7563484"/>
          </a:xfrm>
          <a:custGeom>
            <a:avLst/>
            <a:gdLst/>
            <a:ahLst/>
            <a:cxnLst/>
            <a:rect l="l" t="t" r="r" b="b"/>
            <a:pathLst>
              <a:path w="10694035" h="7563484">
                <a:moveTo>
                  <a:pt x="10693781" y="0"/>
                </a:moveTo>
                <a:lnTo>
                  <a:pt x="0" y="0"/>
                </a:lnTo>
                <a:lnTo>
                  <a:pt x="0" y="7563104"/>
                </a:lnTo>
                <a:lnTo>
                  <a:pt x="10693781" y="7563104"/>
                </a:lnTo>
                <a:lnTo>
                  <a:pt x="10693781" y="0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16311" y="7211567"/>
            <a:ext cx="575945" cy="348615"/>
          </a:xfrm>
          <a:custGeom>
            <a:avLst/>
            <a:gdLst/>
            <a:ahLst/>
            <a:cxnLst/>
            <a:rect l="l" t="t" r="r" b="b"/>
            <a:pathLst>
              <a:path w="575945" h="348615">
                <a:moveTo>
                  <a:pt x="575564" y="0"/>
                </a:moveTo>
                <a:lnTo>
                  <a:pt x="152273" y="0"/>
                </a:lnTo>
                <a:lnTo>
                  <a:pt x="104140" y="7785"/>
                </a:lnTo>
                <a:lnTo>
                  <a:pt x="62357" y="29464"/>
                </a:lnTo>
                <a:lnTo>
                  <a:pt x="29337" y="62522"/>
                </a:lnTo>
                <a:lnTo>
                  <a:pt x="7747" y="104457"/>
                </a:lnTo>
                <a:lnTo>
                  <a:pt x="0" y="152730"/>
                </a:lnTo>
                <a:lnTo>
                  <a:pt x="0" y="348560"/>
                </a:lnTo>
                <a:lnTo>
                  <a:pt x="575564" y="348560"/>
                </a:lnTo>
                <a:lnTo>
                  <a:pt x="575564" y="0"/>
                </a:lnTo>
                <a:close/>
              </a:path>
            </a:pathLst>
          </a:custGeom>
          <a:solidFill>
            <a:srgbClr val="F3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618" y="120776"/>
            <a:ext cx="2966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solidFill>
                  <a:srgbClr val="EB8500"/>
                </a:solidFill>
              </a:rPr>
              <a:t>11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65" dirty="0">
                <a:solidFill>
                  <a:srgbClr val="EB8500"/>
                </a:solidFill>
              </a:rPr>
              <a:t> </a:t>
            </a:r>
            <a:r>
              <a:rPr sz="2000" spc="-145" dirty="0">
                <a:solidFill>
                  <a:srgbClr val="0060AC"/>
                </a:solidFill>
              </a:rPr>
              <a:t>P</a:t>
            </a:r>
            <a:r>
              <a:rPr sz="2000" spc="-165" dirty="0">
                <a:solidFill>
                  <a:srgbClr val="0060AC"/>
                </a:solidFill>
              </a:rPr>
              <a:t>l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spc="-165" dirty="0">
                <a:solidFill>
                  <a:srgbClr val="0060AC"/>
                </a:solidFill>
              </a:rPr>
              <a:t>t</a:t>
            </a:r>
            <a:r>
              <a:rPr sz="2000" spc="-145" dirty="0">
                <a:solidFill>
                  <a:srgbClr val="0060AC"/>
                </a:solidFill>
              </a:rPr>
              <a:t>afo</a:t>
            </a:r>
            <a:r>
              <a:rPr sz="2000" spc="-165" dirty="0">
                <a:solidFill>
                  <a:srgbClr val="0060AC"/>
                </a:solidFill>
              </a:rPr>
              <a:t>r</a:t>
            </a:r>
            <a:r>
              <a:rPr sz="2000" spc="-160" dirty="0">
                <a:solidFill>
                  <a:srgbClr val="0060AC"/>
                </a:solidFill>
              </a:rPr>
              <a:t>m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6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65" dirty="0">
                <a:solidFill>
                  <a:srgbClr val="0060AC"/>
                </a:solidFill>
              </a:rPr>
              <a:t> </a:t>
            </a:r>
            <a:r>
              <a:rPr sz="2000" spc="-140" dirty="0">
                <a:solidFill>
                  <a:srgbClr val="0060AC"/>
                </a:solidFill>
              </a:rPr>
              <a:t>v</a:t>
            </a:r>
            <a:r>
              <a:rPr sz="2000" spc="-160" dirty="0">
                <a:solidFill>
                  <a:srgbClr val="0060AC"/>
                </a:solidFill>
              </a:rPr>
              <a:t>e</a:t>
            </a:r>
            <a:r>
              <a:rPr sz="2000" spc="-145" dirty="0">
                <a:solidFill>
                  <a:srgbClr val="0060AC"/>
                </a:solidFill>
              </a:rPr>
              <a:t>n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479041" y="1628012"/>
            <a:ext cx="19570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(a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r>
              <a:rPr sz="14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(a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6550" y="2813938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5" h="9525">
                <a:moveTo>
                  <a:pt x="25907" y="0"/>
                </a:moveTo>
                <a:lnTo>
                  <a:pt x="0" y="0"/>
                </a:lnTo>
                <a:lnTo>
                  <a:pt x="0" y="9144"/>
                </a:lnTo>
                <a:lnTo>
                  <a:pt x="25907" y="9144"/>
                </a:lnTo>
                <a:lnTo>
                  <a:pt x="259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672" y="2249423"/>
            <a:ext cx="1514855" cy="3051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4247" y="4271771"/>
            <a:ext cx="4529328" cy="16794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95009" y="1409166"/>
            <a:ext cx="3750945" cy="26263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815"/>
              </a:spcBef>
            </a:pPr>
            <a:r>
              <a:rPr sz="1600" b="1" spc="-70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600" b="1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600" b="1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6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600" b="1" spc="-5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600" b="1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600" b="1" spc="-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6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6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600" b="1" spc="-50" dirty="0">
                <a:solidFill>
                  <a:srgbClr val="504F51"/>
                </a:solidFill>
                <a:latin typeface="Tahoma"/>
                <a:cs typeface="Tahoma"/>
              </a:rPr>
              <a:t>rr</a:t>
            </a:r>
            <a:r>
              <a:rPr sz="1600" b="1" spc="-6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600" b="1" spc="-70" dirty="0">
                <a:solidFill>
                  <a:srgbClr val="504F51"/>
                </a:solidFill>
                <a:latin typeface="Tahoma"/>
                <a:cs typeface="Tahoma"/>
              </a:rPr>
              <a:t>to</a:t>
            </a:r>
            <a:r>
              <a:rPr sz="1600" b="1" spc="-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Disponível</a:t>
            </a:r>
            <a:r>
              <a:rPr sz="1100" b="1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em:</a:t>
            </a:r>
            <a:r>
              <a:rPr sz="11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u="sng" spc="-45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Tahoma"/>
                <a:cs typeface="Tahoma"/>
                <a:hlinkClick r:id="rId4"/>
              </a:rPr>
              <a:t>http://www.hapvida.com.br/corretor/login.faces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Tahoma"/>
              <a:cs typeface="Tahoma"/>
            </a:endParaRPr>
          </a:p>
          <a:p>
            <a:pPr marL="311150" marR="867410" indent="-172720">
              <a:lnSpc>
                <a:spcPct val="100000"/>
              </a:lnSpc>
              <a:buFont typeface="Arial MT"/>
              <a:buChar char="•"/>
              <a:tabLst>
                <a:tab pos="311785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rmi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ssan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plataforma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código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senha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corretora.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04F51"/>
              </a:buClr>
              <a:buFont typeface="Arial MT"/>
              <a:buChar char="•"/>
            </a:pPr>
            <a:endParaRPr sz="1100" dirty="0">
              <a:latin typeface="Tahoma"/>
              <a:cs typeface="Tahoma"/>
            </a:endParaRPr>
          </a:p>
          <a:p>
            <a:pPr marL="311150" indent="-172720">
              <a:lnSpc>
                <a:spcPct val="100000"/>
              </a:lnSpc>
              <a:buFont typeface="Arial MT"/>
              <a:buChar char="•"/>
              <a:tabLst>
                <a:tab pos="311785" algn="l"/>
              </a:tabLst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Possibilidade</a:t>
            </a:r>
            <a:r>
              <a:rPr sz="1100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reenvio</a:t>
            </a:r>
            <a:r>
              <a:rPr sz="1100" spc="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SMS/token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04F51"/>
              </a:buClr>
              <a:buFont typeface="Arial MT"/>
              <a:buChar char="•"/>
            </a:pPr>
            <a:endParaRPr sz="1100" dirty="0">
              <a:latin typeface="Tahoma"/>
              <a:cs typeface="Tahoma"/>
            </a:endParaRPr>
          </a:p>
          <a:p>
            <a:pPr marL="311150" marR="1057910" indent="-172720">
              <a:lnSpc>
                <a:spcPct val="100000"/>
              </a:lnSpc>
              <a:buFont typeface="Arial MT"/>
              <a:buChar char="•"/>
              <a:tabLst>
                <a:tab pos="311785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Gestão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vendas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possibilidade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 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loa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04F51"/>
              </a:buClr>
              <a:buFont typeface="Arial MT"/>
              <a:buChar char="•"/>
            </a:pPr>
            <a:endParaRPr sz="1100" dirty="0">
              <a:latin typeface="Tahoma"/>
              <a:cs typeface="Tahoma"/>
            </a:endParaRPr>
          </a:p>
          <a:p>
            <a:pPr marL="311150" indent="-172720">
              <a:lnSpc>
                <a:spcPct val="100000"/>
              </a:lnSpc>
              <a:buFont typeface="Arial MT"/>
              <a:buChar char="•"/>
              <a:tabLst>
                <a:tab pos="311785" algn="l"/>
              </a:tabLst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rol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omp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anhamen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endParaRPr sz="1100" dirty="0">
              <a:latin typeface="Tahoma"/>
              <a:cs typeface="Tahoma"/>
            </a:endParaRPr>
          </a:p>
          <a:p>
            <a:pPr marL="311150">
              <a:lnSpc>
                <a:spcPct val="100000"/>
              </a:lnSpc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68267" y="1447846"/>
            <a:ext cx="580390" cy="732790"/>
            <a:chOff x="3668267" y="1447846"/>
            <a:chExt cx="580390" cy="7327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0563" y="1700783"/>
              <a:ext cx="240791" cy="2545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68268" y="1447850"/>
              <a:ext cx="580390" cy="732790"/>
            </a:xfrm>
            <a:custGeom>
              <a:avLst/>
              <a:gdLst/>
              <a:ahLst/>
              <a:cxnLst/>
              <a:rect l="l" t="t" r="r" b="b"/>
              <a:pathLst>
                <a:path w="580389" h="732789">
                  <a:moveTo>
                    <a:pt x="98679" y="50114"/>
                  </a:moveTo>
                  <a:lnTo>
                    <a:pt x="61849" y="18237"/>
                  </a:lnTo>
                  <a:lnTo>
                    <a:pt x="48768" y="29540"/>
                  </a:lnTo>
                  <a:lnTo>
                    <a:pt x="85598" y="61417"/>
                  </a:lnTo>
                  <a:lnTo>
                    <a:pt x="98679" y="50114"/>
                  </a:lnTo>
                  <a:close/>
                </a:path>
                <a:path w="580389" h="732789">
                  <a:moveTo>
                    <a:pt x="133604" y="0"/>
                  </a:moveTo>
                  <a:lnTo>
                    <a:pt x="115189" y="0"/>
                  </a:lnTo>
                  <a:lnTo>
                    <a:pt x="115189" y="47828"/>
                  </a:lnTo>
                  <a:lnTo>
                    <a:pt x="133604" y="47828"/>
                  </a:lnTo>
                  <a:lnTo>
                    <a:pt x="133604" y="0"/>
                  </a:lnTo>
                  <a:close/>
                </a:path>
                <a:path w="580389" h="732789">
                  <a:moveTo>
                    <a:pt x="200025" y="29413"/>
                  </a:moveTo>
                  <a:lnTo>
                    <a:pt x="186944" y="18237"/>
                  </a:lnTo>
                  <a:lnTo>
                    <a:pt x="150114" y="50114"/>
                  </a:lnTo>
                  <a:lnTo>
                    <a:pt x="163068" y="61290"/>
                  </a:lnTo>
                  <a:lnTo>
                    <a:pt x="200025" y="29413"/>
                  </a:lnTo>
                  <a:close/>
                </a:path>
                <a:path w="580389" h="732789">
                  <a:moveTo>
                    <a:pt x="405384" y="111582"/>
                  </a:moveTo>
                  <a:lnTo>
                    <a:pt x="402463" y="99136"/>
                  </a:lnTo>
                  <a:lnTo>
                    <a:pt x="394589" y="88976"/>
                  </a:lnTo>
                  <a:lnTo>
                    <a:pt x="382778" y="82245"/>
                  </a:lnTo>
                  <a:lnTo>
                    <a:pt x="368554" y="79705"/>
                  </a:lnTo>
                  <a:lnTo>
                    <a:pt x="248793" y="79705"/>
                  </a:lnTo>
                  <a:lnTo>
                    <a:pt x="248793" y="116916"/>
                  </a:lnTo>
                  <a:lnTo>
                    <a:pt x="248793" y="130124"/>
                  </a:lnTo>
                  <a:lnTo>
                    <a:pt x="242570" y="135458"/>
                  </a:lnTo>
                  <a:lnTo>
                    <a:pt x="162814" y="135458"/>
                  </a:lnTo>
                  <a:lnTo>
                    <a:pt x="156591" y="130124"/>
                  </a:lnTo>
                  <a:lnTo>
                    <a:pt x="156591" y="116916"/>
                  </a:lnTo>
                  <a:lnTo>
                    <a:pt x="162814" y="111582"/>
                  </a:lnTo>
                  <a:lnTo>
                    <a:pt x="242570" y="111582"/>
                  </a:lnTo>
                  <a:lnTo>
                    <a:pt x="248793" y="116916"/>
                  </a:lnTo>
                  <a:lnTo>
                    <a:pt x="248793" y="79705"/>
                  </a:lnTo>
                  <a:lnTo>
                    <a:pt x="138176" y="79705"/>
                  </a:lnTo>
                  <a:lnTo>
                    <a:pt x="138176" y="116916"/>
                  </a:lnTo>
                  <a:lnTo>
                    <a:pt x="138176" y="130124"/>
                  </a:lnTo>
                  <a:lnTo>
                    <a:pt x="131953" y="135458"/>
                  </a:lnTo>
                  <a:lnTo>
                    <a:pt x="116713" y="135458"/>
                  </a:lnTo>
                  <a:lnTo>
                    <a:pt x="110490" y="130124"/>
                  </a:lnTo>
                  <a:lnTo>
                    <a:pt x="110490" y="116916"/>
                  </a:lnTo>
                  <a:lnTo>
                    <a:pt x="116713" y="111582"/>
                  </a:lnTo>
                  <a:lnTo>
                    <a:pt x="131953" y="111582"/>
                  </a:lnTo>
                  <a:lnTo>
                    <a:pt x="138176" y="116916"/>
                  </a:lnTo>
                  <a:lnTo>
                    <a:pt x="138176" y="79705"/>
                  </a:lnTo>
                  <a:lnTo>
                    <a:pt x="36830" y="79705"/>
                  </a:lnTo>
                  <a:lnTo>
                    <a:pt x="22479" y="82245"/>
                  </a:lnTo>
                  <a:lnTo>
                    <a:pt x="10795" y="88976"/>
                  </a:lnTo>
                  <a:lnTo>
                    <a:pt x="2921" y="99136"/>
                  </a:lnTo>
                  <a:lnTo>
                    <a:pt x="0" y="111582"/>
                  </a:lnTo>
                  <a:lnTo>
                    <a:pt x="0" y="637743"/>
                  </a:lnTo>
                  <a:lnTo>
                    <a:pt x="2921" y="650062"/>
                  </a:lnTo>
                  <a:lnTo>
                    <a:pt x="10795" y="660222"/>
                  </a:lnTo>
                  <a:lnTo>
                    <a:pt x="22479" y="667080"/>
                  </a:lnTo>
                  <a:lnTo>
                    <a:pt x="36830" y="669620"/>
                  </a:lnTo>
                  <a:lnTo>
                    <a:pt x="368554" y="669620"/>
                  </a:lnTo>
                  <a:lnTo>
                    <a:pt x="382778" y="667080"/>
                  </a:lnTo>
                  <a:lnTo>
                    <a:pt x="394589" y="660222"/>
                  </a:lnTo>
                  <a:lnTo>
                    <a:pt x="402463" y="650062"/>
                  </a:lnTo>
                  <a:lnTo>
                    <a:pt x="405384" y="637743"/>
                  </a:lnTo>
                  <a:lnTo>
                    <a:pt x="405384" y="581863"/>
                  </a:lnTo>
                  <a:lnTo>
                    <a:pt x="405384" y="414477"/>
                  </a:lnTo>
                  <a:lnTo>
                    <a:pt x="368554" y="361899"/>
                  </a:lnTo>
                  <a:lnTo>
                    <a:pt x="368554" y="581863"/>
                  </a:lnTo>
                  <a:lnTo>
                    <a:pt x="36830" y="581863"/>
                  </a:lnTo>
                  <a:lnTo>
                    <a:pt x="36830" y="167335"/>
                  </a:lnTo>
                  <a:lnTo>
                    <a:pt x="368554" y="167335"/>
                  </a:lnTo>
                  <a:lnTo>
                    <a:pt x="368554" y="260299"/>
                  </a:lnTo>
                  <a:lnTo>
                    <a:pt x="369570" y="259791"/>
                  </a:lnTo>
                  <a:lnTo>
                    <a:pt x="404876" y="250520"/>
                  </a:lnTo>
                  <a:lnTo>
                    <a:pt x="405384" y="250520"/>
                  </a:lnTo>
                  <a:lnTo>
                    <a:pt x="405384" y="167335"/>
                  </a:lnTo>
                  <a:lnTo>
                    <a:pt x="405384" y="135458"/>
                  </a:lnTo>
                  <a:lnTo>
                    <a:pt x="405384" y="111582"/>
                  </a:lnTo>
                  <a:close/>
                </a:path>
                <a:path w="580389" h="732789">
                  <a:moveTo>
                    <a:pt x="580136" y="617169"/>
                  </a:moveTo>
                  <a:lnTo>
                    <a:pt x="579374" y="606247"/>
                  </a:lnTo>
                  <a:lnTo>
                    <a:pt x="574040" y="595960"/>
                  </a:lnTo>
                  <a:lnTo>
                    <a:pt x="536702" y="548208"/>
                  </a:lnTo>
                  <a:lnTo>
                    <a:pt x="497332" y="377647"/>
                  </a:lnTo>
                  <a:lnTo>
                    <a:pt x="436880" y="289763"/>
                  </a:lnTo>
                  <a:lnTo>
                    <a:pt x="400050" y="274777"/>
                  </a:lnTo>
                  <a:lnTo>
                    <a:pt x="386334" y="278968"/>
                  </a:lnTo>
                  <a:lnTo>
                    <a:pt x="375539" y="287604"/>
                  </a:lnTo>
                  <a:lnTo>
                    <a:pt x="369570" y="298653"/>
                  </a:lnTo>
                  <a:lnTo>
                    <a:pt x="368935" y="310845"/>
                  </a:lnTo>
                  <a:lnTo>
                    <a:pt x="373888" y="322783"/>
                  </a:lnTo>
                  <a:lnTo>
                    <a:pt x="427736" y="399872"/>
                  </a:lnTo>
                  <a:lnTo>
                    <a:pt x="433197" y="423621"/>
                  </a:lnTo>
                  <a:lnTo>
                    <a:pt x="432943" y="430479"/>
                  </a:lnTo>
                  <a:lnTo>
                    <a:pt x="432943" y="637743"/>
                  </a:lnTo>
                  <a:lnTo>
                    <a:pt x="427863" y="659460"/>
                  </a:lnTo>
                  <a:lnTo>
                    <a:pt x="414147" y="677113"/>
                  </a:lnTo>
                  <a:lnTo>
                    <a:pt x="393573" y="689051"/>
                  </a:lnTo>
                  <a:lnTo>
                    <a:pt x="368554" y="693496"/>
                  </a:lnTo>
                  <a:lnTo>
                    <a:pt x="361188" y="692607"/>
                  </a:lnTo>
                  <a:lnTo>
                    <a:pt x="416433" y="726770"/>
                  </a:lnTo>
                  <a:lnTo>
                    <a:pt x="427990" y="731596"/>
                  </a:lnTo>
                  <a:lnTo>
                    <a:pt x="440436" y="732612"/>
                  </a:lnTo>
                  <a:lnTo>
                    <a:pt x="452501" y="730072"/>
                  </a:lnTo>
                  <a:lnTo>
                    <a:pt x="463169" y="723976"/>
                  </a:lnTo>
                  <a:lnTo>
                    <a:pt x="568960" y="636854"/>
                  </a:lnTo>
                  <a:lnTo>
                    <a:pt x="576707" y="627837"/>
                  </a:lnTo>
                  <a:lnTo>
                    <a:pt x="580136" y="617169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000743" y="2215895"/>
            <a:ext cx="875665" cy="714375"/>
            <a:chOff x="9000743" y="2215895"/>
            <a:chExt cx="875665" cy="714375"/>
          </a:xfrm>
        </p:grpSpPr>
        <p:sp>
          <p:nvSpPr>
            <p:cNvPr id="14" name="object 14"/>
            <p:cNvSpPr/>
            <p:nvPr/>
          </p:nvSpPr>
          <p:spPr>
            <a:xfrm>
              <a:off x="9000744" y="2462275"/>
              <a:ext cx="328295" cy="425450"/>
            </a:xfrm>
            <a:custGeom>
              <a:avLst/>
              <a:gdLst/>
              <a:ahLst/>
              <a:cxnLst/>
              <a:rect l="l" t="t" r="r" b="b"/>
              <a:pathLst>
                <a:path w="328295" h="425450">
                  <a:moveTo>
                    <a:pt x="328295" y="96774"/>
                  </a:moveTo>
                  <a:lnTo>
                    <a:pt x="264414" y="92837"/>
                  </a:lnTo>
                  <a:lnTo>
                    <a:pt x="227457" y="70612"/>
                  </a:lnTo>
                  <a:lnTo>
                    <a:pt x="200533" y="36957"/>
                  </a:lnTo>
                  <a:lnTo>
                    <a:pt x="188595" y="0"/>
                  </a:lnTo>
                  <a:lnTo>
                    <a:pt x="168529" y="0"/>
                  </a:lnTo>
                  <a:lnTo>
                    <a:pt x="175387" y="26543"/>
                  </a:lnTo>
                  <a:lnTo>
                    <a:pt x="186944" y="50927"/>
                  </a:lnTo>
                  <a:lnTo>
                    <a:pt x="203073" y="72771"/>
                  </a:lnTo>
                  <a:lnTo>
                    <a:pt x="223139" y="91186"/>
                  </a:lnTo>
                  <a:lnTo>
                    <a:pt x="223266" y="126619"/>
                  </a:lnTo>
                  <a:lnTo>
                    <a:pt x="218567" y="133604"/>
                  </a:lnTo>
                  <a:lnTo>
                    <a:pt x="164973" y="155575"/>
                  </a:lnTo>
                  <a:lnTo>
                    <a:pt x="133477" y="167513"/>
                  </a:lnTo>
                  <a:lnTo>
                    <a:pt x="103378" y="181102"/>
                  </a:lnTo>
                  <a:lnTo>
                    <a:pt x="48260" y="215900"/>
                  </a:lnTo>
                  <a:lnTo>
                    <a:pt x="18923" y="260985"/>
                  </a:lnTo>
                  <a:lnTo>
                    <a:pt x="0" y="413385"/>
                  </a:lnTo>
                  <a:lnTo>
                    <a:pt x="127" y="425323"/>
                  </a:lnTo>
                  <a:lnTo>
                    <a:pt x="19939" y="405511"/>
                  </a:lnTo>
                  <a:lnTo>
                    <a:pt x="35179" y="280035"/>
                  </a:lnTo>
                  <a:lnTo>
                    <a:pt x="37084" y="265811"/>
                  </a:lnTo>
                  <a:lnTo>
                    <a:pt x="59944" y="230632"/>
                  </a:lnTo>
                  <a:lnTo>
                    <a:pt x="111760" y="197866"/>
                  </a:lnTo>
                  <a:lnTo>
                    <a:pt x="170307" y="173609"/>
                  </a:lnTo>
                  <a:lnTo>
                    <a:pt x="189865" y="166751"/>
                  </a:lnTo>
                  <a:lnTo>
                    <a:pt x="212344" y="178562"/>
                  </a:lnTo>
                  <a:lnTo>
                    <a:pt x="238379" y="186817"/>
                  </a:lnTo>
                  <a:lnTo>
                    <a:pt x="254127" y="170942"/>
                  </a:lnTo>
                  <a:lnTo>
                    <a:pt x="237617" y="166751"/>
                  </a:lnTo>
                  <a:lnTo>
                    <a:pt x="234188" y="165862"/>
                  </a:lnTo>
                  <a:lnTo>
                    <a:pt x="210820" y="157099"/>
                  </a:lnTo>
                  <a:lnTo>
                    <a:pt x="218694" y="153797"/>
                  </a:lnTo>
                  <a:lnTo>
                    <a:pt x="228219" y="148082"/>
                  </a:lnTo>
                  <a:lnTo>
                    <a:pt x="235585" y="139954"/>
                  </a:lnTo>
                  <a:lnTo>
                    <a:pt x="240411" y="130048"/>
                  </a:lnTo>
                  <a:lnTo>
                    <a:pt x="241935" y="119507"/>
                  </a:lnTo>
                  <a:lnTo>
                    <a:pt x="242062" y="103251"/>
                  </a:lnTo>
                  <a:lnTo>
                    <a:pt x="274193" y="115570"/>
                  </a:lnTo>
                  <a:lnTo>
                    <a:pt x="305562" y="119507"/>
                  </a:lnTo>
                  <a:lnTo>
                    <a:pt x="321818" y="103251"/>
                  </a:lnTo>
                  <a:lnTo>
                    <a:pt x="324104" y="100965"/>
                  </a:lnTo>
                  <a:lnTo>
                    <a:pt x="328295" y="96774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2188" y="2215895"/>
              <a:ext cx="342264" cy="2531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01327" y="2712719"/>
              <a:ext cx="73150" cy="731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390888" y="2249423"/>
              <a:ext cx="485775" cy="681355"/>
            </a:xfrm>
            <a:custGeom>
              <a:avLst/>
              <a:gdLst/>
              <a:ahLst/>
              <a:cxnLst/>
              <a:rect l="l" t="t" r="r" b="b"/>
              <a:pathLst>
                <a:path w="485775" h="681355">
                  <a:moveTo>
                    <a:pt x="175006" y="505841"/>
                  </a:moveTo>
                  <a:lnTo>
                    <a:pt x="138049" y="505841"/>
                  </a:lnTo>
                  <a:lnTo>
                    <a:pt x="128905" y="507619"/>
                  </a:lnTo>
                  <a:lnTo>
                    <a:pt x="121412" y="512572"/>
                  </a:lnTo>
                  <a:lnTo>
                    <a:pt x="116459" y="520065"/>
                  </a:lnTo>
                  <a:lnTo>
                    <a:pt x="114554" y="529336"/>
                  </a:lnTo>
                  <a:lnTo>
                    <a:pt x="114554" y="566293"/>
                  </a:lnTo>
                  <a:lnTo>
                    <a:pt x="175006" y="505841"/>
                  </a:lnTo>
                  <a:close/>
                </a:path>
                <a:path w="485775" h="681355">
                  <a:moveTo>
                    <a:pt x="485521" y="195072"/>
                  </a:moveTo>
                  <a:lnTo>
                    <a:pt x="470662" y="151384"/>
                  </a:lnTo>
                  <a:lnTo>
                    <a:pt x="466979" y="138176"/>
                  </a:lnTo>
                  <a:lnTo>
                    <a:pt x="465963" y="131572"/>
                  </a:lnTo>
                  <a:lnTo>
                    <a:pt x="455930" y="94361"/>
                  </a:lnTo>
                  <a:lnTo>
                    <a:pt x="413004" y="37211"/>
                  </a:lnTo>
                  <a:lnTo>
                    <a:pt x="378587" y="14986"/>
                  </a:lnTo>
                  <a:lnTo>
                    <a:pt x="373888" y="14986"/>
                  </a:lnTo>
                  <a:lnTo>
                    <a:pt x="361696" y="24384"/>
                  </a:lnTo>
                  <a:lnTo>
                    <a:pt x="352298" y="11303"/>
                  </a:lnTo>
                  <a:lnTo>
                    <a:pt x="315722" y="0"/>
                  </a:lnTo>
                  <a:lnTo>
                    <a:pt x="272923" y="6604"/>
                  </a:lnTo>
                  <a:lnTo>
                    <a:pt x="234823" y="25400"/>
                  </a:lnTo>
                  <a:lnTo>
                    <a:pt x="203200" y="54229"/>
                  </a:lnTo>
                  <a:lnTo>
                    <a:pt x="179705" y="91186"/>
                  </a:lnTo>
                  <a:lnTo>
                    <a:pt x="166243" y="134366"/>
                  </a:lnTo>
                  <a:lnTo>
                    <a:pt x="166243" y="156972"/>
                  </a:lnTo>
                  <a:lnTo>
                    <a:pt x="165608" y="172339"/>
                  </a:lnTo>
                  <a:lnTo>
                    <a:pt x="163322" y="187325"/>
                  </a:lnTo>
                  <a:lnTo>
                    <a:pt x="159512" y="201930"/>
                  </a:lnTo>
                  <a:lnTo>
                    <a:pt x="154051" y="216154"/>
                  </a:lnTo>
                  <a:lnTo>
                    <a:pt x="138049" y="253873"/>
                  </a:lnTo>
                  <a:lnTo>
                    <a:pt x="168148" y="245364"/>
                  </a:lnTo>
                  <a:lnTo>
                    <a:pt x="174371" y="273431"/>
                  </a:lnTo>
                  <a:lnTo>
                    <a:pt x="185928" y="299466"/>
                  </a:lnTo>
                  <a:lnTo>
                    <a:pt x="202057" y="322580"/>
                  </a:lnTo>
                  <a:lnTo>
                    <a:pt x="222631" y="342138"/>
                  </a:lnTo>
                  <a:lnTo>
                    <a:pt x="222631" y="369443"/>
                  </a:lnTo>
                  <a:lnTo>
                    <a:pt x="220726" y="373253"/>
                  </a:lnTo>
                  <a:lnTo>
                    <a:pt x="217043" y="374142"/>
                  </a:lnTo>
                  <a:lnTo>
                    <a:pt x="108204" y="418719"/>
                  </a:lnTo>
                  <a:lnTo>
                    <a:pt x="51689" y="455041"/>
                  </a:lnTo>
                  <a:lnTo>
                    <a:pt x="26035" y="485902"/>
                  </a:lnTo>
                  <a:lnTo>
                    <a:pt x="16002" y="524637"/>
                  </a:lnTo>
                  <a:lnTo>
                    <a:pt x="0" y="667512"/>
                  </a:lnTo>
                  <a:lnTo>
                    <a:pt x="127" y="680847"/>
                  </a:lnTo>
                  <a:lnTo>
                    <a:pt x="41275" y="639699"/>
                  </a:lnTo>
                  <a:lnTo>
                    <a:pt x="53594" y="528320"/>
                  </a:lnTo>
                  <a:lnTo>
                    <a:pt x="53594" y="526542"/>
                  </a:lnTo>
                  <a:lnTo>
                    <a:pt x="55118" y="514223"/>
                  </a:lnTo>
                  <a:lnTo>
                    <a:pt x="99568" y="466725"/>
                  </a:lnTo>
                  <a:lnTo>
                    <a:pt x="154051" y="439801"/>
                  </a:lnTo>
                  <a:lnTo>
                    <a:pt x="198247" y="424053"/>
                  </a:lnTo>
                  <a:lnTo>
                    <a:pt x="221488" y="435356"/>
                  </a:lnTo>
                  <a:lnTo>
                    <a:pt x="239776" y="440944"/>
                  </a:lnTo>
                  <a:lnTo>
                    <a:pt x="271145" y="409702"/>
                  </a:lnTo>
                  <a:lnTo>
                    <a:pt x="259969" y="407670"/>
                  </a:lnTo>
                  <a:lnTo>
                    <a:pt x="241427" y="403352"/>
                  </a:lnTo>
                  <a:lnTo>
                    <a:pt x="249174" y="395986"/>
                  </a:lnTo>
                  <a:lnTo>
                    <a:pt x="255016" y="386969"/>
                  </a:lnTo>
                  <a:lnTo>
                    <a:pt x="258826" y="376682"/>
                  </a:lnTo>
                  <a:lnTo>
                    <a:pt x="260223" y="364744"/>
                  </a:lnTo>
                  <a:lnTo>
                    <a:pt x="287909" y="373253"/>
                  </a:lnTo>
                  <a:lnTo>
                    <a:pt x="305816" y="375031"/>
                  </a:lnTo>
                  <a:lnTo>
                    <a:pt x="348869" y="331851"/>
                  </a:lnTo>
                  <a:lnTo>
                    <a:pt x="316611" y="338455"/>
                  </a:lnTo>
                  <a:lnTo>
                    <a:pt x="274701" y="330454"/>
                  </a:lnTo>
                  <a:lnTo>
                    <a:pt x="239776" y="308483"/>
                  </a:lnTo>
                  <a:lnTo>
                    <a:pt x="215138" y="275336"/>
                  </a:lnTo>
                  <a:lnTo>
                    <a:pt x="203835" y="234061"/>
                  </a:lnTo>
                  <a:lnTo>
                    <a:pt x="244983" y="219202"/>
                  </a:lnTo>
                  <a:lnTo>
                    <a:pt x="289052" y="200533"/>
                  </a:lnTo>
                  <a:lnTo>
                    <a:pt x="332232" y="178054"/>
                  </a:lnTo>
                  <a:lnTo>
                    <a:pt x="370967" y="152019"/>
                  </a:lnTo>
                  <a:lnTo>
                    <a:pt x="401193" y="122174"/>
                  </a:lnTo>
                  <a:lnTo>
                    <a:pt x="407670" y="131953"/>
                  </a:lnTo>
                  <a:lnTo>
                    <a:pt x="414528" y="141351"/>
                  </a:lnTo>
                  <a:lnTo>
                    <a:pt x="421767" y="150622"/>
                  </a:lnTo>
                  <a:lnTo>
                    <a:pt x="429387" y="159766"/>
                  </a:lnTo>
                  <a:lnTo>
                    <a:pt x="429387" y="225679"/>
                  </a:lnTo>
                  <a:lnTo>
                    <a:pt x="422783" y="257810"/>
                  </a:lnTo>
                  <a:lnTo>
                    <a:pt x="467868" y="212725"/>
                  </a:lnTo>
                  <a:lnTo>
                    <a:pt x="467868" y="192659"/>
                  </a:lnTo>
                  <a:lnTo>
                    <a:pt x="473456" y="196469"/>
                  </a:lnTo>
                  <a:lnTo>
                    <a:pt x="482854" y="197739"/>
                  </a:lnTo>
                  <a:lnTo>
                    <a:pt x="485521" y="195072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81022" y="2314193"/>
            <a:ext cx="3599179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105"/>
              </a:spcBef>
            </a:pP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Di</a:t>
            </a: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100" b="1" spc="-50" dirty="0">
                <a:solidFill>
                  <a:srgbClr val="504F51"/>
                </a:solidFill>
                <a:latin typeface="Tahoma"/>
                <a:cs typeface="Tahoma"/>
              </a:rPr>
              <a:t>ní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100" b="1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b="1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:  </a:t>
            </a:r>
            <a:r>
              <a:rPr sz="1100" u="sng" spc="-40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Tahoma"/>
                <a:cs typeface="Tahoma"/>
                <a:hlinkClick r:id="rId8"/>
              </a:rPr>
              <a:t>https://play.google.com/store/apps/details?id=br.com.hapvid </a:t>
            </a:r>
            <a:r>
              <a:rPr sz="1100" spc="-3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u="sng" spc="-40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Tahoma"/>
                <a:cs typeface="Tahoma"/>
                <a:hlinkClick r:id="rId8"/>
              </a:rPr>
              <a:t>a.vendasbras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  <a:hlinkClick r:id="rId8"/>
              </a:rPr>
              <a:t>il</a:t>
            </a:r>
            <a:r>
              <a:rPr sz="1100" spc="110" dirty="0">
                <a:solidFill>
                  <a:srgbClr val="0000FF"/>
                </a:solidFill>
                <a:latin typeface="Tahoma"/>
                <a:cs typeface="Tahoma"/>
                <a:hlinkClick r:id="rId8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sistema</a:t>
            </a:r>
            <a:r>
              <a:rPr sz="11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Android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b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endParaRPr sz="110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Rapidez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praticidade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você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vender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saúde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individual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familiar através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telefone celular. Desenvolvido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objetivo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dar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mais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agilidade,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transparência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segurança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processo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entre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vendedores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clientes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Permite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cadastro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3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individuais/familiar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acesso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individual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vendedor(a),código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concessionária,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código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or(a)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F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nha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ahoma"/>
              <a:cs typeface="Tahoma"/>
            </a:endParaRPr>
          </a:p>
          <a:p>
            <a:pPr marL="22860" marR="2186305">
              <a:lnSpc>
                <a:spcPct val="100000"/>
              </a:lnSpc>
              <a:spcBef>
                <a:spcPts val="5"/>
              </a:spcBef>
            </a:pPr>
            <a:r>
              <a:rPr sz="1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Manual</a:t>
            </a:r>
            <a:r>
              <a:rPr sz="1400" b="1" u="sng" spc="-5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do</a:t>
            </a:r>
            <a:r>
              <a:rPr sz="1400" b="1" u="sng" spc="-3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APP</a:t>
            </a:r>
            <a:r>
              <a:rPr sz="1400" b="1" u="sng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Do </a:t>
            </a:r>
            <a:r>
              <a:rPr sz="1400" b="1" spc="-30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vendedor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28529" y="7222817"/>
            <a:ext cx="1809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12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945"/>
          </a:xfrm>
          <a:custGeom>
            <a:avLst/>
            <a:gdLst/>
            <a:ahLst/>
            <a:cxnLst/>
            <a:rect l="l" t="t" r="r" b="b"/>
            <a:pathLst>
              <a:path w="10692130" h="7560945">
                <a:moveTo>
                  <a:pt x="10691876" y="0"/>
                </a:moveTo>
                <a:lnTo>
                  <a:pt x="0" y="0"/>
                </a:lnTo>
                <a:lnTo>
                  <a:pt x="0" y="7560436"/>
                </a:lnTo>
                <a:lnTo>
                  <a:pt x="10691876" y="7560436"/>
                </a:lnTo>
                <a:lnTo>
                  <a:pt x="10691876" y="0"/>
                </a:lnTo>
                <a:close/>
              </a:path>
            </a:pathLst>
          </a:custGeom>
          <a:solidFill>
            <a:srgbClr val="E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3207" y="7013447"/>
            <a:ext cx="600455" cy="89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3204" y="7013447"/>
            <a:ext cx="601979" cy="899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72000" y="3654551"/>
            <a:ext cx="326390" cy="355600"/>
          </a:xfrm>
          <a:custGeom>
            <a:avLst/>
            <a:gdLst/>
            <a:ahLst/>
            <a:cxnLst/>
            <a:rect l="l" t="t" r="r" b="b"/>
            <a:pathLst>
              <a:path w="326389" h="355600">
                <a:moveTo>
                  <a:pt x="145923" y="0"/>
                </a:moveTo>
                <a:lnTo>
                  <a:pt x="97916" y="8254"/>
                </a:lnTo>
                <a:lnTo>
                  <a:pt x="61595" y="31114"/>
                </a:lnTo>
                <a:lnTo>
                  <a:pt x="35051" y="67055"/>
                </a:lnTo>
                <a:lnTo>
                  <a:pt x="16890" y="113918"/>
                </a:lnTo>
                <a:lnTo>
                  <a:pt x="5207" y="169544"/>
                </a:lnTo>
                <a:lnTo>
                  <a:pt x="380" y="216661"/>
                </a:lnTo>
                <a:lnTo>
                  <a:pt x="0" y="232917"/>
                </a:lnTo>
                <a:lnTo>
                  <a:pt x="6223" y="283717"/>
                </a:lnTo>
                <a:lnTo>
                  <a:pt x="25019" y="322198"/>
                </a:lnTo>
                <a:lnTo>
                  <a:pt x="57276" y="346582"/>
                </a:lnTo>
                <a:lnTo>
                  <a:pt x="103124" y="355091"/>
                </a:lnTo>
                <a:lnTo>
                  <a:pt x="128777" y="352170"/>
                </a:lnTo>
                <a:lnTo>
                  <a:pt x="153035" y="343788"/>
                </a:lnTo>
                <a:lnTo>
                  <a:pt x="174244" y="331215"/>
                </a:lnTo>
                <a:lnTo>
                  <a:pt x="190753" y="315086"/>
                </a:lnTo>
                <a:lnTo>
                  <a:pt x="284734" y="315086"/>
                </a:lnTo>
                <a:lnTo>
                  <a:pt x="289813" y="282066"/>
                </a:lnTo>
                <a:lnTo>
                  <a:pt x="143383" y="282066"/>
                </a:lnTo>
                <a:lnTo>
                  <a:pt x="122047" y="278510"/>
                </a:lnTo>
                <a:lnTo>
                  <a:pt x="108076" y="268096"/>
                </a:lnTo>
                <a:lnTo>
                  <a:pt x="100329" y="250951"/>
                </a:lnTo>
                <a:lnTo>
                  <a:pt x="98044" y="227075"/>
                </a:lnTo>
                <a:lnTo>
                  <a:pt x="98298" y="216661"/>
                </a:lnTo>
                <a:lnTo>
                  <a:pt x="114046" y="125602"/>
                </a:lnTo>
                <a:lnTo>
                  <a:pt x="150240" y="77850"/>
                </a:lnTo>
                <a:lnTo>
                  <a:pt x="174625" y="73786"/>
                </a:lnTo>
                <a:lnTo>
                  <a:pt x="321183" y="73786"/>
                </a:lnTo>
                <a:lnTo>
                  <a:pt x="325882" y="42036"/>
                </a:lnTo>
                <a:lnTo>
                  <a:pt x="228980" y="42036"/>
                </a:lnTo>
                <a:lnTo>
                  <a:pt x="215773" y="25400"/>
                </a:lnTo>
                <a:lnTo>
                  <a:pt x="196976" y="12064"/>
                </a:lnTo>
                <a:lnTo>
                  <a:pt x="173482" y="3301"/>
                </a:lnTo>
                <a:lnTo>
                  <a:pt x="145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511" y="3659123"/>
            <a:ext cx="219710" cy="346075"/>
          </a:xfrm>
          <a:custGeom>
            <a:avLst/>
            <a:gdLst/>
            <a:ahLst/>
            <a:cxnLst/>
            <a:rect l="l" t="t" r="r" b="b"/>
            <a:pathLst>
              <a:path w="219710" h="346075">
                <a:moveTo>
                  <a:pt x="52450" y="0"/>
                </a:moveTo>
                <a:lnTo>
                  <a:pt x="37211" y="508"/>
                </a:lnTo>
                <a:lnTo>
                  <a:pt x="23113" y="1524"/>
                </a:lnTo>
                <a:lnTo>
                  <a:pt x="10413" y="3048"/>
                </a:lnTo>
                <a:lnTo>
                  <a:pt x="0" y="4572"/>
                </a:lnTo>
                <a:lnTo>
                  <a:pt x="55499" y="339979"/>
                </a:lnTo>
                <a:lnTo>
                  <a:pt x="67945" y="342264"/>
                </a:lnTo>
                <a:lnTo>
                  <a:pt x="82676" y="344043"/>
                </a:lnTo>
                <a:lnTo>
                  <a:pt x="99187" y="345313"/>
                </a:lnTo>
                <a:lnTo>
                  <a:pt x="117093" y="345821"/>
                </a:lnTo>
                <a:lnTo>
                  <a:pt x="136778" y="345313"/>
                </a:lnTo>
                <a:lnTo>
                  <a:pt x="154432" y="344043"/>
                </a:lnTo>
                <a:lnTo>
                  <a:pt x="169163" y="342264"/>
                </a:lnTo>
                <a:lnTo>
                  <a:pt x="180466" y="339979"/>
                </a:lnTo>
                <a:lnTo>
                  <a:pt x="219455" y="254762"/>
                </a:lnTo>
                <a:lnTo>
                  <a:pt x="130048" y="254762"/>
                </a:lnTo>
                <a:lnTo>
                  <a:pt x="128015" y="216788"/>
                </a:lnTo>
                <a:lnTo>
                  <a:pt x="123951" y="176275"/>
                </a:lnTo>
                <a:lnTo>
                  <a:pt x="118745" y="134747"/>
                </a:lnTo>
                <a:lnTo>
                  <a:pt x="112649" y="92963"/>
                </a:lnTo>
                <a:lnTo>
                  <a:pt x="105410" y="46228"/>
                </a:lnTo>
                <a:lnTo>
                  <a:pt x="88900" y="11430"/>
                </a:lnTo>
                <a:lnTo>
                  <a:pt x="73151" y="2921"/>
                </a:lnTo>
                <a:lnTo>
                  <a:pt x="52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8932" y="3659123"/>
            <a:ext cx="147955" cy="346075"/>
          </a:xfrm>
          <a:custGeom>
            <a:avLst/>
            <a:gdLst/>
            <a:ahLst/>
            <a:cxnLst/>
            <a:rect l="l" t="t" r="r" b="b"/>
            <a:pathLst>
              <a:path w="147954" h="346075">
                <a:moveTo>
                  <a:pt x="99821" y="0"/>
                </a:moveTo>
                <a:lnTo>
                  <a:pt x="55879" y="3556"/>
                </a:lnTo>
                <a:lnTo>
                  <a:pt x="0" y="341249"/>
                </a:lnTo>
                <a:lnTo>
                  <a:pt x="5460" y="342519"/>
                </a:lnTo>
                <a:lnTo>
                  <a:pt x="14985" y="343916"/>
                </a:lnTo>
                <a:lnTo>
                  <a:pt x="28828" y="345186"/>
                </a:lnTo>
                <a:lnTo>
                  <a:pt x="46989" y="345694"/>
                </a:lnTo>
                <a:lnTo>
                  <a:pt x="65531" y="345186"/>
                </a:lnTo>
                <a:lnTo>
                  <a:pt x="80390" y="343662"/>
                </a:lnTo>
                <a:lnTo>
                  <a:pt x="97281" y="341249"/>
                </a:lnTo>
                <a:lnTo>
                  <a:pt x="147573" y="4572"/>
                </a:lnTo>
                <a:lnTo>
                  <a:pt x="141223" y="3301"/>
                </a:lnTo>
                <a:lnTo>
                  <a:pt x="131190" y="1778"/>
                </a:lnTo>
                <a:lnTo>
                  <a:pt x="117347" y="508"/>
                </a:lnTo>
                <a:lnTo>
                  <a:pt x="99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15255" y="3727703"/>
            <a:ext cx="178435" cy="277495"/>
            <a:chOff x="4715255" y="3727703"/>
            <a:chExt cx="178435" cy="277495"/>
          </a:xfrm>
        </p:grpSpPr>
        <p:sp>
          <p:nvSpPr>
            <p:cNvPr id="9" name="object 9"/>
            <p:cNvSpPr/>
            <p:nvPr/>
          </p:nvSpPr>
          <p:spPr>
            <a:xfrm>
              <a:off x="4762499" y="3970019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4" h="35560">
                  <a:moveTo>
                    <a:pt x="94361" y="0"/>
                  </a:moveTo>
                  <a:lnTo>
                    <a:pt x="0" y="0"/>
                  </a:lnTo>
                  <a:lnTo>
                    <a:pt x="6350" y="14732"/>
                  </a:lnTo>
                  <a:lnTo>
                    <a:pt x="17017" y="25653"/>
                  </a:lnTo>
                  <a:lnTo>
                    <a:pt x="30352" y="32765"/>
                  </a:lnTo>
                  <a:lnTo>
                    <a:pt x="45592" y="35051"/>
                  </a:lnTo>
                  <a:lnTo>
                    <a:pt x="57658" y="34798"/>
                  </a:lnTo>
                  <a:lnTo>
                    <a:pt x="69214" y="34036"/>
                  </a:lnTo>
                  <a:lnTo>
                    <a:pt x="80010" y="32638"/>
                  </a:lnTo>
                  <a:lnTo>
                    <a:pt x="89915" y="30479"/>
                  </a:lnTo>
                  <a:lnTo>
                    <a:pt x="943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255" y="3727703"/>
              <a:ext cx="178308" cy="20878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227576" y="3659123"/>
            <a:ext cx="202565" cy="255904"/>
          </a:xfrm>
          <a:custGeom>
            <a:avLst/>
            <a:gdLst/>
            <a:ahLst/>
            <a:cxnLst/>
            <a:rect l="l" t="t" r="r" b="b"/>
            <a:pathLst>
              <a:path w="202564" h="255904">
                <a:moveTo>
                  <a:pt x="156463" y="0"/>
                </a:moveTo>
                <a:lnTo>
                  <a:pt x="109474" y="3810"/>
                </a:lnTo>
                <a:lnTo>
                  <a:pt x="53721" y="117475"/>
                </a:lnTo>
                <a:lnTo>
                  <a:pt x="25400" y="179070"/>
                </a:lnTo>
                <a:lnTo>
                  <a:pt x="0" y="255778"/>
                </a:lnTo>
                <a:lnTo>
                  <a:pt x="88011" y="255778"/>
                </a:lnTo>
                <a:lnTo>
                  <a:pt x="202311" y="4572"/>
                </a:lnTo>
                <a:lnTo>
                  <a:pt x="196341" y="3301"/>
                </a:lnTo>
                <a:lnTo>
                  <a:pt x="186309" y="1778"/>
                </a:lnTo>
                <a:lnTo>
                  <a:pt x="172974" y="508"/>
                </a:lnTo>
                <a:lnTo>
                  <a:pt x="156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0600" y="3541775"/>
            <a:ext cx="120396" cy="1539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6844" y="3515867"/>
            <a:ext cx="109727" cy="10972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054095" y="3541775"/>
            <a:ext cx="1015365" cy="581025"/>
            <a:chOff x="3054095" y="3541775"/>
            <a:chExt cx="1015365" cy="581025"/>
          </a:xfrm>
        </p:grpSpPr>
        <p:sp>
          <p:nvSpPr>
            <p:cNvPr id="15" name="object 15"/>
            <p:cNvSpPr/>
            <p:nvPr/>
          </p:nvSpPr>
          <p:spPr>
            <a:xfrm>
              <a:off x="3054096" y="3541775"/>
              <a:ext cx="1009015" cy="581025"/>
            </a:xfrm>
            <a:custGeom>
              <a:avLst/>
              <a:gdLst/>
              <a:ahLst/>
              <a:cxnLst/>
              <a:rect l="l" t="t" r="r" b="b"/>
              <a:pathLst>
                <a:path w="1009014" h="581025">
                  <a:moveTo>
                    <a:pt x="321564" y="217297"/>
                  </a:moveTo>
                  <a:lnTo>
                    <a:pt x="321183" y="173355"/>
                  </a:lnTo>
                  <a:lnTo>
                    <a:pt x="306324" y="140208"/>
                  </a:lnTo>
                  <a:lnTo>
                    <a:pt x="278638" y="119253"/>
                  </a:lnTo>
                  <a:lnTo>
                    <a:pt x="239776" y="111887"/>
                  </a:lnTo>
                  <a:lnTo>
                    <a:pt x="211328" y="114046"/>
                  </a:lnTo>
                  <a:lnTo>
                    <a:pt x="185928" y="120523"/>
                  </a:lnTo>
                  <a:lnTo>
                    <a:pt x="163449" y="131699"/>
                  </a:lnTo>
                  <a:lnTo>
                    <a:pt x="143256" y="147701"/>
                  </a:lnTo>
                  <a:lnTo>
                    <a:pt x="157607" y="52705"/>
                  </a:lnTo>
                  <a:lnTo>
                    <a:pt x="157607" y="31115"/>
                  </a:lnTo>
                  <a:lnTo>
                    <a:pt x="150495" y="14478"/>
                  </a:lnTo>
                  <a:lnTo>
                    <a:pt x="137033" y="3810"/>
                  </a:lnTo>
                  <a:lnTo>
                    <a:pt x="117983" y="0"/>
                  </a:lnTo>
                  <a:lnTo>
                    <a:pt x="79756" y="2794"/>
                  </a:lnTo>
                  <a:lnTo>
                    <a:pt x="0" y="458597"/>
                  </a:lnTo>
                  <a:lnTo>
                    <a:pt x="9652" y="460375"/>
                  </a:lnTo>
                  <a:lnTo>
                    <a:pt x="20955" y="461772"/>
                  </a:lnTo>
                  <a:lnTo>
                    <a:pt x="33401" y="462788"/>
                  </a:lnTo>
                  <a:lnTo>
                    <a:pt x="46609" y="463042"/>
                  </a:lnTo>
                  <a:lnTo>
                    <a:pt x="61341" y="462788"/>
                  </a:lnTo>
                  <a:lnTo>
                    <a:pt x="74803" y="461772"/>
                  </a:lnTo>
                  <a:lnTo>
                    <a:pt x="86741" y="460375"/>
                  </a:lnTo>
                  <a:lnTo>
                    <a:pt x="96647" y="458597"/>
                  </a:lnTo>
                  <a:lnTo>
                    <a:pt x="127762" y="249047"/>
                  </a:lnTo>
                  <a:lnTo>
                    <a:pt x="135382" y="223647"/>
                  </a:lnTo>
                  <a:lnTo>
                    <a:pt x="148463" y="204216"/>
                  </a:lnTo>
                  <a:lnTo>
                    <a:pt x="165989" y="191643"/>
                  </a:lnTo>
                  <a:lnTo>
                    <a:pt x="186690" y="187325"/>
                  </a:lnTo>
                  <a:lnTo>
                    <a:pt x="204978" y="190500"/>
                  </a:lnTo>
                  <a:lnTo>
                    <a:pt x="216916" y="199771"/>
                  </a:lnTo>
                  <a:lnTo>
                    <a:pt x="222745" y="214503"/>
                  </a:lnTo>
                  <a:lnTo>
                    <a:pt x="222377" y="234188"/>
                  </a:lnTo>
                  <a:lnTo>
                    <a:pt x="188595" y="458597"/>
                  </a:lnTo>
                  <a:lnTo>
                    <a:pt x="198374" y="460375"/>
                  </a:lnTo>
                  <a:lnTo>
                    <a:pt x="209931" y="461772"/>
                  </a:lnTo>
                  <a:lnTo>
                    <a:pt x="222504" y="462788"/>
                  </a:lnTo>
                  <a:lnTo>
                    <a:pt x="235966" y="463042"/>
                  </a:lnTo>
                  <a:lnTo>
                    <a:pt x="251206" y="462788"/>
                  </a:lnTo>
                  <a:lnTo>
                    <a:pt x="264782" y="461772"/>
                  </a:lnTo>
                  <a:lnTo>
                    <a:pt x="276479" y="460375"/>
                  </a:lnTo>
                  <a:lnTo>
                    <a:pt x="285369" y="458597"/>
                  </a:lnTo>
                  <a:lnTo>
                    <a:pt x="321564" y="217297"/>
                  </a:lnTo>
                  <a:close/>
                </a:path>
                <a:path w="1009014" h="581025">
                  <a:moveTo>
                    <a:pt x="675513" y="156337"/>
                  </a:moveTo>
                  <a:lnTo>
                    <a:pt x="576326" y="156337"/>
                  </a:lnTo>
                  <a:lnTo>
                    <a:pt x="562610" y="139065"/>
                  </a:lnTo>
                  <a:lnTo>
                    <a:pt x="543687" y="125349"/>
                  </a:lnTo>
                  <a:lnTo>
                    <a:pt x="521081" y="116205"/>
                  </a:lnTo>
                  <a:lnTo>
                    <a:pt x="496189" y="112776"/>
                  </a:lnTo>
                  <a:lnTo>
                    <a:pt x="448056" y="121031"/>
                  </a:lnTo>
                  <a:lnTo>
                    <a:pt x="411734" y="144018"/>
                  </a:lnTo>
                  <a:lnTo>
                    <a:pt x="385445" y="180086"/>
                  </a:lnTo>
                  <a:lnTo>
                    <a:pt x="367284" y="227076"/>
                  </a:lnTo>
                  <a:lnTo>
                    <a:pt x="355727" y="282829"/>
                  </a:lnTo>
                  <a:lnTo>
                    <a:pt x="350901" y="330327"/>
                  </a:lnTo>
                  <a:lnTo>
                    <a:pt x="350520" y="346456"/>
                  </a:lnTo>
                  <a:lnTo>
                    <a:pt x="356616" y="397256"/>
                  </a:lnTo>
                  <a:lnTo>
                    <a:pt x="375539" y="435864"/>
                  </a:lnTo>
                  <a:lnTo>
                    <a:pt x="407543" y="460375"/>
                  </a:lnTo>
                  <a:lnTo>
                    <a:pt x="453390" y="468884"/>
                  </a:lnTo>
                  <a:lnTo>
                    <a:pt x="479044" y="465963"/>
                  </a:lnTo>
                  <a:lnTo>
                    <a:pt x="503174" y="457581"/>
                  </a:lnTo>
                  <a:lnTo>
                    <a:pt x="524256" y="444881"/>
                  </a:lnTo>
                  <a:lnTo>
                    <a:pt x="540766" y="428752"/>
                  </a:lnTo>
                  <a:lnTo>
                    <a:pt x="547116" y="443103"/>
                  </a:lnTo>
                  <a:lnTo>
                    <a:pt x="557530" y="453898"/>
                  </a:lnTo>
                  <a:lnTo>
                    <a:pt x="570992" y="460756"/>
                  </a:lnTo>
                  <a:lnTo>
                    <a:pt x="586105" y="463042"/>
                  </a:lnTo>
                  <a:lnTo>
                    <a:pt x="598043" y="462788"/>
                  </a:lnTo>
                  <a:lnTo>
                    <a:pt x="609600" y="462026"/>
                  </a:lnTo>
                  <a:lnTo>
                    <a:pt x="620268" y="460629"/>
                  </a:lnTo>
                  <a:lnTo>
                    <a:pt x="630047" y="458597"/>
                  </a:lnTo>
                  <a:lnTo>
                    <a:pt x="639445" y="395605"/>
                  </a:lnTo>
                  <a:lnTo>
                    <a:pt x="493522" y="395605"/>
                  </a:lnTo>
                  <a:lnTo>
                    <a:pt x="472186" y="392049"/>
                  </a:lnTo>
                  <a:lnTo>
                    <a:pt x="458216" y="381635"/>
                  </a:lnTo>
                  <a:lnTo>
                    <a:pt x="450596" y="364363"/>
                  </a:lnTo>
                  <a:lnTo>
                    <a:pt x="448183" y="340614"/>
                  </a:lnTo>
                  <a:lnTo>
                    <a:pt x="448437" y="330200"/>
                  </a:lnTo>
                  <a:lnTo>
                    <a:pt x="464185" y="238760"/>
                  </a:lnTo>
                  <a:lnTo>
                    <a:pt x="500507" y="190881"/>
                  </a:lnTo>
                  <a:lnTo>
                    <a:pt x="524510" y="186817"/>
                  </a:lnTo>
                  <a:lnTo>
                    <a:pt x="670941" y="186817"/>
                  </a:lnTo>
                  <a:lnTo>
                    <a:pt x="675513" y="156337"/>
                  </a:lnTo>
                  <a:close/>
                </a:path>
                <a:path w="1009014" h="581025">
                  <a:moveTo>
                    <a:pt x="1008507" y="186182"/>
                  </a:moveTo>
                  <a:lnTo>
                    <a:pt x="1008253" y="184531"/>
                  </a:lnTo>
                  <a:lnTo>
                    <a:pt x="992886" y="153035"/>
                  </a:lnTo>
                  <a:lnTo>
                    <a:pt x="824230" y="153035"/>
                  </a:lnTo>
                  <a:lnTo>
                    <a:pt x="817880" y="138684"/>
                  </a:lnTo>
                  <a:lnTo>
                    <a:pt x="807339" y="127762"/>
                  </a:lnTo>
                  <a:lnTo>
                    <a:pt x="794004" y="121031"/>
                  </a:lnTo>
                  <a:lnTo>
                    <a:pt x="778891" y="118618"/>
                  </a:lnTo>
                  <a:lnTo>
                    <a:pt x="734949" y="123190"/>
                  </a:lnTo>
                  <a:lnTo>
                    <a:pt x="666877" y="576072"/>
                  </a:lnTo>
                  <a:lnTo>
                    <a:pt x="677672" y="577850"/>
                  </a:lnTo>
                  <a:lnTo>
                    <a:pt x="689229" y="579247"/>
                  </a:lnTo>
                  <a:lnTo>
                    <a:pt x="701040" y="580263"/>
                  </a:lnTo>
                  <a:lnTo>
                    <a:pt x="712978" y="580517"/>
                  </a:lnTo>
                  <a:lnTo>
                    <a:pt x="736854" y="577977"/>
                  </a:lnTo>
                  <a:lnTo>
                    <a:pt x="753491" y="569341"/>
                  </a:lnTo>
                  <a:lnTo>
                    <a:pt x="764286" y="553720"/>
                  </a:lnTo>
                  <a:lnTo>
                    <a:pt x="770382" y="529971"/>
                  </a:lnTo>
                  <a:lnTo>
                    <a:pt x="786003" y="426720"/>
                  </a:lnTo>
                  <a:lnTo>
                    <a:pt x="799211" y="443484"/>
                  </a:lnTo>
                  <a:lnTo>
                    <a:pt x="818007" y="456819"/>
                  </a:lnTo>
                  <a:lnTo>
                    <a:pt x="841502" y="465709"/>
                  </a:lnTo>
                  <a:lnTo>
                    <a:pt x="868807" y="468884"/>
                  </a:lnTo>
                  <a:lnTo>
                    <a:pt x="916813" y="460756"/>
                  </a:lnTo>
                  <a:lnTo>
                    <a:pt x="953135" y="437642"/>
                  </a:lnTo>
                  <a:lnTo>
                    <a:pt x="979424" y="401701"/>
                  </a:lnTo>
                  <a:lnTo>
                    <a:pt x="982091" y="394970"/>
                  </a:lnTo>
                  <a:lnTo>
                    <a:pt x="840359" y="394970"/>
                  </a:lnTo>
                  <a:lnTo>
                    <a:pt x="820293" y="390271"/>
                  </a:lnTo>
                  <a:lnTo>
                    <a:pt x="806704" y="377571"/>
                  </a:lnTo>
                  <a:lnTo>
                    <a:pt x="799719" y="359156"/>
                  </a:lnTo>
                  <a:lnTo>
                    <a:pt x="799592" y="337312"/>
                  </a:lnTo>
                  <a:lnTo>
                    <a:pt x="813181" y="243840"/>
                  </a:lnTo>
                  <a:lnTo>
                    <a:pt x="820420" y="220345"/>
                  </a:lnTo>
                  <a:lnTo>
                    <a:pt x="833374" y="202184"/>
                  </a:lnTo>
                  <a:lnTo>
                    <a:pt x="850646" y="190373"/>
                  </a:lnTo>
                  <a:lnTo>
                    <a:pt x="871347" y="186182"/>
                  </a:lnTo>
                  <a:lnTo>
                    <a:pt x="1008507" y="186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7871" y="3727703"/>
              <a:ext cx="176784" cy="208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5343" y="3727703"/>
              <a:ext cx="173736" cy="2087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30168" y="3654551"/>
              <a:ext cx="417830" cy="42545"/>
            </a:xfrm>
            <a:custGeom>
              <a:avLst/>
              <a:gdLst/>
              <a:ahLst/>
              <a:cxnLst/>
              <a:rect l="l" t="t" r="r" b="b"/>
              <a:pathLst>
                <a:path w="417829" h="42545">
                  <a:moveTo>
                    <a:pt x="104394" y="10160"/>
                  </a:moveTo>
                  <a:lnTo>
                    <a:pt x="93726" y="8382"/>
                  </a:lnTo>
                  <a:lnTo>
                    <a:pt x="82169" y="7112"/>
                  </a:lnTo>
                  <a:lnTo>
                    <a:pt x="70231" y="6096"/>
                  </a:lnTo>
                  <a:lnTo>
                    <a:pt x="58293" y="5715"/>
                  </a:lnTo>
                  <a:lnTo>
                    <a:pt x="38227" y="8255"/>
                  </a:lnTo>
                  <a:lnTo>
                    <a:pt x="21844" y="15621"/>
                  </a:lnTo>
                  <a:lnTo>
                    <a:pt x="9144" y="27051"/>
                  </a:lnTo>
                  <a:lnTo>
                    <a:pt x="0" y="42418"/>
                  </a:lnTo>
                  <a:lnTo>
                    <a:pt x="99441" y="42418"/>
                  </a:lnTo>
                  <a:lnTo>
                    <a:pt x="104394" y="10160"/>
                  </a:lnTo>
                  <a:close/>
                </a:path>
                <a:path w="417829" h="42545">
                  <a:moveTo>
                    <a:pt x="417449" y="39243"/>
                  </a:moveTo>
                  <a:lnTo>
                    <a:pt x="414020" y="32258"/>
                  </a:lnTo>
                  <a:lnTo>
                    <a:pt x="381889" y="8382"/>
                  </a:lnTo>
                  <a:lnTo>
                    <a:pt x="335915" y="0"/>
                  </a:lnTo>
                  <a:lnTo>
                    <a:pt x="310261" y="2921"/>
                  </a:lnTo>
                  <a:lnTo>
                    <a:pt x="286004" y="11176"/>
                  </a:lnTo>
                  <a:lnTo>
                    <a:pt x="264922" y="23495"/>
                  </a:lnTo>
                  <a:lnTo>
                    <a:pt x="248412" y="39243"/>
                  </a:lnTo>
                  <a:lnTo>
                    <a:pt x="417449" y="39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920996" y="3654551"/>
            <a:ext cx="330200" cy="355600"/>
            <a:chOff x="4920996" y="3654551"/>
            <a:chExt cx="330200" cy="355600"/>
          </a:xfrm>
        </p:grpSpPr>
        <p:sp>
          <p:nvSpPr>
            <p:cNvPr id="20" name="object 20"/>
            <p:cNvSpPr/>
            <p:nvPr/>
          </p:nvSpPr>
          <p:spPr>
            <a:xfrm>
              <a:off x="4920996" y="3654551"/>
              <a:ext cx="325755" cy="355600"/>
            </a:xfrm>
            <a:custGeom>
              <a:avLst/>
              <a:gdLst/>
              <a:ahLst/>
              <a:cxnLst/>
              <a:rect l="l" t="t" r="r" b="b"/>
              <a:pathLst>
                <a:path w="325754" h="355600">
                  <a:moveTo>
                    <a:pt x="145923" y="0"/>
                  </a:moveTo>
                  <a:lnTo>
                    <a:pt x="97916" y="8254"/>
                  </a:lnTo>
                  <a:lnTo>
                    <a:pt x="61467" y="31114"/>
                  </a:lnTo>
                  <a:lnTo>
                    <a:pt x="34925" y="67055"/>
                  </a:lnTo>
                  <a:lnTo>
                    <a:pt x="16763" y="113918"/>
                  </a:lnTo>
                  <a:lnTo>
                    <a:pt x="5206" y="169544"/>
                  </a:lnTo>
                  <a:lnTo>
                    <a:pt x="380" y="216915"/>
                  </a:lnTo>
                  <a:lnTo>
                    <a:pt x="0" y="232917"/>
                  </a:lnTo>
                  <a:lnTo>
                    <a:pt x="6095" y="283717"/>
                  </a:lnTo>
                  <a:lnTo>
                    <a:pt x="25018" y="322198"/>
                  </a:lnTo>
                  <a:lnTo>
                    <a:pt x="57276" y="346582"/>
                  </a:lnTo>
                  <a:lnTo>
                    <a:pt x="103124" y="355091"/>
                  </a:lnTo>
                  <a:lnTo>
                    <a:pt x="128777" y="352170"/>
                  </a:lnTo>
                  <a:lnTo>
                    <a:pt x="152907" y="343788"/>
                  </a:lnTo>
                  <a:lnTo>
                    <a:pt x="174243" y="331215"/>
                  </a:lnTo>
                  <a:lnTo>
                    <a:pt x="190753" y="315086"/>
                  </a:lnTo>
                  <a:lnTo>
                    <a:pt x="197103" y="329438"/>
                  </a:lnTo>
                  <a:lnTo>
                    <a:pt x="207517" y="340105"/>
                  </a:lnTo>
                  <a:lnTo>
                    <a:pt x="220979" y="346963"/>
                  </a:lnTo>
                  <a:lnTo>
                    <a:pt x="236092" y="349250"/>
                  </a:lnTo>
                  <a:lnTo>
                    <a:pt x="248030" y="348995"/>
                  </a:lnTo>
                  <a:lnTo>
                    <a:pt x="259587" y="348233"/>
                  </a:lnTo>
                  <a:lnTo>
                    <a:pt x="270255" y="346836"/>
                  </a:lnTo>
                  <a:lnTo>
                    <a:pt x="280288" y="344804"/>
                  </a:lnTo>
                  <a:lnTo>
                    <a:pt x="289687" y="282066"/>
                  </a:lnTo>
                  <a:lnTo>
                    <a:pt x="143255" y="282066"/>
                  </a:lnTo>
                  <a:lnTo>
                    <a:pt x="121919" y="278510"/>
                  </a:lnTo>
                  <a:lnTo>
                    <a:pt x="107950" y="268096"/>
                  </a:lnTo>
                  <a:lnTo>
                    <a:pt x="100329" y="250951"/>
                  </a:lnTo>
                  <a:lnTo>
                    <a:pt x="97916" y="227075"/>
                  </a:lnTo>
                  <a:lnTo>
                    <a:pt x="98170" y="216788"/>
                  </a:lnTo>
                  <a:lnTo>
                    <a:pt x="113918" y="125602"/>
                  </a:lnTo>
                  <a:lnTo>
                    <a:pt x="150240" y="77850"/>
                  </a:lnTo>
                  <a:lnTo>
                    <a:pt x="174498" y="73786"/>
                  </a:lnTo>
                  <a:lnTo>
                    <a:pt x="321182" y="73786"/>
                  </a:lnTo>
                  <a:lnTo>
                    <a:pt x="325754" y="43433"/>
                  </a:lnTo>
                  <a:lnTo>
                    <a:pt x="226313" y="43433"/>
                  </a:lnTo>
                  <a:lnTo>
                    <a:pt x="212598" y="26161"/>
                  </a:lnTo>
                  <a:lnTo>
                    <a:pt x="193675" y="12572"/>
                  </a:lnTo>
                  <a:lnTo>
                    <a:pt x="171068" y="3428"/>
                  </a:lnTo>
                  <a:lnTo>
                    <a:pt x="145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4252" y="3727703"/>
              <a:ext cx="178308" cy="2087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46548" y="3660647"/>
              <a:ext cx="104775" cy="38100"/>
            </a:xfrm>
            <a:custGeom>
              <a:avLst/>
              <a:gdLst/>
              <a:ahLst/>
              <a:cxnLst/>
              <a:rect l="l" t="t" r="r" b="b"/>
              <a:pathLst>
                <a:path w="104775" h="38100">
                  <a:moveTo>
                    <a:pt x="58547" y="0"/>
                  </a:moveTo>
                  <a:lnTo>
                    <a:pt x="38353" y="2667"/>
                  </a:lnTo>
                  <a:lnTo>
                    <a:pt x="21971" y="10160"/>
                  </a:lnTo>
                  <a:lnTo>
                    <a:pt x="9143" y="21971"/>
                  </a:lnTo>
                  <a:lnTo>
                    <a:pt x="0" y="37719"/>
                  </a:lnTo>
                  <a:lnTo>
                    <a:pt x="99694" y="37719"/>
                  </a:lnTo>
                  <a:lnTo>
                    <a:pt x="104648" y="4572"/>
                  </a:lnTo>
                  <a:lnTo>
                    <a:pt x="93979" y="2794"/>
                  </a:lnTo>
                  <a:lnTo>
                    <a:pt x="82296" y="1397"/>
                  </a:lnTo>
                  <a:lnTo>
                    <a:pt x="70357" y="381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35935" y="3895343"/>
            <a:ext cx="143256" cy="225551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2502407" y="3438143"/>
            <a:ext cx="211454" cy="330835"/>
          </a:xfrm>
          <a:custGeom>
            <a:avLst/>
            <a:gdLst/>
            <a:ahLst/>
            <a:cxnLst/>
            <a:rect l="l" t="t" r="r" b="b"/>
            <a:pathLst>
              <a:path w="211455" h="330835">
                <a:moveTo>
                  <a:pt x="105664" y="0"/>
                </a:moveTo>
                <a:lnTo>
                  <a:pt x="47371" y="14604"/>
                </a:lnTo>
                <a:lnTo>
                  <a:pt x="18034" y="43179"/>
                </a:lnTo>
                <a:lnTo>
                  <a:pt x="0" y="104901"/>
                </a:lnTo>
                <a:lnTo>
                  <a:pt x="4953" y="155193"/>
                </a:lnTo>
                <a:lnTo>
                  <a:pt x="25018" y="220852"/>
                </a:lnTo>
                <a:lnTo>
                  <a:pt x="55372" y="285876"/>
                </a:lnTo>
                <a:lnTo>
                  <a:pt x="78867" y="317373"/>
                </a:lnTo>
                <a:lnTo>
                  <a:pt x="105664" y="330708"/>
                </a:lnTo>
                <a:lnTo>
                  <a:pt x="132461" y="317373"/>
                </a:lnTo>
                <a:lnTo>
                  <a:pt x="155956" y="285876"/>
                </a:lnTo>
                <a:lnTo>
                  <a:pt x="174244" y="249427"/>
                </a:lnTo>
                <a:lnTo>
                  <a:pt x="206375" y="155193"/>
                </a:lnTo>
                <a:lnTo>
                  <a:pt x="211328" y="104901"/>
                </a:lnTo>
                <a:lnTo>
                  <a:pt x="205359" y="68199"/>
                </a:lnTo>
                <a:lnTo>
                  <a:pt x="181356" y="28575"/>
                </a:lnTo>
                <a:lnTo>
                  <a:pt x="139446" y="4190"/>
                </a:lnTo>
                <a:lnTo>
                  <a:pt x="105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69820" y="3858767"/>
            <a:ext cx="190500" cy="13868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56332" y="3858767"/>
            <a:ext cx="188975" cy="138684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267711" y="3622547"/>
            <a:ext cx="283210" cy="208915"/>
          </a:xfrm>
          <a:custGeom>
            <a:avLst/>
            <a:gdLst/>
            <a:ahLst/>
            <a:cxnLst/>
            <a:rect l="l" t="t" r="r" b="b"/>
            <a:pathLst>
              <a:path w="283210" h="208914">
                <a:moveTo>
                  <a:pt x="92329" y="0"/>
                </a:moveTo>
                <a:lnTo>
                  <a:pt x="86740" y="0"/>
                </a:lnTo>
                <a:lnTo>
                  <a:pt x="81661" y="508"/>
                </a:lnTo>
                <a:lnTo>
                  <a:pt x="42799" y="15239"/>
                </a:lnTo>
                <a:lnTo>
                  <a:pt x="9270" y="58674"/>
                </a:lnTo>
                <a:lnTo>
                  <a:pt x="0" y="112775"/>
                </a:lnTo>
                <a:lnTo>
                  <a:pt x="5206" y="132461"/>
                </a:lnTo>
                <a:lnTo>
                  <a:pt x="29210" y="167259"/>
                </a:lnTo>
                <a:lnTo>
                  <a:pt x="100711" y="200279"/>
                </a:lnTo>
                <a:lnTo>
                  <a:pt x="162432" y="207645"/>
                </a:lnTo>
                <a:lnTo>
                  <a:pt x="190500" y="208407"/>
                </a:lnTo>
                <a:lnTo>
                  <a:pt x="227583" y="206375"/>
                </a:lnTo>
                <a:lnTo>
                  <a:pt x="262000" y="198374"/>
                </a:lnTo>
                <a:lnTo>
                  <a:pt x="282956" y="180975"/>
                </a:lnTo>
                <a:lnTo>
                  <a:pt x="281686" y="153670"/>
                </a:lnTo>
                <a:lnTo>
                  <a:pt x="240792" y="93599"/>
                </a:lnTo>
                <a:lnTo>
                  <a:pt x="181610" y="37084"/>
                </a:lnTo>
                <a:lnTo>
                  <a:pt x="146685" y="14732"/>
                </a:lnTo>
                <a:lnTo>
                  <a:pt x="92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3951" y="3622547"/>
            <a:ext cx="285115" cy="208915"/>
          </a:xfrm>
          <a:custGeom>
            <a:avLst/>
            <a:gdLst/>
            <a:ahLst/>
            <a:cxnLst/>
            <a:rect l="l" t="t" r="r" b="b"/>
            <a:pathLst>
              <a:path w="285114" h="208914">
                <a:moveTo>
                  <a:pt x="197358" y="0"/>
                </a:moveTo>
                <a:lnTo>
                  <a:pt x="191643" y="0"/>
                </a:lnTo>
                <a:lnTo>
                  <a:pt x="166878" y="3301"/>
                </a:lnTo>
                <a:lnTo>
                  <a:pt x="101981" y="37084"/>
                </a:lnTo>
                <a:lnTo>
                  <a:pt x="61722" y="73151"/>
                </a:lnTo>
                <a:lnTo>
                  <a:pt x="18796" y="122555"/>
                </a:lnTo>
                <a:lnTo>
                  <a:pt x="0" y="180975"/>
                </a:lnTo>
                <a:lnTo>
                  <a:pt x="20955" y="198500"/>
                </a:lnTo>
                <a:lnTo>
                  <a:pt x="55753" y="206375"/>
                </a:lnTo>
                <a:lnTo>
                  <a:pt x="92964" y="208407"/>
                </a:lnTo>
                <a:lnTo>
                  <a:pt x="121158" y="207645"/>
                </a:lnTo>
                <a:lnTo>
                  <a:pt x="183261" y="200279"/>
                </a:lnTo>
                <a:lnTo>
                  <a:pt x="226949" y="185800"/>
                </a:lnTo>
                <a:lnTo>
                  <a:pt x="271780" y="147827"/>
                </a:lnTo>
                <a:lnTo>
                  <a:pt x="284734" y="112775"/>
                </a:lnTo>
                <a:lnTo>
                  <a:pt x="284353" y="88392"/>
                </a:lnTo>
                <a:lnTo>
                  <a:pt x="259461" y="32004"/>
                </a:lnTo>
                <a:lnTo>
                  <a:pt x="223520" y="5969"/>
                </a:lnTo>
                <a:lnTo>
                  <a:pt x="197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71943" y="4047743"/>
            <a:ext cx="1254125" cy="129539"/>
          </a:xfrm>
          <a:custGeom>
            <a:avLst/>
            <a:gdLst/>
            <a:ahLst/>
            <a:cxnLst/>
            <a:rect l="l" t="t" r="r" b="b"/>
            <a:pathLst>
              <a:path w="1254125" h="129539">
                <a:moveTo>
                  <a:pt x="1248028" y="0"/>
                </a:moveTo>
                <a:lnTo>
                  <a:pt x="1208404" y="26415"/>
                </a:lnTo>
                <a:lnTo>
                  <a:pt x="1169797" y="41275"/>
                </a:lnTo>
                <a:lnTo>
                  <a:pt x="1113535" y="55879"/>
                </a:lnTo>
                <a:lnTo>
                  <a:pt x="1036447" y="68199"/>
                </a:lnTo>
                <a:lnTo>
                  <a:pt x="935735" y="76326"/>
                </a:lnTo>
                <a:lnTo>
                  <a:pt x="883920" y="77724"/>
                </a:lnTo>
                <a:lnTo>
                  <a:pt x="833881" y="77215"/>
                </a:lnTo>
                <a:lnTo>
                  <a:pt x="785495" y="75184"/>
                </a:lnTo>
                <a:lnTo>
                  <a:pt x="738377" y="72009"/>
                </a:lnTo>
                <a:lnTo>
                  <a:pt x="692530" y="67817"/>
                </a:lnTo>
                <a:lnTo>
                  <a:pt x="647573" y="62991"/>
                </a:lnTo>
                <a:lnTo>
                  <a:pt x="555498" y="52577"/>
                </a:lnTo>
                <a:lnTo>
                  <a:pt x="508253" y="47751"/>
                </a:lnTo>
                <a:lnTo>
                  <a:pt x="461263" y="43687"/>
                </a:lnTo>
                <a:lnTo>
                  <a:pt x="413892" y="40893"/>
                </a:lnTo>
                <a:lnTo>
                  <a:pt x="365886" y="39877"/>
                </a:lnTo>
                <a:lnTo>
                  <a:pt x="316737" y="40766"/>
                </a:lnTo>
                <a:lnTo>
                  <a:pt x="232282" y="48133"/>
                </a:lnTo>
                <a:lnTo>
                  <a:pt x="161162" y="60960"/>
                </a:lnTo>
                <a:lnTo>
                  <a:pt x="103124" y="76835"/>
                </a:lnTo>
                <a:lnTo>
                  <a:pt x="58165" y="93344"/>
                </a:lnTo>
                <a:lnTo>
                  <a:pt x="6730" y="118999"/>
                </a:lnTo>
                <a:lnTo>
                  <a:pt x="0" y="123316"/>
                </a:lnTo>
                <a:lnTo>
                  <a:pt x="3809" y="129159"/>
                </a:lnTo>
                <a:lnTo>
                  <a:pt x="10540" y="125602"/>
                </a:lnTo>
                <a:lnTo>
                  <a:pt x="29717" y="116712"/>
                </a:lnTo>
                <a:lnTo>
                  <a:pt x="106045" y="90677"/>
                </a:lnTo>
                <a:lnTo>
                  <a:pt x="163575" y="77469"/>
                </a:lnTo>
                <a:lnTo>
                  <a:pt x="234060" y="66548"/>
                </a:lnTo>
                <a:lnTo>
                  <a:pt x="317753" y="59943"/>
                </a:lnTo>
                <a:lnTo>
                  <a:pt x="366522" y="59054"/>
                </a:lnTo>
                <a:lnTo>
                  <a:pt x="414400" y="60071"/>
                </a:lnTo>
                <a:lnTo>
                  <a:pt x="461517" y="62864"/>
                </a:lnTo>
                <a:lnTo>
                  <a:pt x="508507" y="66928"/>
                </a:lnTo>
                <a:lnTo>
                  <a:pt x="555498" y="71754"/>
                </a:lnTo>
                <a:lnTo>
                  <a:pt x="647573" y="82168"/>
                </a:lnTo>
                <a:lnTo>
                  <a:pt x="692657" y="86994"/>
                </a:lnTo>
                <a:lnTo>
                  <a:pt x="738631" y="91186"/>
                </a:lnTo>
                <a:lnTo>
                  <a:pt x="785876" y="94361"/>
                </a:lnTo>
                <a:lnTo>
                  <a:pt x="834389" y="96392"/>
                </a:lnTo>
                <a:lnTo>
                  <a:pt x="884554" y="96900"/>
                </a:lnTo>
                <a:lnTo>
                  <a:pt x="936625" y="95503"/>
                </a:lnTo>
                <a:lnTo>
                  <a:pt x="1038732" y="86613"/>
                </a:lnTo>
                <a:lnTo>
                  <a:pt x="1116710" y="72389"/>
                </a:lnTo>
                <a:lnTo>
                  <a:pt x="1173733" y="55117"/>
                </a:lnTo>
                <a:lnTo>
                  <a:pt x="1212977" y="37337"/>
                </a:lnTo>
                <a:lnTo>
                  <a:pt x="1249933" y="9271"/>
                </a:lnTo>
                <a:lnTo>
                  <a:pt x="1253998" y="3810"/>
                </a:lnTo>
                <a:lnTo>
                  <a:pt x="1248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6516623" y="3425951"/>
            <a:ext cx="1705610" cy="257810"/>
            <a:chOff x="6516623" y="3425951"/>
            <a:chExt cx="1705610" cy="25781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6623" y="3425951"/>
              <a:ext cx="198120" cy="2514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52843" y="3441191"/>
              <a:ext cx="277368" cy="24231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2215" y="3489959"/>
              <a:ext cx="257555" cy="1935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4823" y="3425951"/>
              <a:ext cx="202692" cy="2514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81899" y="3489959"/>
              <a:ext cx="169164" cy="1935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75447" y="3489959"/>
              <a:ext cx="251459" cy="1874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0435" y="3489959"/>
              <a:ext cx="161544" cy="193548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6518147" y="3761282"/>
            <a:ext cx="24130" cy="248285"/>
          </a:xfrm>
          <a:custGeom>
            <a:avLst/>
            <a:gdLst/>
            <a:ahLst/>
            <a:cxnLst/>
            <a:rect l="l" t="t" r="r" b="b"/>
            <a:pathLst>
              <a:path w="24129" h="248285">
                <a:moveTo>
                  <a:pt x="23995" y="0"/>
                </a:moveTo>
                <a:lnTo>
                  <a:pt x="0" y="0"/>
                </a:lnTo>
                <a:lnTo>
                  <a:pt x="0" y="248107"/>
                </a:lnTo>
                <a:lnTo>
                  <a:pt x="23995" y="248107"/>
                </a:lnTo>
                <a:lnTo>
                  <a:pt x="23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6588252" y="3776471"/>
            <a:ext cx="439420" cy="238125"/>
            <a:chOff x="6588252" y="3776471"/>
            <a:chExt cx="439420" cy="238125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8252" y="3825239"/>
              <a:ext cx="144779" cy="1828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55892" y="3776471"/>
              <a:ext cx="89916" cy="2346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68668" y="3825239"/>
              <a:ext cx="158496" cy="188975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7056119" y="3825239"/>
            <a:ext cx="355600" cy="182880"/>
            <a:chOff x="7056119" y="3825239"/>
            <a:chExt cx="355600" cy="182880"/>
          </a:xfrm>
        </p:grpSpPr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64323" y="3825239"/>
              <a:ext cx="246888" cy="1828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56119" y="3828287"/>
              <a:ext cx="88390" cy="179832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443216" y="3756659"/>
            <a:ext cx="784860" cy="257810"/>
            <a:chOff x="7443216" y="3756659"/>
            <a:chExt cx="784860" cy="257810"/>
          </a:xfrm>
        </p:grpSpPr>
        <p:sp>
          <p:nvSpPr>
            <p:cNvPr id="47" name="object 47"/>
            <p:cNvSpPr/>
            <p:nvPr/>
          </p:nvSpPr>
          <p:spPr>
            <a:xfrm>
              <a:off x="7501128" y="3756659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5" h="48895">
                  <a:moveTo>
                    <a:pt x="62483" y="0"/>
                  </a:moveTo>
                  <a:lnTo>
                    <a:pt x="35814" y="0"/>
                  </a:lnTo>
                  <a:lnTo>
                    <a:pt x="0" y="48640"/>
                  </a:lnTo>
                  <a:lnTo>
                    <a:pt x="17399" y="48640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43216" y="3825239"/>
              <a:ext cx="160020" cy="18897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24572" y="3761231"/>
              <a:ext cx="164592" cy="2529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830312" y="3761193"/>
              <a:ext cx="22860" cy="248285"/>
            </a:xfrm>
            <a:custGeom>
              <a:avLst/>
              <a:gdLst/>
              <a:ahLst/>
              <a:cxnLst/>
              <a:rect l="l" t="t" r="r" b="b"/>
              <a:pathLst>
                <a:path w="22859" h="248285">
                  <a:moveTo>
                    <a:pt x="22364" y="68783"/>
                  </a:moveTo>
                  <a:lnTo>
                    <a:pt x="0" y="68783"/>
                  </a:lnTo>
                  <a:lnTo>
                    <a:pt x="0" y="248069"/>
                  </a:lnTo>
                  <a:lnTo>
                    <a:pt x="22364" y="248069"/>
                  </a:lnTo>
                  <a:lnTo>
                    <a:pt x="22364" y="68783"/>
                  </a:lnTo>
                  <a:close/>
                </a:path>
                <a:path w="22859" h="248285">
                  <a:moveTo>
                    <a:pt x="22364" y="0"/>
                  </a:moveTo>
                  <a:lnTo>
                    <a:pt x="0" y="0"/>
                  </a:lnTo>
                  <a:lnTo>
                    <a:pt x="0" y="35090"/>
                  </a:lnTo>
                  <a:lnTo>
                    <a:pt x="22364" y="35090"/>
                  </a:lnTo>
                  <a:lnTo>
                    <a:pt x="22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85176" y="3825239"/>
              <a:ext cx="156972" cy="18897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63484" y="3825239"/>
              <a:ext cx="164592" cy="188975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07379" y="3383279"/>
            <a:ext cx="702563" cy="716279"/>
          </a:xfrm>
          <a:prstGeom prst="rect">
            <a:avLst/>
          </a:prstGeom>
        </p:spPr>
      </p:pic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Boa</a:t>
            </a:r>
            <a:r>
              <a:rPr dirty="0"/>
              <a:t>s</a:t>
            </a:r>
            <a:r>
              <a:rPr spc="-610" dirty="0"/>
              <a:t> </a:t>
            </a:r>
            <a:r>
              <a:rPr spc="-285" dirty="0"/>
              <a:t>Ve</a:t>
            </a:r>
            <a:r>
              <a:rPr spc="-295" dirty="0"/>
              <a:t>n</a:t>
            </a:r>
            <a:r>
              <a:rPr spc="-290" dirty="0"/>
              <a:t>d</a:t>
            </a:r>
            <a:r>
              <a:rPr spc="-295" dirty="0"/>
              <a:t>a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74" y="330199"/>
            <a:ext cx="3104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B8500"/>
                </a:solidFill>
              </a:rPr>
              <a:t>1</a:t>
            </a:r>
            <a:r>
              <a:rPr sz="2000" spc="-315" dirty="0">
                <a:solidFill>
                  <a:srgbClr val="EB8500"/>
                </a:solidFill>
              </a:rPr>
              <a:t> 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30" dirty="0">
                <a:solidFill>
                  <a:srgbClr val="0060AC"/>
                </a:solidFill>
              </a:rPr>
              <a:t>P</a:t>
            </a:r>
            <a:r>
              <a:rPr sz="2000" spc="-150" dirty="0">
                <a:solidFill>
                  <a:srgbClr val="0060AC"/>
                </a:solidFill>
              </a:rPr>
              <a:t>ri</a:t>
            </a:r>
            <a:r>
              <a:rPr sz="2000" spc="-135" dirty="0">
                <a:solidFill>
                  <a:srgbClr val="0060AC"/>
                </a:solidFill>
              </a:rPr>
              <a:t>nc</a:t>
            </a:r>
            <a:r>
              <a:rPr sz="2000" spc="-15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pa</a:t>
            </a:r>
            <a:r>
              <a:rPr sz="2000" spc="-150" dirty="0">
                <a:solidFill>
                  <a:srgbClr val="0060AC"/>
                </a:solidFill>
              </a:rPr>
              <a:t>i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300" dirty="0">
                <a:solidFill>
                  <a:srgbClr val="0060AC"/>
                </a:solidFill>
              </a:rPr>
              <a:t> </a:t>
            </a:r>
            <a:r>
              <a:rPr sz="2000" spc="-150" dirty="0">
                <a:solidFill>
                  <a:srgbClr val="0060AC"/>
                </a:solidFill>
              </a:rPr>
              <a:t>C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spc="-150" dirty="0">
                <a:solidFill>
                  <a:srgbClr val="0060AC"/>
                </a:solidFill>
              </a:rPr>
              <a:t>r</a:t>
            </a:r>
            <a:r>
              <a:rPr sz="2000" spc="-135" dirty="0">
                <a:solidFill>
                  <a:srgbClr val="0060AC"/>
                </a:solidFill>
              </a:rPr>
              <a:t>ac</a:t>
            </a:r>
            <a:r>
              <a:rPr sz="2000" spc="-150" dirty="0">
                <a:solidFill>
                  <a:srgbClr val="0060AC"/>
                </a:solidFill>
              </a:rPr>
              <a:t>t</a:t>
            </a:r>
            <a:r>
              <a:rPr sz="2000" spc="-135" dirty="0">
                <a:solidFill>
                  <a:srgbClr val="0060AC"/>
                </a:solidFill>
              </a:rPr>
              <a:t>e</a:t>
            </a:r>
            <a:r>
              <a:rPr sz="2000" spc="-150" dirty="0">
                <a:solidFill>
                  <a:srgbClr val="0060AC"/>
                </a:solidFill>
              </a:rPr>
              <a:t>rí</a:t>
            </a:r>
            <a:r>
              <a:rPr sz="2000" spc="-130" dirty="0">
                <a:solidFill>
                  <a:srgbClr val="0060AC"/>
                </a:solidFill>
              </a:rPr>
              <a:t>s</a:t>
            </a:r>
            <a:r>
              <a:rPr sz="2000" spc="-150" dirty="0">
                <a:solidFill>
                  <a:srgbClr val="0060AC"/>
                </a:solidFill>
              </a:rPr>
              <a:t>ti</a:t>
            </a:r>
            <a:r>
              <a:rPr sz="2000" spc="-135" dirty="0">
                <a:solidFill>
                  <a:srgbClr val="0060AC"/>
                </a:solidFill>
              </a:rPr>
              <a:t>ca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0328909" y="7222817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74" y="893825"/>
            <a:ext cx="4627245" cy="6031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4139" marR="401320">
              <a:lnSpc>
                <a:spcPts val="1300"/>
              </a:lnSpc>
              <a:spcBef>
                <a:spcPts val="160"/>
              </a:spcBef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individual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familiar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são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aqueles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contratados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diretamente</a:t>
            </a:r>
            <a:r>
              <a:rPr sz="1100" spc="-2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saúde: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próprio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escolhe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características</a:t>
            </a:r>
            <a:r>
              <a:rPr sz="1100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contratado.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ahoma"/>
              <a:cs typeface="Tahoma"/>
            </a:endParaRPr>
          </a:p>
          <a:p>
            <a:pPr marL="104139">
              <a:lnSpc>
                <a:spcPct val="100000"/>
              </a:lnSpc>
            </a:pP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regida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pela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RN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413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dispõe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sobre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endParaRPr sz="1100" dirty="0">
              <a:latin typeface="Tahoma"/>
              <a:cs typeface="Tahoma"/>
            </a:endParaRPr>
          </a:p>
          <a:p>
            <a:pPr marL="104139" marR="250190">
              <a:lnSpc>
                <a:spcPct val="107700"/>
              </a:lnSpc>
              <a:spcBef>
                <a:spcPts val="95"/>
              </a:spcBef>
            </a:pP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eletrônica</a:t>
            </a:r>
            <a:r>
              <a:rPr sz="11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privados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</a:t>
            </a:r>
            <a:r>
              <a:rPr sz="1100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à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saúde.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deverá,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prazo máximo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25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(vinte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cinco)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corridos, concluir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processo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eletrônica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disponibilizar</a:t>
            </a:r>
            <a:r>
              <a:rPr sz="1100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opções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pagamento,</a:t>
            </a:r>
            <a:r>
              <a:rPr sz="11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conta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endParaRPr sz="1100" dirty="0">
              <a:latin typeface="Tahoma"/>
              <a:cs typeface="Tahoma"/>
            </a:endParaRPr>
          </a:p>
          <a:p>
            <a:pPr marL="104139">
              <a:lnSpc>
                <a:spcPts val="1295"/>
              </a:lnSpc>
            </a:pP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í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digit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ahoma"/>
              <a:cs typeface="Tahoma"/>
            </a:endParaRPr>
          </a:p>
          <a:p>
            <a:pPr marL="104139" marR="134620" algn="just">
              <a:lnSpc>
                <a:spcPts val="1310"/>
              </a:lnSpc>
            </a:pP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modalidade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pessoa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física,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há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necessidade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comprovação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vínculo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primeira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carga,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seja,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incluso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ua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lq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ue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usuár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(a)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ahoma"/>
              <a:cs typeface="Tahoma"/>
            </a:endParaRPr>
          </a:p>
          <a:p>
            <a:pPr marL="104139" marR="125095" algn="just">
              <a:lnSpc>
                <a:spcPts val="131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necessidade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vínculo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dar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apenas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2º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carga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diante,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podendo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cônjuge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companheiro(a),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filhos menores,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naturais,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21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anos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24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anos,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se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estiverem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cursando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universidade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filhos adotivos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menores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12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anos.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Liv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 dirty="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Car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cu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id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 dirty="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spcBef>
                <a:spcPts val="190"/>
              </a:spcBef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conforme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ROL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procedimentos;</a:t>
            </a:r>
            <a:endParaRPr sz="1100" dirty="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Resc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sã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ena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frau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/o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fa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lt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amen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 dirty="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Cobrança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diretamente</a:t>
            </a:r>
            <a:r>
              <a:rPr sz="1100" spc="-2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consumidor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pela</a:t>
            </a:r>
            <a:r>
              <a:rPr sz="11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saúde.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Tahoma"/>
              <a:cs typeface="Tahoma"/>
            </a:endParaRPr>
          </a:p>
          <a:p>
            <a:pPr marL="12700" marR="435609" indent="39370">
              <a:lnSpc>
                <a:spcPct val="100000"/>
              </a:lnSpc>
            </a:pPr>
            <a:r>
              <a:rPr sz="2000" b="1" spc="-5" dirty="0">
                <a:solidFill>
                  <a:srgbClr val="0060AC"/>
                </a:solidFill>
                <a:latin typeface="Tahoma"/>
                <a:cs typeface="Tahoma"/>
              </a:rPr>
              <a:t>Aspectos</a:t>
            </a:r>
            <a:r>
              <a:rPr sz="2000" b="1" spc="-9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60AC"/>
                </a:solidFill>
                <a:latin typeface="Tahoma"/>
                <a:cs typeface="Tahoma"/>
              </a:rPr>
              <a:t>a</a:t>
            </a:r>
            <a:r>
              <a:rPr sz="2000" b="1" spc="-2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60AC"/>
                </a:solidFill>
                <a:latin typeface="Tahoma"/>
                <a:cs typeface="Tahoma"/>
              </a:rPr>
              <a:t>serem</a:t>
            </a:r>
            <a:r>
              <a:rPr sz="2000" b="1" spc="-3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60AC"/>
                </a:solidFill>
                <a:latin typeface="Tahoma"/>
                <a:cs typeface="Tahoma"/>
              </a:rPr>
              <a:t>observados</a:t>
            </a:r>
            <a:r>
              <a:rPr sz="2000" b="1" spc="-6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60AC"/>
                </a:solidFill>
                <a:latin typeface="Tahoma"/>
                <a:cs typeface="Tahoma"/>
              </a:rPr>
              <a:t>na </a:t>
            </a:r>
            <a:r>
              <a:rPr sz="2000" b="1" spc="-57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60AC"/>
                </a:solidFill>
                <a:latin typeface="Tahoma"/>
                <a:cs typeface="Tahoma"/>
              </a:rPr>
              <a:t>contratação</a:t>
            </a:r>
            <a:endParaRPr sz="2000" dirty="0">
              <a:latin typeface="Tahoma"/>
              <a:cs typeface="Tahoma"/>
            </a:endParaRPr>
          </a:p>
          <a:p>
            <a:pPr marL="58419" marR="5080" algn="just">
              <a:lnSpc>
                <a:spcPct val="99000"/>
              </a:lnSpc>
              <a:spcBef>
                <a:spcPts val="1415"/>
              </a:spcBef>
            </a:pPr>
            <a:r>
              <a:rPr sz="1200" b="1" spc="-10" dirty="0">
                <a:solidFill>
                  <a:srgbClr val="0060AC"/>
                </a:solidFill>
                <a:latin typeface="Tahoma"/>
                <a:cs typeface="Tahoma"/>
              </a:rPr>
              <a:t>Carência: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permitida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180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demais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procedimentos. exigência 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cumprimento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período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prazos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máximos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estabelecidos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pela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Lei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nº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9.656/1998: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24h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urgência/emergência,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até 300 dias para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parto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termo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até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6561" y="887729"/>
            <a:ext cx="4836795" cy="572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algn="just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Cobertura</a:t>
            </a:r>
            <a:r>
              <a:rPr sz="1200" b="1" spc="-5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60AC"/>
                </a:solidFill>
                <a:latin typeface="Tahoma"/>
                <a:cs typeface="Tahoma"/>
              </a:rPr>
              <a:t>Parcial</a:t>
            </a:r>
            <a:r>
              <a:rPr sz="1200" b="1" spc="-7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Temporária(CPT)</a:t>
            </a:r>
            <a:endParaRPr sz="1200">
              <a:latin typeface="Tahoma"/>
              <a:cs typeface="Tahoma"/>
            </a:endParaRPr>
          </a:p>
          <a:p>
            <a:pPr marL="12700" marR="497205" algn="just">
              <a:lnSpc>
                <a:spcPct val="98000"/>
              </a:lnSpc>
              <a:spcBef>
                <a:spcPts val="905"/>
              </a:spcBef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Sendo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constatado,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conhecimento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doença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lesão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preexistente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(DLP),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conforme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declaração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saúde, perícia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entrevista qualificada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Carta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Orientação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entrega obrigatória,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operadora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poderá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oferecer cobertura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total,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após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cumpridas eventuais carências,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sem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qualquer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ônus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adicional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beneficiário.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operadora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pelo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oferecimento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total,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deverá,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nesse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momento,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oferecer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Parcial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Temporária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(CPT),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suspensão,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até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24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meses,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das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coberturas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alta</a:t>
            </a:r>
            <a:r>
              <a:rPr sz="11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complexidade,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exclusivamenteà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DLP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declarada.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90170" algn="just">
              <a:lnSpc>
                <a:spcPct val="100000"/>
              </a:lnSpc>
            </a:pP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Regras</a:t>
            </a:r>
            <a:r>
              <a:rPr sz="1200" b="1" spc="-6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60AC"/>
                </a:solidFill>
                <a:latin typeface="Tahoma"/>
                <a:cs typeface="Tahoma"/>
              </a:rPr>
              <a:t>de</a:t>
            </a:r>
            <a:r>
              <a:rPr sz="1200" b="1" spc="-5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Rescisão</a:t>
            </a:r>
            <a:r>
              <a:rPr sz="1200" b="1" spc="-6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e/ou</a:t>
            </a:r>
            <a:r>
              <a:rPr sz="1200" b="1" spc="-7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60AC"/>
                </a:solidFill>
                <a:latin typeface="Tahoma"/>
                <a:cs typeface="Tahoma"/>
              </a:rPr>
              <a:t>Suspensão</a:t>
            </a:r>
            <a:endParaRPr sz="1200">
              <a:latin typeface="Tahoma"/>
              <a:cs typeface="Tahoma"/>
            </a:endParaRPr>
          </a:p>
          <a:p>
            <a:pPr marL="44450" marR="422275" algn="just">
              <a:lnSpc>
                <a:spcPct val="100000"/>
              </a:lnSpc>
              <a:spcBef>
                <a:spcPts val="700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rescisão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suspensão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contratual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unilateral,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parte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operadora,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somente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pode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ocorrer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duas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hipóteses: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fraude;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pagamento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período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superior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60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(sessenta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dias),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consecutivos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não,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últimos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doze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meses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vigência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contrato,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desde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seja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comprovadamente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notificado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até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50º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inadimplência.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ahoma"/>
              <a:cs typeface="Tahoma"/>
            </a:endParaRPr>
          </a:p>
          <a:p>
            <a:pPr marL="44450" marR="424180" algn="just">
              <a:lnSpc>
                <a:spcPct val="10000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rescisão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unilateral imotivada,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qualquer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partes,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somente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ocorrer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após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vigência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período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12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meses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mediante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prévia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notificação</a:t>
            </a:r>
            <a:r>
              <a:rPr sz="11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outra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parte</a:t>
            </a:r>
            <a:r>
              <a:rPr sz="1100" spc="-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antecedência</a:t>
            </a:r>
            <a:r>
              <a:rPr sz="11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mínima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60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dias.</a:t>
            </a:r>
            <a:endParaRPr sz="1100">
              <a:latin typeface="Tahoma"/>
              <a:cs typeface="Tahoma"/>
            </a:endParaRPr>
          </a:p>
          <a:p>
            <a:pPr marL="108585">
              <a:lnSpc>
                <a:spcPct val="100000"/>
              </a:lnSpc>
              <a:spcBef>
                <a:spcPts val="1105"/>
              </a:spcBef>
            </a:pP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Reajustes</a:t>
            </a:r>
            <a:endParaRPr sz="1200">
              <a:latin typeface="Tahoma"/>
              <a:cs typeface="Tahoma"/>
            </a:endParaRPr>
          </a:p>
          <a:p>
            <a:pPr marL="91440" marR="5080" algn="just">
              <a:lnSpc>
                <a:spcPct val="100000"/>
              </a:lnSpc>
              <a:spcBef>
                <a:spcPts val="900"/>
              </a:spcBef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individuais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familiares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precisam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autorização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prévia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aplicação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reajuste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anual,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exceto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exclusivamente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odontológica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contém cláusula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clara,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elegendo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índice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preços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divulgado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instituição</a:t>
            </a:r>
            <a:r>
              <a:rPr sz="1100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externa.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ahoma"/>
              <a:cs typeface="Tahoma"/>
            </a:endParaRPr>
          </a:p>
          <a:p>
            <a:pPr marL="91440" marR="6985" algn="just">
              <a:lnSpc>
                <a:spcPct val="10000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variação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mudança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faixa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etária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aumento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decorrente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alteração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idade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segundo faixas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percentuais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variação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dispostas</a:t>
            </a:r>
            <a:r>
              <a:rPr sz="1100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atendendo</a:t>
            </a:r>
            <a:r>
              <a:rPr sz="1100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RN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nº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563/2022.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530478"/>
            <a:ext cx="3104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B8500"/>
                </a:solidFill>
              </a:rPr>
              <a:t>1</a:t>
            </a:r>
            <a:r>
              <a:rPr sz="2000" spc="-315" dirty="0">
                <a:solidFill>
                  <a:srgbClr val="EB8500"/>
                </a:solidFill>
              </a:rPr>
              <a:t> 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30" dirty="0">
                <a:solidFill>
                  <a:srgbClr val="0060AC"/>
                </a:solidFill>
              </a:rPr>
              <a:t>P</a:t>
            </a:r>
            <a:r>
              <a:rPr sz="2000" spc="-150" dirty="0">
                <a:solidFill>
                  <a:srgbClr val="0060AC"/>
                </a:solidFill>
              </a:rPr>
              <a:t>ri</a:t>
            </a:r>
            <a:r>
              <a:rPr sz="2000" spc="-135" dirty="0">
                <a:solidFill>
                  <a:srgbClr val="0060AC"/>
                </a:solidFill>
              </a:rPr>
              <a:t>nc</a:t>
            </a:r>
            <a:r>
              <a:rPr sz="2000" spc="-15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pa</a:t>
            </a:r>
            <a:r>
              <a:rPr sz="2000" spc="-150" dirty="0">
                <a:solidFill>
                  <a:srgbClr val="0060AC"/>
                </a:solidFill>
              </a:rPr>
              <a:t>i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300" dirty="0">
                <a:solidFill>
                  <a:srgbClr val="0060AC"/>
                </a:solidFill>
              </a:rPr>
              <a:t> </a:t>
            </a:r>
            <a:r>
              <a:rPr sz="2000" spc="-150" dirty="0">
                <a:solidFill>
                  <a:srgbClr val="0060AC"/>
                </a:solidFill>
              </a:rPr>
              <a:t>C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spc="-150" dirty="0">
                <a:solidFill>
                  <a:srgbClr val="0060AC"/>
                </a:solidFill>
              </a:rPr>
              <a:t>r</a:t>
            </a:r>
            <a:r>
              <a:rPr sz="2000" spc="-135" dirty="0">
                <a:solidFill>
                  <a:srgbClr val="0060AC"/>
                </a:solidFill>
              </a:rPr>
              <a:t>ac</a:t>
            </a:r>
            <a:r>
              <a:rPr sz="2000" spc="-150" dirty="0">
                <a:solidFill>
                  <a:srgbClr val="0060AC"/>
                </a:solidFill>
              </a:rPr>
              <a:t>t</a:t>
            </a:r>
            <a:r>
              <a:rPr sz="2000" spc="-135" dirty="0">
                <a:solidFill>
                  <a:srgbClr val="0060AC"/>
                </a:solidFill>
              </a:rPr>
              <a:t>e</a:t>
            </a:r>
            <a:r>
              <a:rPr sz="2000" spc="-150" dirty="0">
                <a:solidFill>
                  <a:srgbClr val="0060AC"/>
                </a:solidFill>
              </a:rPr>
              <a:t>rí</a:t>
            </a:r>
            <a:r>
              <a:rPr sz="2000" spc="-130" dirty="0">
                <a:solidFill>
                  <a:srgbClr val="0060AC"/>
                </a:solidFill>
              </a:rPr>
              <a:t>s</a:t>
            </a:r>
            <a:r>
              <a:rPr sz="2000" spc="-150" dirty="0">
                <a:solidFill>
                  <a:srgbClr val="0060AC"/>
                </a:solidFill>
              </a:rPr>
              <a:t>ti</a:t>
            </a:r>
            <a:r>
              <a:rPr sz="2000" spc="-135" dirty="0">
                <a:solidFill>
                  <a:srgbClr val="0060AC"/>
                </a:solidFill>
              </a:rPr>
              <a:t>ca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0328909" y="7222817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418" y="1166875"/>
            <a:ext cx="5353050" cy="166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0AC"/>
                </a:solidFill>
                <a:latin typeface="Tahoma"/>
                <a:cs typeface="Tahoma"/>
              </a:rPr>
              <a:t>Portabilidade</a:t>
            </a:r>
            <a:endParaRPr sz="2000" dirty="0">
              <a:latin typeface="Tahoma"/>
              <a:cs typeface="Tahoma"/>
            </a:endParaRPr>
          </a:p>
          <a:p>
            <a:pPr marL="64135" marR="5080" algn="just">
              <a:lnSpc>
                <a:spcPct val="99100"/>
              </a:lnSpc>
              <a:spcBef>
                <a:spcPts val="5"/>
              </a:spcBef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Realizada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forma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administrativa,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realizada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pela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equipe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vendaPara inclusão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aproveitamento integral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carências, através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processo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portabilidade, conforme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regulamento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ANS, este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processo administrativo;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qual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beneficiário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individual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solicitar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portal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serviços, disponível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site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  <a:hlinkClick r:id="rId2"/>
              </a:rPr>
              <a:t>www.ccgsaude.com.br,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aba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cliente. Portabilidade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plano coletivo empresarial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ou 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administradora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benefícios,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responsável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empresa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administradora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deve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enviar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solicitação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toda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documentação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e-mail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  <a:hlinkClick r:id="rId3"/>
              </a:rPr>
              <a:t>portabilidade.backoffice@hapvida.com.br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visto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esta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remunera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rre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tor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88" y="3451986"/>
            <a:ext cx="5535930" cy="3143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0AC"/>
                </a:solidFill>
                <a:latin typeface="Tahoma"/>
                <a:cs typeface="Tahoma"/>
              </a:rPr>
              <a:t>Inclusão</a:t>
            </a:r>
            <a:r>
              <a:rPr sz="2000" b="1" spc="-7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60AC"/>
                </a:solidFill>
                <a:latin typeface="Tahoma"/>
                <a:cs typeface="Tahoma"/>
              </a:rPr>
              <a:t>Recém-Nascido</a:t>
            </a:r>
            <a:endParaRPr sz="2000" dirty="0">
              <a:latin typeface="Tahoma"/>
              <a:cs typeface="Tahoma"/>
            </a:endParaRPr>
          </a:p>
          <a:p>
            <a:pPr marL="64135" marR="5080" algn="just">
              <a:lnSpc>
                <a:spcPts val="1310"/>
              </a:lnSpc>
              <a:spcBef>
                <a:spcPts val="1345"/>
              </a:spcBef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recém-nascidos:Inclusão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administrativa,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realizada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pela equipe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vendasDefinição: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tiver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lang="pt-BR" sz="1100" spc="-30" dirty="0" err="1">
                <a:solidFill>
                  <a:srgbClr val="504F51"/>
                </a:solidFill>
                <a:latin typeface="Tahoma"/>
                <a:cs typeface="Tahoma"/>
              </a:rPr>
              <a:t>Clinipam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(independente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sexo),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obstetrícia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 cumprida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parto, terá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30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(trinta)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dias,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nascimento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ou 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adoção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fazer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inclusão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criança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isso,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bebê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cumprirá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qualquer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tipo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Tahoma"/>
              <a:cs typeface="Tahoma"/>
            </a:endParaRPr>
          </a:p>
          <a:p>
            <a:pPr marL="64135" algn="just">
              <a:lnSpc>
                <a:spcPts val="1315"/>
              </a:lnSpc>
            </a:pP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2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empresarial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(pessoa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jurídica),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inclusão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recém-nascido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deverá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</a:t>
            </a:r>
            <a:endParaRPr sz="1100" dirty="0">
              <a:latin typeface="Tahoma"/>
              <a:cs typeface="Tahoma"/>
            </a:endParaRPr>
          </a:p>
          <a:p>
            <a:pPr marL="64135" algn="just">
              <a:lnSpc>
                <a:spcPts val="1315"/>
              </a:lnSpc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realizada</a:t>
            </a:r>
            <a:r>
              <a:rPr sz="1100" spc="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diretamente</a:t>
            </a:r>
            <a:r>
              <a:rPr sz="1100" spc="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RH</a:t>
            </a:r>
            <a:r>
              <a:rPr sz="1100" spc="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empresa,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até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30</a:t>
            </a:r>
            <a:r>
              <a:rPr sz="1100" spc="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nascimento</a:t>
            </a:r>
            <a:r>
              <a:rPr sz="1100" spc="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criança.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Tahoma"/>
              <a:cs typeface="Tahoma"/>
            </a:endParaRPr>
          </a:p>
          <a:p>
            <a:pPr marL="64135" marR="5080" algn="just">
              <a:lnSpc>
                <a:spcPct val="98900"/>
              </a:lnSpc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Lembre-se: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prazo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é,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máximo,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30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nascimento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adoção.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ultrapasse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esse prazo,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possível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inclusão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recém-nascido.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incluído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dependente,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porém deverá cumprir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todas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carências descritas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contrato.Plano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sem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obstétrica:Clientes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(independente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sexo),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mas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módulo obstetrícia,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 fazer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adesão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cobertura obstétrica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antes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nascimento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adoção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criança,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bebê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possa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beneficiado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partir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adesão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módulo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obstetrícia.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8876" y="3875531"/>
            <a:ext cx="3444240" cy="2212340"/>
          </a:xfrm>
          <a:custGeom>
            <a:avLst/>
            <a:gdLst/>
            <a:ahLst/>
            <a:cxnLst/>
            <a:rect l="l" t="t" r="r" b="b"/>
            <a:pathLst>
              <a:path w="3444240" h="2212340">
                <a:moveTo>
                  <a:pt x="3363087" y="0"/>
                </a:moveTo>
                <a:lnTo>
                  <a:pt x="81279" y="0"/>
                </a:lnTo>
                <a:lnTo>
                  <a:pt x="49656" y="11556"/>
                </a:lnTo>
                <a:lnTo>
                  <a:pt x="23749" y="42925"/>
                </a:lnTo>
                <a:lnTo>
                  <a:pt x="6350" y="89408"/>
                </a:lnTo>
                <a:lnTo>
                  <a:pt x="0" y="146430"/>
                </a:lnTo>
                <a:lnTo>
                  <a:pt x="0" y="2065782"/>
                </a:lnTo>
                <a:lnTo>
                  <a:pt x="6350" y="2122804"/>
                </a:lnTo>
                <a:lnTo>
                  <a:pt x="23749" y="2169414"/>
                </a:lnTo>
                <a:lnTo>
                  <a:pt x="49656" y="2200783"/>
                </a:lnTo>
                <a:lnTo>
                  <a:pt x="81279" y="2212213"/>
                </a:lnTo>
                <a:lnTo>
                  <a:pt x="3363087" y="2212213"/>
                </a:lnTo>
                <a:lnTo>
                  <a:pt x="3394582" y="2200783"/>
                </a:lnTo>
                <a:lnTo>
                  <a:pt x="3420491" y="2169414"/>
                </a:lnTo>
                <a:lnTo>
                  <a:pt x="3437890" y="2122804"/>
                </a:lnTo>
                <a:lnTo>
                  <a:pt x="3444240" y="2065782"/>
                </a:lnTo>
                <a:lnTo>
                  <a:pt x="3444240" y="146430"/>
                </a:lnTo>
                <a:lnTo>
                  <a:pt x="3437890" y="89408"/>
                </a:lnTo>
                <a:lnTo>
                  <a:pt x="3420491" y="42925"/>
                </a:lnTo>
                <a:lnTo>
                  <a:pt x="3394582" y="11556"/>
                </a:lnTo>
                <a:lnTo>
                  <a:pt x="3363087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548" y="410971"/>
            <a:ext cx="19869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2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Tipo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32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315" dirty="0">
                <a:solidFill>
                  <a:srgbClr val="0060AC"/>
                </a:solidFill>
              </a:rPr>
              <a:t> </a:t>
            </a:r>
            <a:r>
              <a:rPr sz="2000" spc="-155" dirty="0">
                <a:solidFill>
                  <a:srgbClr val="0060AC"/>
                </a:solidFill>
              </a:rPr>
              <a:t>P</a:t>
            </a:r>
            <a:r>
              <a:rPr sz="2000" spc="-165" dirty="0">
                <a:solidFill>
                  <a:srgbClr val="0060AC"/>
                </a:solidFill>
              </a:rPr>
              <a:t>l</a:t>
            </a:r>
            <a:r>
              <a:rPr sz="2000" spc="-160" dirty="0">
                <a:solidFill>
                  <a:srgbClr val="0060AC"/>
                </a:solidFill>
              </a:rPr>
              <a:t>a</a:t>
            </a:r>
            <a:r>
              <a:rPr sz="2000" spc="-155" dirty="0">
                <a:solidFill>
                  <a:srgbClr val="0060AC"/>
                </a:solidFill>
              </a:rPr>
              <a:t>n</a:t>
            </a:r>
            <a:r>
              <a:rPr sz="2000" spc="-160" dirty="0">
                <a:solidFill>
                  <a:srgbClr val="0060AC"/>
                </a:solidFill>
              </a:rPr>
              <a:t>o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7172070" y="4516627"/>
            <a:ext cx="298640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5940">
              <a:lnSpc>
                <a:spcPct val="100000"/>
              </a:lnSpc>
              <a:spcBef>
                <a:spcPts val="100"/>
              </a:spcBef>
            </a:pPr>
            <a:r>
              <a:rPr lang="pt-BR" sz="1200" b="1" dirty="0">
                <a:solidFill>
                  <a:srgbClr val="504F51"/>
                </a:solidFill>
                <a:latin typeface="Tahoma"/>
                <a:cs typeface="Tahoma"/>
              </a:rPr>
              <a:t>*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od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b="1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es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lhi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ul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e  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es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b="1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200" b="1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b="1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s  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individuais, 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somente 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permitido 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escolher 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b="1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es</a:t>
            </a:r>
            <a:r>
              <a:rPr sz="1200" b="1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od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pa</a:t>
            </a:r>
            <a:r>
              <a:rPr sz="1200" b="1" spc="-7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b="1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ul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200" b="1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2070" y="5454141"/>
            <a:ext cx="2621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1200" b="1" dirty="0">
                <a:solidFill>
                  <a:srgbClr val="504F51"/>
                </a:solidFill>
                <a:latin typeface="Tahoma"/>
                <a:cs typeface="Tahoma"/>
              </a:rPr>
              <a:t>*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ta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 a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b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ul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at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ri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 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cob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rn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b="1" spc="-65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at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ur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 b="1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394" y="2479039"/>
            <a:ext cx="8866505" cy="185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z="1600" b="1" spc="-20" dirty="0" err="1">
                <a:solidFill>
                  <a:srgbClr val="0060AC"/>
                </a:solidFill>
                <a:latin typeface="Tahoma"/>
                <a:cs typeface="Tahoma"/>
              </a:rPr>
              <a:t>Produto</a:t>
            </a:r>
            <a:r>
              <a:rPr lang="pt-BR" sz="1600" b="1" spc="-20" dirty="0">
                <a:solidFill>
                  <a:srgbClr val="0060AC"/>
                </a:solidFill>
                <a:latin typeface="Tahoma"/>
                <a:cs typeface="Tahoma"/>
              </a:rPr>
              <a:t>:</a:t>
            </a:r>
            <a:r>
              <a:rPr sz="1600" b="1" spc="3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60AC"/>
                </a:solidFill>
                <a:latin typeface="Tahoma"/>
                <a:cs typeface="Tahoma"/>
              </a:rPr>
              <a:t>N</a:t>
            </a:r>
            <a:r>
              <a:rPr lang="pt-BR" sz="1600" b="1" spc="-20" dirty="0">
                <a:solidFill>
                  <a:srgbClr val="0060AC"/>
                </a:solidFill>
                <a:latin typeface="Tahoma"/>
                <a:cs typeface="Tahoma"/>
              </a:rPr>
              <a:t>OSSO PLANO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200" b="1" dirty="0">
                <a:latin typeface="Tahoma"/>
                <a:cs typeface="Tahoma"/>
              </a:rPr>
              <a:t>Plano: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Nosso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Plano,</a:t>
            </a:r>
            <a:r>
              <a:rPr sz="1100" spc="2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Referência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Odontológico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Tahoma"/>
                <a:cs typeface="Tahoma"/>
              </a:rPr>
              <a:t>Segmentação:</a:t>
            </a:r>
            <a:r>
              <a:rPr sz="1200" b="1" spc="210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Ambulatorial</a:t>
            </a:r>
            <a:r>
              <a:rPr sz="1100" spc="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Hospitalar</a:t>
            </a:r>
            <a:r>
              <a:rPr sz="1100" spc="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Obstetrícia</a:t>
            </a:r>
            <a:r>
              <a:rPr sz="1100" spc="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</a:t>
            </a:r>
            <a:r>
              <a:rPr sz="1100" spc="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somente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Ambulatorial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(Consulta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Exames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Terapias)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" dirty="0">
                <a:latin typeface="Tahoma"/>
                <a:cs typeface="Tahoma"/>
              </a:rPr>
              <a:t>Acomodação:</a:t>
            </a:r>
            <a:r>
              <a:rPr sz="1200" b="1" spc="25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Enfermaria,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Apartamento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e</a:t>
            </a:r>
            <a:r>
              <a:rPr sz="1100" spc="3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sem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acomodação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produto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ambulatorial</a:t>
            </a:r>
            <a:r>
              <a:rPr sz="1200" spc="-40" dirty="0"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dirty="0">
                <a:latin typeface="Tahoma"/>
                <a:cs typeface="Tahoma"/>
              </a:rPr>
              <a:t>Co</a:t>
            </a:r>
            <a:r>
              <a:rPr sz="1200" b="1" spc="-5" dirty="0">
                <a:latin typeface="Tahoma"/>
                <a:cs typeface="Tahoma"/>
              </a:rPr>
              <a:t>parti</a:t>
            </a:r>
            <a:r>
              <a:rPr sz="1200" b="1" spc="-10" dirty="0">
                <a:latin typeface="Tahoma"/>
                <a:cs typeface="Tahoma"/>
              </a:rPr>
              <a:t>c</a:t>
            </a:r>
            <a:r>
              <a:rPr sz="1200" b="1" dirty="0">
                <a:latin typeface="Tahoma"/>
                <a:cs typeface="Tahoma"/>
              </a:rPr>
              <a:t>i</a:t>
            </a:r>
            <a:r>
              <a:rPr sz="1200" b="1" spc="-15" dirty="0">
                <a:latin typeface="Tahoma"/>
                <a:cs typeface="Tahoma"/>
              </a:rPr>
              <a:t>p</a:t>
            </a:r>
            <a:r>
              <a:rPr sz="1200" b="1" spc="-5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ção: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lang="pt-BR" sz="1100" b="1" spc="-55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IMPORTANTE!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592" y="885443"/>
            <a:ext cx="9905365" cy="1453515"/>
          </a:xfrm>
          <a:custGeom>
            <a:avLst/>
            <a:gdLst/>
            <a:ahLst/>
            <a:cxnLst/>
            <a:rect l="l" t="t" r="r" b="b"/>
            <a:pathLst>
              <a:path w="9905365" h="1453514">
                <a:moveTo>
                  <a:pt x="9610471" y="0"/>
                </a:moveTo>
                <a:lnTo>
                  <a:pt x="294576" y="0"/>
                </a:lnTo>
                <a:lnTo>
                  <a:pt x="201472" y="6604"/>
                </a:lnTo>
                <a:lnTo>
                  <a:pt x="120624" y="24765"/>
                </a:lnTo>
                <a:lnTo>
                  <a:pt x="56832" y="52705"/>
                </a:lnTo>
                <a:lnTo>
                  <a:pt x="15024" y="88138"/>
                </a:lnTo>
                <a:lnTo>
                  <a:pt x="0" y="128778"/>
                </a:lnTo>
                <a:lnTo>
                  <a:pt x="0" y="1324737"/>
                </a:lnTo>
                <a:lnTo>
                  <a:pt x="15024" y="1365504"/>
                </a:lnTo>
                <a:lnTo>
                  <a:pt x="56832" y="1400810"/>
                </a:lnTo>
                <a:lnTo>
                  <a:pt x="120624" y="1428623"/>
                </a:lnTo>
                <a:lnTo>
                  <a:pt x="201472" y="1447038"/>
                </a:lnTo>
                <a:lnTo>
                  <a:pt x="294576" y="1453515"/>
                </a:lnTo>
                <a:lnTo>
                  <a:pt x="9610471" y="1453515"/>
                </a:lnTo>
                <a:lnTo>
                  <a:pt x="9703562" y="1447038"/>
                </a:lnTo>
                <a:lnTo>
                  <a:pt x="9784334" y="1428623"/>
                </a:lnTo>
                <a:lnTo>
                  <a:pt x="9848215" y="1400810"/>
                </a:lnTo>
                <a:lnTo>
                  <a:pt x="9889998" y="1365504"/>
                </a:lnTo>
                <a:lnTo>
                  <a:pt x="9904984" y="1324737"/>
                </a:lnTo>
                <a:lnTo>
                  <a:pt x="9904984" y="128778"/>
                </a:lnTo>
                <a:lnTo>
                  <a:pt x="9889998" y="88138"/>
                </a:lnTo>
                <a:lnTo>
                  <a:pt x="9848215" y="52705"/>
                </a:lnTo>
                <a:lnTo>
                  <a:pt x="9784334" y="24765"/>
                </a:lnTo>
                <a:lnTo>
                  <a:pt x="9703562" y="6604"/>
                </a:lnTo>
                <a:lnTo>
                  <a:pt x="9610471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8384" y="1123949"/>
            <a:ext cx="9577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Nosso </a:t>
            </a:r>
            <a:r>
              <a:rPr sz="1200" b="1" spc="-75" dirty="0">
                <a:solidFill>
                  <a:srgbClr val="504F51"/>
                </a:solidFill>
                <a:latin typeface="Tahoma"/>
                <a:cs typeface="Tahoma"/>
              </a:rPr>
              <a:t>Plano: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Nosso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é 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produto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mais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vendido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entre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planos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3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assistência médica.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Ele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possui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rede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exclusiva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atendimento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hospitais,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centros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clínicos, unidades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pronto atendimento, unidades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diagnóstico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imagem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postos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coleta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laboratoriais.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Nosso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escolher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categoria Enfermaria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Apartamento.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categoria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Enfermaria consiste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em um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quarto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partir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dois leitos,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devidamente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equipado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compartilhar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estadia.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categoria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Apartamento,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beneficiário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tem</a:t>
            </a:r>
            <a:r>
              <a:rPr sz="1200" spc="3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direito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de,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quando necessário,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possuir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quarto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exclusivo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seu</a:t>
            </a:r>
            <a:r>
              <a:rPr sz="1200" spc="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tratamento.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44423" y="3939451"/>
            <a:ext cx="570230" cy="501650"/>
            <a:chOff x="7144423" y="3939451"/>
            <a:chExt cx="570230" cy="5016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3591" y="4073651"/>
              <a:ext cx="68579" cy="1813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9019" y="4276343"/>
              <a:ext cx="79248" cy="883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68133" y="3963161"/>
              <a:ext cx="522605" cy="454025"/>
            </a:xfrm>
            <a:custGeom>
              <a:avLst/>
              <a:gdLst/>
              <a:ahLst/>
              <a:cxnLst/>
              <a:rect l="l" t="t" r="r" b="b"/>
              <a:pathLst>
                <a:path w="522604" h="454025">
                  <a:moveTo>
                    <a:pt x="297052" y="25273"/>
                  </a:moveTo>
                  <a:lnTo>
                    <a:pt x="280289" y="6350"/>
                  </a:lnTo>
                  <a:lnTo>
                    <a:pt x="261239" y="0"/>
                  </a:lnTo>
                  <a:lnTo>
                    <a:pt x="242189" y="6350"/>
                  </a:lnTo>
                  <a:lnTo>
                    <a:pt x="225298" y="25273"/>
                  </a:lnTo>
                  <a:lnTo>
                    <a:pt x="8636" y="392938"/>
                  </a:lnTo>
                  <a:lnTo>
                    <a:pt x="0" y="416560"/>
                  </a:lnTo>
                  <a:lnTo>
                    <a:pt x="3301" y="435864"/>
                  </a:lnTo>
                  <a:lnTo>
                    <a:pt x="17399" y="448945"/>
                  </a:lnTo>
                  <a:lnTo>
                    <a:pt x="41275" y="453771"/>
                  </a:lnTo>
                  <a:lnTo>
                    <a:pt x="481202" y="453771"/>
                  </a:lnTo>
                  <a:lnTo>
                    <a:pt x="505079" y="448945"/>
                  </a:lnTo>
                  <a:lnTo>
                    <a:pt x="519175" y="435864"/>
                  </a:lnTo>
                  <a:lnTo>
                    <a:pt x="522477" y="416560"/>
                  </a:lnTo>
                  <a:lnTo>
                    <a:pt x="513842" y="392938"/>
                  </a:lnTo>
                  <a:lnTo>
                    <a:pt x="297052" y="25273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13943" y="4436363"/>
            <a:ext cx="6296660" cy="719455"/>
          </a:xfrm>
          <a:custGeom>
            <a:avLst/>
            <a:gdLst/>
            <a:ahLst/>
            <a:cxnLst/>
            <a:rect l="l" t="t" r="r" b="b"/>
            <a:pathLst>
              <a:path w="6296659" h="719454">
                <a:moveTo>
                  <a:pt x="6109334" y="0"/>
                </a:moveTo>
                <a:lnTo>
                  <a:pt x="187261" y="0"/>
                </a:lnTo>
                <a:lnTo>
                  <a:pt x="128066" y="3302"/>
                </a:lnTo>
                <a:lnTo>
                  <a:pt x="76682" y="12319"/>
                </a:lnTo>
                <a:lnTo>
                  <a:pt x="36131" y="26162"/>
                </a:lnTo>
                <a:lnTo>
                  <a:pt x="9550" y="43561"/>
                </a:lnTo>
                <a:lnTo>
                  <a:pt x="0" y="63754"/>
                </a:lnTo>
                <a:lnTo>
                  <a:pt x="0" y="655701"/>
                </a:lnTo>
                <a:lnTo>
                  <a:pt x="36131" y="693166"/>
                </a:lnTo>
                <a:lnTo>
                  <a:pt x="128066" y="716153"/>
                </a:lnTo>
                <a:lnTo>
                  <a:pt x="187261" y="719328"/>
                </a:lnTo>
                <a:lnTo>
                  <a:pt x="6109334" y="719328"/>
                </a:lnTo>
                <a:lnTo>
                  <a:pt x="6168390" y="716153"/>
                </a:lnTo>
                <a:lnTo>
                  <a:pt x="6219825" y="707009"/>
                </a:lnTo>
                <a:lnTo>
                  <a:pt x="6287008" y="675767"/>
                </a:lnTo>
                <a:lnTo>
                  <a:pt x="6296533" y="655701"/>
                </a:lnTo>
                <a:lnTo>
                  <a:pt x="6296533" y="63754"/>
                </a:lnTo>
                <a:lnTo>
                  <a:pt x="6260464" y="26162"/>
                </a:lnTo>
                <a:lnTo>
                  <a:pt x="6168390" y="3302"/>
                </a:lnTo>
                <a:lnTo>
                  <a:pt x="6109334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481" y="4599558"/>
            <a:ext cx="4752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lang="pt-BR" sz="1200" b="1" spc="-40" dirty="0">
                <a:solidFill>
                  <a:srgbClr val="504F51"/>
                </a:solidFill>
                <a:latin typeface="Tahoma"/>
                <a:cs typeface="Tahoma"/>
              </a:rPr>
              <a:t>Nosso Plano</a:t>
            </a:r>
            <a:r>
              <a:rPr sz="12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r>
              <a:rPr sz="1200" b="1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Atendimento</a:t>
            </a:r>
            <a:r>
              <a:rPr sz="1200" spc="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das</a:t>
            </a:r>
            <a:r>
              <a:rPr sz="12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unidades</a:t>
            </a:r>
            <a:r>
              <a:rPr sz="12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próprias</a:t>
            </a:r>
            <a:r>
              <a:rPr sz="12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200" spc="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prestadores</a:t>
            </a:r>
            <a:r>
              <a:rPr sz="12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região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metropolitana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conforme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encaminhamento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pela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 err="1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4713" y="5321299"/>
            <a:ext cx="3554729" cy="1333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1600" b="1" spc="-20" dirty="0" err="1">
                <a:solidFill>
                  <a:srgbClr val="0060AC"/>
                </a:solidFill>
                <a:latin typeface="Tahoma"/>
                <a:cs typeface="Tahoma"/>
              </a:rPr>
              <a:t>Produto</a:t>
            </a:r>
            <a:r>
              <a:rPr lang="pt-BR" sz="1600" b="1" spc="-20" dirty="0">
                <a:solidFill>
                  <a:srgbClr val="0060AC"/>
                </a:solidFill>
                <a:latin typeface="Tahoma"/>
                <a:cs typeface="Tahoma"/>
              </a:rPr>
              <a:t>:</a:t>
            </a:r>
            <a:r>
              <a:rPr sz="1600" b="1" spc="1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lang="pt-BR" sz="1600" b="1" spc="-25" dirty="0">
                <a:solidFill>
                  <a:srgbClr val="0060AC"/>
                </a:solidFill>
                <a:latin typeface="Tahoma"/>
                <a:cs typeface="Tahoma"/>
              </a:rPr>
              <a:t>PLENO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b="1" dirty="0">
                <a:latin typeface="Tahoma"/>
                <a:cs typeface="Tahoma"/>
              </a:rPr>
              <a:t>Plan</a:t>
            </a:r>
            <a:r>
              <a:rPr sz="1200" b="1" spc="-10" dirty="0">
                <a:latin typeface="Tahoma"/>
                <a:cs typeface="Tahoma"/>
              </a:rPr>
              <a:t>o</a:t>
            </a:r>
            <a:r>
              <a:rPr sz="1200" b="1" dirty="0">
                <a:latin typeface="Tahoma"/>
                <a:cs typeface="Tahoma"/>
              </a:rPr>
              <a:t>:</a:t>
            </a:r>
            <a:r>
              <a:rPr sz="1200" b="1" spc="-105" dirty="0">
                <a:latin typeface="Tahoma"/>
                <a:cs typeface="Tahoma"/>
              </a:rPr>
              <a:t> </a:t>
            </a:r>
            <a:r>
              <a:rPr lang="pt-BR" sz="1100" spc="-25" dirty="0">
                <a:solidFill>
                  <a:srgbClr val="504F51"/>
                </a:solidFill>
                <a:latin typeface="Tahoma"/>
                <a:cs typeface="Tahoma"/>
              </a:rPr>
              <a:t>Pleno, referência e odontológico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10" dirty="0">
                <a:latin typeface="Tahoma"/>
                <a:cs typeface="Tahoma"/>
              </a:rPr>
              <a:t>Segmentação:</a:t>
            </a:r>
            <a:r>
              <a:rPr sz="1200" b="1" spc="200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Ambulatorial</a:t>
            </a:r>
            <a:r>
              <a:rPr sz="1100" spc="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Hospitalar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Obstetrícia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ahoma"/>
                <a:cs typeface="Tahoma"/>
              </a:rPr>
              <a:t>Acomodação: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100" spc="-35" dirty="0" err="1">
                <a:solidFill>
                  <a:srgbClr val="504F51"/>
                </a:solidFill>
                <a:latin typeface="Tahoma"/>
                <a:cs typeface="Tahoma"/>
              </a:rPr>
              <a:t>Enfermaria</a:t>
            </a:r>
            <a:r>
              <a:rPr lang="pt-BR" sz="1100" spc="-35" dirty="0">
                <a:solidFill>
                  <a:srgbClr val="504F51"/>
                </a:solidFill>
                <a:latin typeface="Tahoma"/>
                <a:cs typeface="Tahoma"/>
              </a:rPr>
              <a:t> ou Apartamento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latin typeface="Tahoma"/>
                <a:cs typeface="Tahoma"/>
              </a:rPr>
              <a:t>Co</a:t>
            </a:r>
            <a:r>
              <a:rPr sz="1200" b="1" spc="-5" dirty="0">
                <a:latin typeface="Tahoma"/>
                <a:cs typeface="Tahoma"/>
              </a:rPr>
              <a:t>parti</a:t>
            </a:r>
            <a:r>
              <a:rPr sz="1200" b="1" spc="-10" dirty="0">
                <a:latin typeface="Tahoma"/>
                <a:cs typeface="Tahoma"/>
              </a:rPr>
              <a:t>c</a:t>
            </a:r>
            <a:r>
              <a:rPr sz="1200" b="1" dirty="0">
                <a:latin typeface="Tahoma"/>
                <a:cs typeface="Tahoma"/>
              </a:rPr>
              <a:t>i</a:t>
            </a:r>
            <a:r>
              <a:rPr sz="1200" b="1" spc="-15" dirty="0">
                <a:latin typeface="Tahoma"/>
                <a:cs typeface="Tahoma"/>
              </a:rPr>
              <a:t>p</a:t>
            </a:r>
            <a:r>
              <a:rPr sz="1200" b="1" spc="-10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çã</a:t>
            </a:r>
            <a:r>
              <a:rPr sz="1200" b="1" spc="15" dirty="0">
                <a:latin typeface="Tahoma"/>
                <a:cs typeface="Tahoma"/>
              </a:rPr>
              <a:t>o</a:t>
            </a:r>
            <a:r>
              <a:rPr sz="1200" b="1" dirty="0">
                <a:latin typeface="Tahoma"/>
                <a:cs typeface="Tahoma"/>
              </a:rPr>
              <a:t>: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lang="pt-BR" sz="1100" b="1" spc="-55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100" b="1" spc="-55" dirty="0">
                <a:solidFill>
                  <a:srgbClr val="504F51"/>
                </a:solidFill>
                <a:latin typeface="Tahoma"/>
                <a:cs typeface="Tahoma"/>
              </a:rPr>
              <a:t>Rede: Própria e credenciada (em definição)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971" y="152526"/>
            <a:ext cx="3495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3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Reg</a:t>
            </a:r>
            <a:r>
              <a:rPr sz="2000" spc="-155" dirty="0">
                <a:solidFill>
                  <a:srgbClr val="0060AC"/>
                </a:solidFill>
              </a:rPr>
              <a:t>u</a:t>
            </a:r>
            <a:r>
              <a:rPr sz="2000" spc="-160" dirty="0">
                <a:solidFill>
                  <a:srgbClr val="0060AC"/>
                </a:solidFill>
              </a:rPr>
              <a:t>lame</a:t>
            </a:r>
            <a:r>
              <a:rPr sz="2000" spc="-170" dirty="0">
                <a:solidFill>
                  <a:srgbClr val="0060AC"/>
                </a:solidFill>
              </a:rPr>
              <a:t>n</a:t>
            </a:r>
            <a:r>
              <a:rPr sz="2000" spc="-17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33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310" dirty="0">
                <a:solidFill>
                  <a:srgbClr val="0060AC"/>
                </a:solidFill>
              </a:rPr>
              <a:t> </a:t>
            </a:r>
            <a:r>
              <a:rPr sz="2000" spc="-175" dirty="0">
                <a:solidFill>
                  <a:srgbClr val="0060AC"/>
                </a:solidFill>
              </a:rPr>
              <a:t>C</a:t>
            </a:r>
            <a:r>
              <a:rPr sz="2000" spc="-160" dirty="0">
                <a:solidFill>
                  <a:srgbClr val="0060AC"/>
                </a:solidFill>
              </a:rPr>
              <a:t>o</a:t>
            </a:r>
            <a:r>
              <a:rPr sz="2000" spc="-155" dirty="0">
                <a:solidFill>
                  <a:srgbClr val="0060AC"/>
                </a:solidFill>
              </a:rPr>
              <a:t>n</a:t>
            </a:r>
            <a:r>
              <a:rPr sz="2000" spc="-175" dirty="0">
                <a:solidFill>
                  <a:srgbClr val="0060AC"/>
                </a:solidFill>
              </a:rPr>
              <a:t>tr</a:t>
            </a:r>
            <a:r>
              <a:rPr sz="2000" spc="-160" dirty="0">
                <a:solidFill>
                  <a:srgbClr val="0060AC"/>
                </a:solidFill>
              </a:rPr>
              <a:t>a</a:t>
            </a:r>
            <a:r>
              <a:rPr sz="2000" spc="-175" dirty="0">
                <a:solidFill>
                  <a:srgbClr val="0060AC"/>
                </a:solidFill>
              </a:rPr>
              <a:t>t</a:t>
            </a:r>
            <a:r>
              <a:rPr sz="2000" spc="-160" dirty="0">
                <a:solidFill>
                  <a:srgbClr val="0060AC"/>
                </a:solidFill>
              </a:rPr>
              <a:t>açã</a:t>
            </a:r>
            <a:r>
              <a:rPr sz="2000" dirty="0">
                <a:solidFill>
                  <a:srgbClr val="0060AC"/>
                </a:solidFill>
              </a:rPr>
              <a:t>o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42112" y="787653"/>
            <a:ext cx="4298315" cy="440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56972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tr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 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Pr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4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gr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6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ahoma"/>
              <a:cs typeface="Tahoma"/>
            </a:endParaRPr>
          </a:p>
          <a:p>
            <a:pPr marL="24765" marR="8255" indent="-12700" algn="just">
              <a:lnSpc>
                <a:spcPct val="98000"/>
              </a:lnSpc>
              <a:buClr>
                <a:srgbClr val="0060AC"/>
              </a:buClr>
              <a:buSzPct val="118181"/>
              <a:buChar char="•"/>
              <a:tabLst>
                <a:tab pos="9461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médica,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optar,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possua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interesse,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pela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 concomitante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odontológica,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através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instrumentos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distintos,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hipótese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qual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beneficiado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desconto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valor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ambos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produtos.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60AC"/>
              </a:buClr>
              <a:buFont typeface="Tahoma"/>
              <a:buChar char="•"/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0AC"/>
              </a:buClr>
              <a:buFont typeface="Tahoma"/>
              <a:buChar char="•"/>
            </a:pPr>
            <a:endParaRPr sz="1150">
              <a:latin typeface="Tahoma"/>
              <a:cs typeface="Tahoma"/>
            </a:endParaRPr>
          </a:p>
          <a:p>
            <a:pPr marL="24765" marR="7620" indent="-12700" algn="just">
              <a:lnSpc>
                <a:spcPct val="98000"/>
              </a:lnSpc>
              <a:buClr>
                <a:srgbClr val="0060AC"/>
              </a:buClr>
              <a:buSzPct val="118181"/>
              <a:buChar char="•"/>
              <a:tabLst>
                <a:tab pos="94615" algn="l"/>
              </a:tabLst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desconto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mencionado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item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"1"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presente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regulamento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concedido durante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vigência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concomitante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plano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odontológica.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algum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dos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seja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cancelado,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perderá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benefício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concedido nesta promoção,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restabelecendo-se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imediatamente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valor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original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sem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desconto,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conforme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indicado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coluna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"Médica2"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respectivo</a:t>
            </a:r>
            <a:r>
              <a:rPr sz="1100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produto.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60AC"/>
              </a:buClr>
              <a:buFont typeface="Tahoma"/>
              <a:buChar char="•"/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60AC"/>
              </a:buClr>
              <a:buFont typeface="Tahoma"/>
              <a:buChar char="•"/>
            </a:pPr>
            <a:endParaRPr sz="1150">
              <a:latin typeface="Tahoma"/>
              <a:cs typeface="Tahoma"/>
            </a:endParaRPr>
          </a:p>
          <a:p>
            <a:pPr marL="24765" marR="5080" indent="-12700" algn="just">
              <a:lnSpc>
                <a:spcPct val="98200"/>
              </a:lnSpc>
              <a:buClr>
                <a:srgbClr val="0060AC"/>
              </a:buClr>
              <a:buSzPct val="118181"/>
              <a:buChar char="•"/>
              <a:tabLst>
                <a:tab pos="94615" algn="l"/>
              </a:tabLst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Além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desconto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valor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conforme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indicado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item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"1"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deste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regulamento,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 concomitante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odontológica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beneficiará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cobrança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uma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única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taxa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adesão.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4.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Atenção!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termos desta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promoção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aplicam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produto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"Referência"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(registro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nº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436.062/01-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6191" y="499871"/>
            <a:ext cx="4364990" cy="1842135"/>
          </a:xfrm>
          <a:custGeom>
            <a:avLst/>
            <a:gdLst/>
            <a:ahLst/>
            <a:cxnLst/>
            <a:rect l="l" t="t" r="r" b="b"/>
            <a:pathLst>
              <a:path w="4364990" h="1842135">
                <a:moveTo>
                  <a:pt x="4234815" y="0"/>
                </a:moveTo>
                <a:lnTo>
                  <a:pt x="129794" y="0"/>
                </a:lnTo>
                <a:lnTo>
                  <a:pt x="88773" y="8381"/>
                </a:lnTo>
                <a:lnTo>
                  <a:pt x="53086" y="31495"/>
                </a:lnTo>
                <a:lnTo>
                  <a:pt x="25019" y="66801"/>
                </a:lnTo>
                <a:lnTo>
                  <a:pt x="6604" y="111632"/>
                </a:lnTo>
                <a:lnTo>
                  <a:pt x="0" y="163194"/>
                </a:lnTo>
                <a:lnTo>
                  <a:pt x="0" y="1678812"/>
                </a:lnTo>
                <a:lnTo>
                  <a:pt x="6604" y="1730374"/>
                </a:lnTo>
                <a:lnTo>
                  <a:pt x="25019" y="1775205"/>
                </a:lnTo>
                <a:lnTo>
                  <a:pt x="53086" y="1810511"/>
                </a:lnTo>
                <a:lnTo>
                  <a:pt x="88773" y="1833752"/>
                </a:lnTo>
                <a:lnTo>
                  <a:pt x="129794" y="1842007"/>
                </a:lnTo>
                <a:lnTo>
                  <a:pt x="4234815" y="1842007"/>
                </a:lnTo>
                <a:lnTo>
                  <a:pt x="4275836" y="1833752"/>
                </a:lnTo>
                <a:lnTo>
                  <a:pt x="4311523" y="1810511"/>
                </a:lnTo>
                <a:lnTo>
                  <a:pt x="4339590" y="1775205"/>
                </a:lnTo>
                <a:lnTo>
                  <a:pt x="4358005" y="1730374"/>
                </a:lnTo>
                <a:lnTo>
                  <a:pt x="4364609" y="1678812"/>
                </a:lnTo>
                <a:lnTo>
                  <a:pt x="4364609" y="163194"/>
                </a:lnTo>
                <a:lnTo>
                  <a:pt x="4358005" y="111632"/>
                </a:lnTo>
                <a:lnTo>
                  <a:pt x="4339590" y="66801"/>
                </a:lnTo>
                <a:lnTo>
                  <a:pt x="4311523" y="31495"/>
                </a:lnTo>
                <a:lnTo>
                  <a:pt x="4275836" y="8381"/>
                </a:lnTo>
                <a:lnTo>
                  <a:pt x="4234815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97144" y="577341"/>
            <a:ext cx="3898265" cy="151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Legenda: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ct val="107300"/>
              </a:lnSpc>
              <a:spcBef>
                <a:spcPts val="770"/>
              </a:spcBef>
            </a:pP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Assistência Médica¹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: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desconto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valor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mensalidade,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concomitante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lan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assis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od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oló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10160" algn="just">
              <a:lnSpc>
                <a:spcPct val="107300"/>
              </a:lnSpc>
              <a:spcBef>
                <a:spcPts val="790"/>
              </a:spcBef>
            </a:pP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Assistência Médica²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: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desconto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valor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mensalidade,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contratação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om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lan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assis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ênc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oló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15356" y="576071"/>
            <a:ext cx="350520" cy="219710"/>
          </a:xfrm>
          <a:custGeom>
            <a:avLst/>
            <a:gdLst/>
            <a:ahLst/>
            <a:cxnLst/>
            <a:rect l="l" t="t" r="r" b="b"/>
            <a:pathLst>
              <a:path w="350520" h="219709">
                <a:moveTo>
                  <a:pt x="350012" y="0"/>
                </a:moveTo>
                <a:lnTo>
                  <a:pt x="349250" y="0"/>
                </a:lnTo>
                <a:lnTo>
                  <a:pt x="124460" y="0"/>
                </a:lnTo>
                <a:lnTo>
                  <a:pt x="124460" y="146939"/>
                </a:lnTo>
                <a:lnTo>
                  <a:pt x="124460" y="164211"/>
                </a:lnTo>
                <a:lnTo>
                  <a:pt x="64897" y="164211"/>
                </a:lnTo>
                <a:lnTo>
                  <a:pt x="64897" y="146939"/>
                </a:lnTo>
                <a:lnTo>
                  <a:pt x="124460" y="146939"/>
                </a:lnTo>
                <a:lnTo>
                  <a:pt x="124460" y="0"/>
                </a:lnTo>
                <a:lnTo>
                  <a:pt x="108204" y="0"/>
                </a:lnTo>
                <a:lnTo>
                  <a:pt x="108204" y="112395"/>
                </a:lnTo>
                <a:lnTo>
                  <a:pt x="108204" y="129667"/>
                </a:lnTo>
                <a:lnTo>
                  <a:pt x="37846" y="129667"/>
                </a:lnTo>
                <a:lnTo>
                  <a:pt x="37846" y="112395"/>
                </a:lnTo>
                <a:lnTo>
                  <a:pt x="108204" y="112395"/>
                </a:lnTo>
                <a:lnTo>
                  <a:pt x="108204" y="0"/>
                </a:lnTo>
                <a:lnTo>
                  <a:pt x="8255" y="0"/>
                </a:lnTo>
                <a:lnTo>
                  <a:pt x="0" y="6731"/>
                </a:lnTo>
                <a:lnTo>
                  <a:pt x="0" y="194183"/>
                </a:lnTo>
                <a:lnTo>
                  <a:pt x="508" y="201803"/>
                </a:lnTo>
                <a:lnTo>
                  <a:pt x="8763" y="207772"/>
                </a:lnTo>
                <a:lnTo>
                  <a:pt x="18415" y="207391"/>
                </a:lnTo>
                <a:lnTo>
                  <a:pt x="75692" y="207391"/>
                </a:lnTo>
                <a:lnTo>
                  <a:pt x="75692" y="219202"/>
                </a:lnTo>
                <a:lnTo>
                  <a:pt x="90551" y="207391"/>
                </a:lnTo>
                <a:lnTo>
                  <a:pt x="144526" y="164211"/>
                </a:lnTo>
                <a:lnTo>
                  <a:pt x="146050" y="163068"/>
                </a:lnTo>
                <a:lnTo>
                  <a:pt x="146050" y="146939"/>
                </a:lnTo>
                <a:lnTo>
                  <a:pt x="166243" y="146939"/>
                </a:lnTo>
                <a:lnTo>
                  <a:pt x="187833" y="129667"/>
                </a:lnTo>
                <a:lnTo>
                  <a:pt x="129819" y="129667"/>
                </a:lnTo>
                <a:lnTo>
                  <a:pt x="129819" y="112395"/>
                </a:lnTo>
                <a:lnTo>
                  <a:pt x="209423" y="112395"/>
                </a:lnTo>
                <a:lnTo>
                  <a:pt x="350012" y="0"/>
                </a:lnTo>
                <a:close/>
              </a:path>
            </a:pathLst>
          </a:custGeom>
          <a:solidFill>
            <a:srgbClr val="E24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608" y="1499615"/>
            <a:ext cx="4384675" cy="2970530"/>
            <a:chOff x="673608" y="1499615"/>
            <a:chExt cx="4384675" cy="2970530"/>
          </a:xfrm>
        </p:grpSpPr>
        <p:sp>
          <p:nvSpPr>
            <p:cNvPr id="3" name="object 3"/>
            <p:cNvSpPr/>
            <p:nvPr/>
          </p:nvSpPr>
          <p:spPr>
            <a:xfrm>
              <a:off x="1032510" y="2129789"/>
              <a:ext cx="4012565" cy="1711325"/>
            </a:xfrm>
            <a:custGeom>
              <a:avLst/>
              <a:gdLst/>
              <a:ahLst/>
              <a:cxnLst/>
              <a:rect l="l" t="t" r="r" b="b"/>
              <a:pathLst>
                <a:path w="4012565" h="1711325">
                  <a:moveTo>
                    <a:pt x="0" y="0"/>
                  </a:moveTo>
                  <a:lnTo>
                    <a:pt x="3860165" y="0"/>
                  </a:lnTo>
                  <a:lnTo>
                    <a:pt x="3908425" y="7746"/>
                  </a:lnTo>
                  <a:lnTo>
                    <a:pt x="3950207" y="29463"/>
                  </a:lnTo>
                  <a:lnTo>
                    <a:pt x="3983228" y="62483"/>
                  </a:lnTo>
                  <a:lnTo>
                    <a:pt x="4004817" y="104266"/>
                  </a:lnTo>
                  <a:lnTo>
                    <a:pt x="4012565" y="152526"/>
                  </a:lnTo>
                  <a:lnTo>
                    <a:pt x="4012565" y="1558543"/>
                  </a:lnTo>
                  <a:lnTo>
                    <a:pt x="4004817" y="1606803"/>
                  </a:lnTo>
                  <a:lnTo>
                    <a:pt x="3983228" y="1648587"/>
                  </a:lnTo>
                  <a:lnTo>
                    <a:pt x="3950207" y="1681606"/>
                  </a:lnTo>
                  <a:lnTo>
                    <a:pt x="3908425" y="1703323"/>
                  </a:lnTo>
                  <a:lnTo>
                    <a:pt x="3860165" y="1711070"/>
                  </a:lnTo>
                  <a:lnTo>
                    <a:pt x="0" y="1711070"/>
                  </a:lnTo>
                </a:path>
              </a:pathLst>
            </a:custGeom>
            <a:ln w="25400">
              <a:solidFill>
                <a:srgbClr val="006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3608" y="1499615"/>
              <a:ext cx="4055745" cy="2970530"/>
            </a:xfrm>
            <a:custGeom>
              <a:avLst/>
              <a:gdLst/>
              <a:ahLst/>
              <a:cxnLst/>
              <a:rect l="l" t="t" r="r" b="b"/>
              <a:pathLst>
                <a:path w="4055745" h="2970529">
                  <a:moveTo>
                    <a:pt x="990092" y="1887728"/>
                  </a:moveTo>
                  <a:lnTo>
                    <a:pt x="982332" y="1839468"/>
                  </a:lnTo>
                  <a:lnTo>
                    <a:pt x="960628" y="1797685"/>
                  </a:lnTo>
                  <a:lnTo>
                    <a:pt x="927608" y="1764665"/>
                  </a:lnTo>
                  <a:lnTo>
                    <a:pt x="885825" y="1743075"/>
                  </a:lnTo>
                  <a:lnTo>
                    <a:pt x="837692" y="1735328"/>
                  </a:lnTo>
                  <a:lnTo>
                    <a:pt x="152425" y="1735328"/>
                  </a:lnTo>
                  <a:lnTo>
                    <a:pt x="104228" y="1743075"/>
                  </a:lnTo>
                  <a:lnTo>
                    <a:pt x="62395" y="1764665"/>
                  </a:lnTo>
                  <a:lnTo>
                    <a:pt x="29400" y="1797685"/>
                  </a:lnTo>
                  <a:lnTo>
                    <a:pt x="7772" y="1839468"/>
                  </a:lnTo>
                  <a:lnTo>
                    <a:pt x="0" y="1887728"/>
                  </a:lnTo>
                  <a:lnTo>
                    <a:pt x="0" y="2817888"/>
                  </a:lnTo>
                  <a:lnTo>
                    <a:pt x="7772" y="2866009"/>
                  </a:lnTo>
                  <a:lnTo>
                    <a:pt x="29400" y="2907919"/>
                  </a:lnTo>
                  <a:lnTo>
                    <a:pt x="62395" y="2940812"/>
                  </a:lnTo>
                  <a:lnTo>
                    <a:pt x="104228" y="2962529"/>
                  </a:lnTo>
                  <a:lnTo>
                    <a:pt x="152425" y="2970276"/>
                  </a:lnTo>
                  <a:lnTo>
                    <a:pt x="837692" y="2970276"/>
                  </a:lnTo>
                  <a:lnTo>
                    <a:pt x="885825" y="2962529"/>
                  </a:lnTo>
                  <a:lnTo>
                    <a:pt x="927608" y="2940812"/>
                  </a:lnTo>
                  <a:lnTo>
                    <a:pt x="960628" y="2907919"/>
                  </a:lnTo>
                  <a:lnTo>
                    <a:pt x="982332" y="2866009"/>
                  </a:lnTo>
                  <a:lnTo>
                    <a:pt x="990092" y="2817888"/>
                  </a:lnTo>
                  <a:lnTo>
                    <a:pt x="990092" y="1887728"/>
                  </a:lnTo>
                  <a:close/>
                </a:path>
                <a:path w="4055745" h="2970529">
                  <a:moveTo>
                    <a:pt x="990092" y="152400"/>
                  </a:moveTo>
                  <a:lnTo>
                    <a:pt x="982332" y="104140"/>
                  </a:lnTo>
                  <a:lnTo>
                    <a:pt x="960628" y="62357"/>
                  </a:lnTo>
                  <a:lnTo>
                    <a:pt x="927608" y="29337"/>
                  </a:lnTo>
                  <a:lnTo>
                    <a:pt x="885825" y="7747"/>
                  </a:lnTo>
                  <a:lnTo>
                    <a:pt x="837692" y="0"/>
                  </a:lnTo>
                  <a:lnTo>
                    <a:pt x="152425" y="0"/>
                  </a:lnTo>
                  <a:lnTo>
                    <a:pt x="104228" y="7747"/>
                  </a:lnTo>
                  <a:lnTo>
                    <a:pt x="62395" y="29337"/>
                  </a:lnTo>
                  <a:lnTo>
                    <a:pt x="29400" y="62357"/>
                  </a:lnTo>
                  <a:lnTo>
                    <a:pt x="7772" y="104140"/>
                  </a:lnTo>
                  <a:lnTo>
                    <a:pt x="0" y="152400"/>
                  </a:lnTo>
                  <a:lnTo>
                    <a:pt x="0" y="1082548"/>
                  </a:lnTo>
                  <a:lnTo>
                    <a:pt x="7772" y="1130681"/>
                  </a:lnTo>
                  <a:lnTo>
                    <a:pt x="29400" y="1172591"/>
                  </a:lnTo>
                  <a:lnTo>
                    <a:pt x="62395" y="1205484"/>
                  </a:lnTo>
                  <a:lnTo>
                    <a:pt x="104228" y="1227201"/>
                  </a:lnTo>
                  <a:lnTo>
                    <a:pt x="152425" y="1234948"/>
                  </a:lnTo>
                  <a:lnTo>
                    <a:pt x="837692" y="1234948"/>
                  </a:lnTo>
                  <a:lnTo>
                    <a:pt x="885825" y="1227201"/>
                  </a:lnTo>
                  <a:lnTo>
                    <a:pt x="927608" y="1205484"/>
                  </a:lnTo>
                  <a:lnTo>
                    <a:pt x="960628" y="1172591"/>
                  </a:lnTo>
                  <a:lnTo>
                    <a:pt x="982332" y="1130681"/>
                  </a:lnTo>
                  <a:lnTo>
                    <a:pt x="990092" y="1082548"/>
                  </a:lnTo>
                  <a:lnTo>
                    <a:pt x="990092" y="152400"/>
                  </a:lnTo>
                  <a:close/>
                </a:path>
                <a:path w="4055745" h="2970529">
                  <a:moveTo>
                    <a:pt x="2522728" y="1887728"/>
                  </a:moveTo>
                  <a:lnTo>
                    <a:pt x="2514854" y="1839468"/>
                  </a:lnTo>
                  <a:lnTo>
                    <a:pt x="2493264" y="1797685"/>
                  </a:lnTo>
                  <a:lnTo>
                    <a:pt x="2460244" y="1764665"/>
                  </a:lnTo>
                  <a:lnTo>
                    <a:pt x="2418461" y="1743075"/>
                  </a:lnTo>
                  <a:lnTo>
                    <a:pt x="2370201" y="1735328"/>
                  </a:lnTo>
                  <a:lnTo>
                    <a:pt x="1685036" y="1735328"/>
                  </a:lnTo>
                  <a:lnTo>
                    <a:pt x="1636776" y="1743075"/>
                  </a:lnTo>
                  <a:lnTo>
                    <a:pt x="1594993" y="1764665"/>
                  </a:lnTo>
                  <a:lnTo>
                    <a:pt x="1561973" y="1797685"/>
                  </a:lnTo>
                  <a:lnTo>
                    <a:pt x="1540383" y="1839468"/>
                  </a:lnTo>
                  <a:lnTo>
                    <a:pt x="1532636" y="1887728"/>
                  </a:lnTo>
                  <a:lnTo>
                    <a:pt x="1532636" y="2817888"/>
                  </a:lnTo>
                  <a:lnTo>
                    <a:pt x="1540383" y="2866009"/>
                  </a:lnTo>
                  <a:lnTo>
                    <a:pt x="1561973" y="2907919"/>
                  </a:lnTo>
                  <a:lnTo>
                    <a:pt x="1594993" y="2940812"/>
                  </a:lnTo>
                  <a:lnTo>
                    <a:pt x="1636776" y="2962529"/>
                  </a:lnTo>
                  <a:lnTo>
                    <a:pt x="1685036" y="2970276"/>
                  </a:lnTo>
                  <a:lnTo>
                    <a:pt x="2370201" y="2970276"/>
                  </a:lnTo>
                  <a:lnTo>
                    <a:pt x="2418461" y="2962529"/>
                  </a:lnTo>
                  <a:lnTo>
                    <a:pt x="2460244" y="2940812"/>
                  </a:lnTo>
                  <a:lnTo>
                    <a:pt x="2493264" y="2907919"/>
                  </a:lnTo>
                  <a:lnTo>
                    <a:pt x="2514854" y="2866009"/>
                  </a:lnTo>
                  <a:lnTo>
                    <a:pt x="2522728" y="2817888"/>
                  </a:lnTo>
                  <a:lnTo>
                    <a:pt x="2522728" y="1887728"/>
                  </a:lnTo>
                  <a:close/>
                </a:path>
                <a:path w="4055745" h="2970529">
                  <a:moveTo>
                    <a:pt x="2522728" y="152400"/>
                  </a:moveTo>
                  <a:lnTo>
                    <a:pt x="2514854" y="104140"/>
                  </a:lnTo>
                  <a:lnTo>
                    <a:pt x="2493264" y="62357"/>
                  </a:lnTo>
                  <a:lnTo>
                    <a:pt x="2460244" y="29337"/>
                  </a:lnTo>
                  <a:lnTo>
                    <a:pt x="2418461" y="7747"/>
                  </a:lnTo>
                  <a:lnTo>
                    <a:pt x="2370201" y="0"/>
                  </a:lnTo>
                  <a:lnTo>
                    <a:pt x="1685036" y="0"/>
                  </a:lnTo>
                  <a:lnTo>
                    <a:pt x="1636776" y="7747"/>
                  </a:lnTo>
                  <a:lnTo>
                    <a:pt x="1594993" y="29337"/>
                  </a:lnTo>
                  <a:lnTo>
                    <a:pt x="1561973" y="62357"/>
                  </a:lnTo>
                  <a:lnTo>
                    <a:pt x="1540383" y="104140"/>
                  </a:lnTo>
                  <a:lnTo>
                    <a:pt x="1532636" y="152400"/>
                  </a:lnTo>
                  <a:lnTo>
                    <a:pt x="1532636" y="1082548"/>
                  </a:lnTo>
                  <a:lnTo>
                    <a:pt x="1540383" y="1130681"/>
                  </a:lnTo>
                  <a:lnTo>
                    <a:pt x="1561973" y="1172591"/>
                  </a:lnTo>
                  <a:lnTo>
                    <a:pt x="1594993" y="1205484"/>
                  </a:lnTo>
                  <a:lnTo>
                    <a:pt x="1636776" y="1227201"/>
                  </a:lnTo>
                  <a:lnTo>
                    <a:pt x="1685036" y="1234948"/>
                  </a:lnTo>
                  <a:lnTo>
                    <a:pt x="2370201" y="1234948"/>
                  </a:lnTo>
                  <a:lnTo>
                    <a:pt x="2418461" y="1227201"/>
                  </a:lnTo>
                  <a:lnTo>
                    <a:pt x="2460244" y="1205484"/>
                  </a:lnTo>
                  <a:lnTo>
                    <a:pt x="2493264" y="1172591"/>
                  </a:lnTo>
                  <a:lnTo>
                    <a:pt x="2514854" y="1130681"/>
                  </a:lnTo>
                  <a:lnTo>
                    <a:pt x="2522728" y="1082548"/>
                  </a:lnTo>
                  <a:lnTo>
                    <a:pt x="2522728" y="152400"/>
                  </a:lnTo>
                  <a:close/>
                </a:path>
                <a:path w="4055745" h="2970529">
                  <a:moveTo>
                    <a:pt x="4055237" y="1887728"/>
                  </a:moveTo>
                  <a:lnTo>
                    <a:pt x="4047490" y="1839468"/>
                  </a:lnTo>
                  <a:lnTo>
                    <a:pt x="4025900" y="1797685"/>
                  </a:lnTo>
                  <a:lnTo>
                    <a:pt x="3992880" y="1764665"/>
                  </a:lnTo>
                  <a:lnTo>
                    <a:pt x="3951097" y="1743075"/>
                  </a:lnTo>
                  <a:lnTo>
                    <a:pt x="3902837" y="1735328"/>
                  </a:lnTo>
                  <a:lnTo>
                    <a:pt x="3217672" y="1735328"/>
                  </a:lnTo>
                  <a:lnTo>
                    <a:pt x="3169412" y="1743075"/>
                  </a:lnTo>
                  <a:lnTo>
                    <a:pt x="3127629" y="1764665"/>
                  </a:lnTo>
                  <a:lnTo>
                    <a:pt x="3094609" y="1797685"/>
                  </a:lnTo>
                  <a:lnTo>
                    <a:pt x="3073019" y="1839468"/>
                  </a:lnTo>
                  <a:lnTo>
                    <a:pt x="3065272" y="1887728"/>
                  </a:lnTo>
                  <a:lnTo>
                    <a:pt x="3065272" y="2817888"/>
                  </a:lnTo>
                  <a:lnTo>
                    <a:pt x="3073019" y="2866009"/>
                  </a:lnTo>
                  <a:lnTo>
                    <a:pt x="3094609" y="2907919"/>
                  </a:lnTo>
                  <a:lnTo>
                    <a:pt x="3127629" y="2940812"/>
                  </a:lnTo>
                  <a:lnTo>
                    <a:pt x="3169412" y="2962529"/>
                  </a:lnTo>
                  <a:lnTo>
                    <a:pt x="3217672" y="2970276"/>
                  </a:lnTo>
                  <a:lnTo>
                    <a:pt x="3902837" y="2970276"/>
                  </a:lnTo>
                  <a:lnTo>
                    <a:pt x="3951097" y="2962529"/>
                  </a:lnTo>
                  <a:lnTo>
                    <a:pt x="3992880" y="2940812"/>
                  </a:lnTo>
                  <a:lnTo>
                    <a:pt x="4025900" y="2907919"/>
                  </a:lnTo>
                  <a:lnTo>
                    <a:pt x="4047490" y="2866009"/>
                  </a:lnTo>
                  <a:lnTo>
                    <a:pt x="4055237" y="2817888"/>
                  </a:lnTo>
                  <a:lnTo>
                    <a:pt x="4055237" y="1887728"/>
                  </a:lnTo>
                  <a:close/>
                </a:path>
                <a:path w="4055745" h="2970529">
                  <a:moveTo>
                    <a:pt x="4055237" y="152400"/>
                  </a:moveTo>
                  <a:lnTo>
                    <a:pt x="4047490" y="104140"/>
                  </a:lnTo>
                  <a:lnTo>
                    <a:pt x="4025900" y="62357"/>
                  </a:lnTo>
                  <a:lnTo>
                    <a:pt x="3992880" y="29337"/>
                  </a:lnTo>
                  <a:lnTo>
                    <a:pt x="3951097" y="7747"/>
                  </a:lnTo>
                  <a:lnTo>
                    <a:pt x="3902837" y="0"/>
                  </a:lnTo>
                  <a:lnTo>
                    <a:pt x="3217672" y="0"/>
                  </a:lnTo>
                  <a:lnTo>
                    <a:pt x="3169412" y="7747"/>
                  </a:lnTo>
                  <a:lnTo>
                    <a:pt x="3127629" y="29337"/>
                  </a:lnTo>
                  <a:lnTo>
                    <a:pt x="3094609" y="62357"/>
                  </a:lnTo>
                  <a:lnTo>
                    <a:pt x="3073019" y="104140"/>
                  </a:lnTo>
                  <a:lnTo>
                    <a:pt x="3065272" y="152400"/>
                  </a:lnTo>
                  <a:lnTo>
                    <a:pt x="3065272" y="1082548"/>
                  </a:lnTo>
                  <a:lnTo>
                    <a:pt x="3073019" y="1130681"/>
                  </a:lnTo>
                  <a:lnTo>
                    <a:pt x="3094609" y="1172591"/>
                  </a:lnTo>
                  <a:lnTo>
                    <a:pt x="3127629" y="1205484"/>
                  </a:lnTo>
                  <a:lnTo>
                    <a:pt x="3169412" y="1227201"/>
                  </a:lnTo>
                  <a:lnTo>
                    <a:pt x="3217672" y="1234948"/>
                  </a:lnTo>
                  <a:lnTo>
                    <a:pt x="3902837" y="1234948"/>
                  </a:lnTo>
                  <a:lnTo>
                    <a:pt x="3951097" y="1227201"/>
                  </a:lnTo>
                  <a:lnTo>
                    <a:pt x="3992880" y="1205484"/>
                  </a:lnTo>
                  <a:lnTo>
                    <a:pt x="4025900" y="1172591"/>
                  </a:lnTo>
                  <a:lnTo>
                    <a:pt x="4047490" y="1130681"/>
                  </a:lnTo>
                  <a:lnTo>
                    <a:pt x="4055237" y="1082548"/>
                  </a:lnTo>
                  <a:lnTo>
                    <a:pt x="4055237" y="152400"/>
                  </a:lnTo>
                  <a:close/>
                </a:path>
              </a:pathLst>
            </a:custGeom>
            <a:solidFill>
              <a:srgbClr val="FBD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36804" y="5128259"/>
            <a:ext cx="4718050" cy="1096010"/>
          </a:xfrm>
          <a:custGeom>
            <a:avLst/>
            <a:gdLst/>
            <a:ahLst/>
            <a:cxnLst/>
            <a:rect l="l" t="t" r="r" b="b"/>
            <a:pathLst>
              <a:path w="4718050" h="1096010">
                <a:moveTo>
                  <a:pt x="4573905" y="0"/>
                </a:moveTo>
                <a:lnTo>
                  <a:pt x="143967" y="0"/>
                </a:lnTo>
                <a:lnTo>
                  <a:pt x="98450" y="7366"/>
                </a:lnTo>
                <a:lnTo>
                  <a:pt x="58940" y="27812"/>
                </a:lnTo>
                <a:lnTo>
                  <a:pt x="27774" y="58928"/>
                </a:lnTo>
                <a:lnTo>
                  <a:pt x="7340" y="98552"/>
                </a:lnTo>
                <a:lnTo>
                  <a:pt x="0" y="144018"/>
                </a:lnTo>
                <a:lnTo>
                  <a:pt x="0" y="951738"/>
                </a:lnTo>
                <a:lnTo>
                  <a:pt x="7340" y="997331"/>
                </a:lnTo>
                <a:lnTo>
                  <a:pt x="27774" y="1036828"/>
                </a:lnTo>
                <a:lnTo>
                  <a:pt x="58940" y="1068070"/>
                </a:lnTo>
                <a:lnTo>
                  <a:pt x="98450" y="1088517"/>
                </a:lnTo>
                <a:lnTo>
                  <a:pt x="143967" y="1095756"/>
                </a:lnTo>
                <a:lnTo>
                  <a:pt x="4573905" y="1095756"/>
                </a:lnTo>
                <a:lnTo>
                  <a:pt x="4619371" y="1088517"/>
                </a:lnTo>
                <a:lnTo>
                  <a:pt x="4658868" y="1068070"/>
                </a:lnTo>
                <a:lnTo>
                  <a:pt x="4690110" y="1036828"/>
                </a:lnTo>
                <a:lnTo>
                  <a:pt x="4710557" y="997331"/>
                </a:lnTo>
                <a:lnTo>
                  <a:pt x="4717923" y="951738"/>
                </a:lnTo>
                <a:lnTo>
                  <a:pt x="4717923" y="144018"/>
                </a:lnTo>
                <a:lnTo>
                  <a:pt x="4710557" y="98552"/>
                </a:lnTo>
                <a:lnTo>
                  <a:pt x="4690110" y="58928"/>
                </a:lnTo>
                <a:lnTo>
                  <a:pt x="4658868" y="27812"/>
                </a:lnTo>
                <a:lnTo>
                  <a:pt x="4619371" y="7366"/>
                </a:lnTo>
                <a:lnTo>
                  <a:pt x="4573905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47597" y="5272785"/>
            <a:ext cx="341439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04F51"/>
                </a:solidFill>
                <a:latin typeface="Tahoma"/>
                <a:cs typeface="Tahoma"/>
              </a:rPr>
              <a:t>Importante: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plataformas</a:t>
            </a:r>
            <a:r>
              <a:rPr sz="1100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são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totalmente</a:t>
            </a:r>
            <a:r>
              <a:rPr sz="1100" spc="-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integradas</a:t>
            </a:r>
            <a:r>
              <a:rPr sz="1100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sistema legado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operadora,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dessa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forma, permite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nf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rmaç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õ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j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cru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men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st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j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un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gó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491" y="352806"/>
            <a:ext cx="5072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6500" algn="l"/>
              </a:tabLst>
            </a:pPr>
            <a:r>
              <a:rPr sz="2000" spc="-160" dirty="0">
                <a:solidFill>
                  <a:srgbClr val="EB8500"/>
                </a:solidFill>
              </a:rPr>
              <a:t>4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Fl</a:t>
            </a:r>
            <a:r>
              <a:rPr sz="2000" spc="-120" dirty="0">
                <a:solidFill>
                  <a:srgbClr val="0060AC"/>
                </a:solidFill>
              </a:rPr>
              <a:t>u</a:t>
            </a:r>
            <a:r>
              <a:rPr sz="2000" spc="-204" dirty="0">
                <a:solidFill>
                  <a:srgbClr val="0060AC"/>
                </a:solidFill>
              </a:rPr>
              <a:t>x</a:t>
            </a:r>
            <a:r>
              <a:rPr sz="2000" spc="165" dirty="0">
                <a:solidFill>
                  <a:srgbClr val="0060AC"/>
                </a:solidFill>
              </a:rPr>
              <a:t>o</a:t>
            </a:r>
            <a:r>
              <a:rPr sz="2000" spc="-17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385" dirty="0">
                <a:solidFill>
                  <a:srgbClr val="0060AC"/>
                </a:solidFill>
              </a:rPr>
              <a:t> </a:t>
            </a:r>
            <a:r>
              <a:rPr sz="2000" spc="-190" dirty="0">
                <a:solidFill>
                  <a:srgbClr val="0060AC"/>
                </a:solidFill>
              </a:rPr>
              <a:t>C</a:t>
            </a:r>
            <a:r>
              <a:rPr sz="2000" spc="-170" dirty="0">
                <a:solidFill>
                  <a:srgbClr val="0060AC"/>
                </a:solidFill>
              </a:rPr>
              <a:t>ada</a:t>
            </a:r>
            <a:r>
              <a:rPr sz="2000" spc="-175" dirty="0">
                <a:solidFill>
                  <a:srgbClr val="0060AC"/>
                </a:solidFill>
              </a:rPr>
              <a:t>s</a:t>
            </a:r>
            <a:r>
              <a:rPr sz="2000" spc="-190" dirty="0">
                <a:solidFill>
                  <a:srgbClr val="0060AC"/>
                </a:solidFill>
              </a:rPr>
              <a:t>t</a:t>
            </a:r>
            <a:r>
              <a:rPr sz="2000" spc="-185" dirty="0">
                <a:solidFill>
                  <a:srgbClr val="0060AC"/>
                </a:solidFill>
              </a:rPr>
              <a:t>r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120" dirty="0">
                <a:solidFill>
                  <a:srgbClr val="0060AC"/>
                </a:solidFill>
              </a:rPr>
              <a:t> 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80" dirty="0">
                <a:solidFill>
                  <a:srgbClr val="0060AC"/>
                </a:solidFill>
              </a:rPr>
              <a:t> </a:t>
            </a:r>
            <a:r>
              <a:rPr sz="2000" spc="-165" dirty="0">
                <a:solidFill>
                  <a:srgbClr val="0060AC"/>
                </a:solidFill>
              </a:rPr>
              <a:t>V</a:t>
            </a:r>
            <a:r>
              <a:rPr sz="2000" spc="-170" dirty="0">
                <a:solidFill>
                  <a:srgbClr val="0060AC"/>
                </a:solidFill>
              </a:rPr>
              <a:t>a</a:t>
            </a:r>
            <a:r>
              <a:rPr sz="2000" spc="-185" dirty="0">
                <a:solidFill>
                  <a:srgbClr val="0060AC"/>
                </a:solidFill>
              </a:rPr>
              <a:t>li</a:t>
            </a:r>
            <a:r>
              <a:rPr sz="2000" spc="-170" dirty="0">
                <a:solidFill>
                  <a:srgbClr val="0060AC"/>
                </a:solidFill>
              </a:rPr>
              <a:t>daç</a:t>
            </a:r>
            <a:r>
              <a:rPr sz="2000" spc="-165" dirty="0">
                <a:solidFill>
                  <a:srgbClr val="0060AC"/>
                </a:solidFill>
              </a:rPr>
              <a:t>ã</a:t>
            </a:r>
            <a:r>
              <a:rPr sz="2000" dirty="0">
                <a:solidFill>
                  <a:srgbClr val="0060AC"/>
                </a:solidFill>
              </a:rPr>
              <a:t>o	</a:t>
            </a:r>
            <a:r>
              <a:rPr sz="2000" spc="-17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a</a:t>
            </a:r>
            <a:r>
              <a:rPr sz="2000" spc="-325" dirty="0">
                <a:solidFill>
                  <a:srgbClr val="0060AC"/>
                </a:solidFill>
              </a:rPr>
              <a:t> </a:t>
            </a:r>
            <a:r>
              <a:rPr sz="2000" spc="-165" dirty="0">
                <a:solidFill>
                  <a:srgbClr val="0060AC"/>
                </a:solidFill>
              </a:rPr>
              <a:t>P</a:t>
            </a:r>
            <a:r>
              <a:rPr sz="2000" spc="-185" dirty="0">
                <a:solidFill>
                  <a:srgbClr val="0060AC"/>
                </a:solidFill>
              </a:rPr>
              <a:t>r</a:t>
            </a:r>
            <a:r>
              <a:rPr sz="2000" spc="-170" dirty="0">
                <a:solidFill>
                  <a:srgbClr val="0060AC"/>
                </a:solidFill>
              </a:rPr>
              <a:t>opos</a:t>
            </a:r>
            <a:r>
              <a:rPr sz="2000" spc="-18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a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5341620" y="598931"/>
            <a:ext cx="5143500" cy="4529455"/>
          </a:xfrm>
          <a:custGeom>
            <a:avLst/>
            <a:gdLst/>
            <a:ahLst/>
            <a:cxnLst/>
            <a:rect l="l" t="t" r="r" b="b"/>
            <a:pathLst>
              <a:path w="5143500" h="4529455">
                <a:moveTo>
                  <a:pt x="4993385" y="0"/>
                </a:moveTo>
                <a:lnTo>
                  <a:pt x="149605" y="0"/>
                </a:lnTo>
                <a:lnTo>
                  <a:pt x="102362" y="22605"/>
                </a:lnTo>
                <a:lnTo>
                  <a:pt x="61213" y="85598"/>
                </a:lnTo>
                <a:lnTo>
                  <a:pt x="28828" y="181609"/>
                </a:lnTo>
                <a:lnTo>
                  <a:pt x="7619" y="303275"/>
                </a:lnTo>
                <a:lnTo>
                  <a:pt x="0" y="443483"/>
                </a:lnTo>
                <a:lnTo>
                  <a:pt x="0" y="4085717"/>
                </a:lnTo>
                <a:lnTo>
                  <a:pt x="7619" y="4225925"/>
                </a:lnTo>
                <a:lnTo>
                  <a:pt x="28828" y="4347591"/>
                </a:lnTo>
                <a:lnTo>
                  <a:pt x="61213" y="4443603"/>
                </a:lnTo>
                <a:lnTo>
                  <a:pt x="102362" y="4506595"/>
                </a:lnTo>
                <a:lnTo>
                  <a:pt x="149605" y="4529201"/>
                </a:lnTo>
                <a:lnTo>
                  <a:pt x="4993385" y="4529201"/>
                </a:lnTo>
                <a:lnTo>
                  <a:pt x="5040757" y="4506595"/>
                </a:lnTo>
                <a:lnTo>
                  <a:pt x="5081778" y="4443603"/>
                </a:lnTo>
                <a:lnTo>
                  <a:pt x="5114162" y="4347591"/>
                </a:lnTo>
                <a:lnTo>
                  <a:pt x="5135372" y="4225925"/>
                </a:lnTo>
                <a:lnTo>
                  <a:pt x="5142991" y="4085717"/>
                </a:lnTo>
                <a:lnTo>
                  <a:pt x="5142991" y="443483"/>
                </a:lnTo>
                <a:lnTo>
                  <a:pt x="5135372" y="303275"/>
                </a:lnTo>
                <a:lnTo>
                  <a:pt x="5114162" y="181609"/>
                </a:lnTo>
                <a:lnTo>
                  <a:pt x="5081778" y="85598"/>
                </a:lnTo>
                <a:lnTo>
                  <a:pt x="5040757" y="22605"/>
                </a:lnTo>
                <a:lnTo>
                  <a:pt x="4993385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4302" y="659383"/>
            <a:ext cx="4921885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b="1" spc="-7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b="1" spc="-9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504F51"/>
                </a:solidFill>
                <a:latin typeface="Tahoma"/>
                <a:cs typeface="Tahoma"/>
              </a:rPr>
              <a:t>Flu</a:t>
            </a:r>
            <a:r>
              <a:rPr sz="1200" b="1" spc="-90" dirty="0">
                <a:solidFill>
                  <a:srgbClr val="504F51"/>
                </a:solidFill>
                <a:latin typeface="Tahoma"/>
                <a:cs typeface="Tahoma"/>
              </a:rPr>
              <a:t>x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1 -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Vendedor(a): digitação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beneficiários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titular/dependente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faz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upload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todos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documentos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necessários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apresentação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proposta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envia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aná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lis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4302" y="1733168"/>
            <a:ext cx="492315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2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Cadastro: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Recepciona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proposta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análise,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terá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prazo,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tese,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24h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avaliar, liberar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e/ou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voltar proposta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vendedor(a),se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houver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geração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pendência.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proposta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tenha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sinalização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DS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positiva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declaração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saúde,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esta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encaminhada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análise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setor técnico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codificação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CID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(código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internacional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doenças),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fará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liberação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geração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pendência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acordo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informações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apresentadas.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4302" y="2931032"/>
            <a:ext cx="492315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3 –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Cliente: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24h,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após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liberação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pelo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cadastro, cliente recebe por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SMS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e-mail,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link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código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senha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que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este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seja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direcionado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seu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portal: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u="sng" spc="-45" dirty="0">
                <a:solidFill>
                  <a:srgbClr val="0000FF"/>
                </a:solidFill>
                <a:uFill>
                  <a:solidFill>
                    <a:srgbClr val="504F51"/>
                  </a:solidFill>
                </a:uFill>
                <a:latin typeface="Tahoma"/>
                <a:cs typeface="Tahoma"/>
                <a:hlinkClick r:id="rId2"/>
              </a:rPr>
              <a:t>www.hapvida.com.br/cliente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acessa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portal,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valida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informações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proposta, assina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minutas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contratuais,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aditivos, valores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escolherá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próximos boletos,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bem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escolherá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forma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su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1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º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nsali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4302" y="4131309"/>
            <a:ext cx="492315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4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Cliente: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Após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pagar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primeiro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boleto,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máximo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72h,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online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pagamento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cartão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crédito,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 estará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ativo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nossa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base com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seu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ec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ó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iri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nha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81483" y="4661483"/>
            <a:ext cx="40640" cy="135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00" spc="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ão</a:t>
            </a: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Ja</a:t>
            </a:r>
            <a:r>
              <a:rPr sz="1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ir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o/202</a:t>
            </a: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4034" y="2250439"/>
            <a:ext cx="63246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2235" marR="5080" indent="-90170">
              <a:lnSpc>
                <a:spcPts val="1010"/>
              </a:lnSpc>
              <a:spcBef>
                <a:spcPts val="240"/>
              </a:spcBef>
            </a:pP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V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de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70" dirty="0">
                <a:solidFill>
                  <a:srgbClr val="5C5B5F"/>
                </a:solidFill>
                <a:latin typeface="Tahoma"/>
                <a:cs typeface="Tahoma"/>
              </a:rPr>
              <a:t>(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)  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cadastra </a:t>
            </a:r>
            <a:r>
              <a:rPr sz="950" spc="-35" dirty="0">
                <a:solidFill>
                  <a:srgbClr val="5C5B5F"/>
                </a:solidFill>
                <a:latin typeface="Tahoma"/>
                <a:cs typeface="Tahoma"/>
              </a:rPr>
              <a:t> proposta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7488" y="2250439"/>
            <a:ext cx="97663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0500" marR="5080" indent="-178435" algn="just">
              <a:lnSpc>
                <a:spcPts val="1010"/>
              </a:lnSpc>
              <a:spcBef>
                <a:spcPts val="240"/>
              </a:spcBef>
            </a:pPr>
            <a:r>
              <a:rPr sz="950" spc="-45" dirty="0">
                <a:solidFill>
                  <a:srgbClr val="5C5B5F"/>
                </a:solidFill>
                <a:latin typeface="Tahoma"/>
                <a:cs typeface="Tahoma"/>
              </a:rPr>
              <a:t>Proposta 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é </a:t>
            </a:r>
            <a:r>
              <a:rPr sz="950" spc="-45" dirty="0">
                <a:solidFill>
                  <a:srgbClr val="5C5B5F"/>
                </a:solidFill>
                <a:latin typeface="Tahoma"/>
                <a:cs typeface="Tahoma"/>
              </a:rPr>
              <a:t>liberada </a:t>
            </a:r>
            <a:r>
              <a:rPr sz="950" spc="-28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para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validação </a:t>
            </a:r>
            <a:r>
              <a:rPr sz="950" spc="-28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10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7839" y="3912234"/>
            <a:ext cx="74422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010"/>
              </a:lnSpc>
              <a:spcBef>
                <a:spcPts val="240"/>
              </a:spcBef>
            </a:pP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35" dirty="0">
                <a:solidFill>
                  <a:srgbClr val="5C5B5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12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35" dirty="0">
                <a:solidFill>
                  <a:srgbClr val="5C5B5F"/>
                </a:solidFill>
                <a:latin typeface="Tahoma"/>
                <a:cs typeface="Tahoma"/>
              </a:rPr>
              <a:t>z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  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g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am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9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  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proposta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54123" y="2223642"/>
            <a:ext cx="90551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175" algn="ctr">
              <a:lnSpc>
                <a:spcPts val="1010"/>
              </a:lnSpc>
              <a:spcBef>
                <a:spcPts val="240"/>
              </a:spcBef>
            </a:pP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Cadastro </a:t>
            </a:r>
            <a:r>
              <a:rPr sz="950" spc="-3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ep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i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9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e  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s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opo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st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8946" y="3971289"/>
            <a:ext cx="962025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010"/>
              </a:lnSpc>
              <a:spcBef>
                <a:spcPts val="240"/>
              </a:spcBef>
            </a:pP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80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80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8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ac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ss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po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rta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l  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ar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10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ass</a:t>
            </a:r>
            <a:r>
              <a:rPr sz="950" spc="-80" dirty="0">
                <a:solidFill>
                  <a:srgbClr val="5C5B5F"/>
                </a:solidFill>
                <a:latin typeface="Tahoma"/>
                <a:cs typeface="Tahoma"/>
              </a:rPr>
              <a:t>in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at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u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o  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contrato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861" y="3971289"/>
            <a:ext cx="81026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540" algn="ctr">
              <a:lnSpc>
                <a:spcPts val="1010"/>
              </a:lnSpc>
              <a:spcBef>
                <a:spcPts val="240"/>
              </a:spcBef>
            </a:pP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Processamento </a:t>
            </a:r>
            <a:r>
              <a:rPr sz="950" spc="-4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10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70" dirty="0">
                <a:solidFill>
                  <a:srgbClr val="5C5B5F"/>
                </a:solidFill>
                <a:latin typeface="Tahoma"/>
                <a:cs typeface="Tahoma"/>
              </a:rPr>
              <a:t>st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,  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70" dirty="0">
                <a:solidFill>
                  <a:srgbClr val="5C5B5F"/>
                </a:solidFill>
                <a:latin typeface="Tahoma"/>
                <a:cs typeface="Tahoma"/>
              </a:rPr>
              <a:t>nt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rat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4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at</a:t>
            </a:r>
            <a:r>
              <a:rPr sz="950" spc="-70" dirty="0">
                <a:solidFill>
                  <a:srgbClr val="5C5B5F"/>
                </a:solidFill>
                <a:latin typeface="Tahoma"/>
                <a:cs typeface="Tahoma"/>
              </a:rPr>
              <a:t>iv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.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67355" y="1583435"/>
            <a:ext cx="459105" cy="582295"/>
            <a:chOff x="2467355" y="1583435"/>
            <a:chExt cx="459105" cy="582295"/>
          </a:xfrm>
        </p:grpSpPr>
        <p:sp>
          <p:nvSpPr>
            <p:cNvPr id="21" name="object 21"/>
            <p:cNvSpPr/>
            <p:nvPr/>
          </p:nvSpPr>
          <p:spPr>
            <a:xfrm>
              <a:off x="2467355" y="1583435"/>
              <a:ext cx="457200" cy="582295"/>
            </a:xfrm>
            <a:custGeom>
              <a:avLst/>
              <a:gdLst/>
              <a:ahLst/>
              <a:cxnLst/>
              <a:rect l="l" t="t" r="r" b="b"/>
              <a:pathLst>
                <a:path w="457200" h="582294">
                  <a:moveTo>
                    <a:pt x="351917" y="0"/>
                  </a:moveTo>
                  <a:lnTo>
                    <a:pt x="0" y="0"/>
                  </a:lnTo>
                  <a:lnTo>
                    <a:pt x="0" y="581787"/>
                  </a:lnTo>
                  <a:lnTo>
                    <a:pt x="457200" y="581787"/>
                  </a:lnTo>
                  <a:lnTo>
                    <a:pt x="457200" y="167005"/>
                  </a:lnTo>
                  <a:lnTo>
                    <a:pt x="435991" y="167005"/>
                  </a:lnTo>
                  <a:lnTo>
                    <a:pt x="435991" y="561721"/>
                  </a:lnTo>
                  <a:lnTo>
                    <a:pt x="21208" y="561721"/>
                  </a:lnTo>
                  <a:lnTo>
                    <a:pt x="21208" y="20066"/>
                  </a:lnTo>
                  <a:lnTo>
                    <a:pt x="343154" y="20066"/>
                  </a:lnTo>
                  <a:lnTo>
                    <a:pt x="435991" y="107823"/>
                  </a:lnTo>
                  <a:lnTo>
                    <a:pt x="435991" y="140081"/>
                  </a:lnTo>
                  <a:lnTo>
                    <a:pt x="457200" y="140081"/>
                  </a:lnTo>
                  <a:lnTo>
                    <a:pt x="457200" y="99568"/>
                  </a:lnTo>
                  <a:lnTo>
                    <a:pt x="351917" y="0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9" y="1583435"/>
              <a:ext cx="121919" cy="114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027" y="1941575"/>
              <a:ext cx="128016" cy="746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38984" y="1720087"/>
              <a:ext cx="313690" cy="205104"/>
            </a:xfrm>
            <a:custGeom>
              <a:avLst/>
              <a:gdLst/>
              <a:ahLst/>
              <a:cxnLst/>
              <a:rect l="l" t="t" r="r" b="b"/>
              <a:pathLst>
                <a:path w="313689" h="205105">
                  <a:moveTo>
                    <a:pt x="167259" y="128778"/>
                  </a:moveTo>
                  <a:lnTo>
                    <a:pt x="146050" y="128778"/>
                  </a:lnTo>
                  <a:lnTo>
                    <a:pt x="146050" y="149098"/>
                  </a:lnTo>
                  <a:lnTo>
                    <a:pt x="167259" y="149098"/>
                  </a:lnTo>
                  <a:lnTo>
                    <a:pt x="167259" y="128778"/>
                  </a:lnTo>
                  <a:close/>
                </a:path>
                <a:path w="313689" h="205105">
                  <a:moveTo>
                    <a:pt x="313436" y="185813"/>
                  </a:moveTo>
                  <a:lnTo>
                    <a:pt x="292227" y="185813"/>
                  </a:lnTo>
                  <a:lnTo>
                    <a:pt x="292227" y="204851"/>
                  </a:lnTo>
                  <a:lnTo>
                    <a:pt x="313436" y="204851"/>
                  </a:lnTo>
                  <a:lnTo>
                    <a:pt x="313436" y="185813"/>
                  </a:lnTo>
                  <a:close/>
                </a:path>
                <a:path w="313689" h="205105">
                  <a:moveTo>
                    <a:pt x="313436" y="165100"/>
                  </a:moveTo>
                  <a:lnTo>
                    <a:pt x="93980" y="165100"/>
                  </a:lnTo>
                  <a:lnTo>
                    <a:pt x="93980" y="16383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0" y="184150"/>
                  </a:lnTo>
                  <a:lnTo>
                    <a:pt x="0" y="204470"/>
                  </a:lnTo>
                  <a:lnTo>
                    <a:pt x="21209" y="204470"/>
                  </a:lnTo>
                  <a:lnTo>
                    <a:pt x="21209" y="184150"/>
                  </a:lnTo>
                  <a:lnTo>
                    <a:pt x="146050" y="184150"/>
                  </a:lnTo>
                  <a:lnTo>
                    <a:pt x="146050" y="204470"/>
                  </a:lnTo>
                  <a:lnTo>
                    <a:pt x="167259" y="204470"/>
                  </a:lnTo>
                  <a:lnTo>
                    <a:pt x="167259" y="184150"/>
                  </a:lnTo>
                  <a:lnTo>
                    <a:pt x="313436" y="184150"/>
                  </a:lnTo>
                  <a:lnTo>
                    <a:pt x="313436" y="165100"/>
                  </a:lnTo>
                  <a:close/>
                </a:path>
                <a:path w="313689" h="205105">
                  <a:moveTo>
                    <a:pt x="313436" y="508"/>
                  </a:moveTo>
                  <a:lnTo>
                    <a:pt x="292227" y="508"/>
                  </a:lnTo>
                  <a:lnTo>
                    <a:pt x="292227" y="20320"/>
                  </a:lnTo>
                  <a:lnTo>
                    <a:pt x="292227" y="107950"/>
                  </a:lnTo>
                  <a:lnTo>
                    <a:pt x="21209" y="107950"/>
                  </a:lnTo>
                  <a:lnTo>
                    <a:pt x="21209" y="20320"/>
                  </a:lnTo>
                  <a:lnTo>
                    <a:pt x="292227" y="20320"/>
                  </a:lnTo>
                  <a:lnTo>
                    <a:pt x="292227" y="508"/>
                  </a:lnTo>
                  <a:lnTo>
                    <a:pt x="29222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07950"/>
                  </a:lnTo>
                  <a:lnTo>
                    <a:pt x="0" y="128270"/>
                  </a:lnTo>
                  <a:lnTo>
                    <a:pt x="313436" y="128270"/>
                  </a:lnTo>
                  <a:lnTo>
                    <a:pt x="313436" y="108458"/>
                  </a:lnTo>
                  <a:lnTo>
                    <a:pt x="313436" y="107950"/>
                  </a:lnTo>
                  <a:lnTo>
                    <a:pt x="313436" y="508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5823" y="1941575"/>
              <a:ext cx="225806" cy="17043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78447" y="5350675"/>
            <a:ext cx="771525" cy="649605"/>
            <a:chOff x="478447" y="5350675"/>
            <a:chExt cx="771525" cy="64960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579" y="5522975"/>
              <a:ext cx="96012" cy="2423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959" y="5791199"/>
              <a:ext cx="111252" cy="1188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2157" y="5374385"/>
              <a:ext cx="723900" cy="601980"/>
            </a:xfrm>
            <a:custGeom>
              <a:avLst/>
              <a:gdLst/>
              <a:ahLst/>
              <a:cxnLst/>
              <a:rect l="l" t="t" r="r" b="b"/>
              <a:pathLst>
                <a:path w="723900" h="601979">
                  <a:moveTo>
                    <a:pt x="411454" y="33401"/>
                  </a:moveTo>
                  <a:lnTo>
                    <a:pt x="388213" y="8382"/>
                  </a:lnTo>
                  <a:lnTo>
                    <a:pt x="361759" y="0"/>
                  </a:lnTo>
                  <a:lnTo>
                    <a:pt x="335305" y="8382"/>
                  </a:lnTo>
                  <a:lnTo>
                    <a:pt x="312051" y="33401"/>
                  </a:lnTo>
                  <a:lnTo>
                    <a:pt x="11887" y="521081"/>
                  </a:lnTo>
                  <a:lnTo>
                    <a:pt x="0" y="552577"/>
                  </a:lnTo>
                  <a:lnTo>
                    <a:pt x="4546" y="578104"/>
                  </a:lnTo>
                  <a:lnTo>
                    <a:pt x="24053" y="595503"/>
                  </a:lnTo>
                  <a:lnTo>
                    <a:pt x="57099" y="601853"/>
                  </a:lnTo>
                  <a:lnTo>
                    <a:pt x="666419" y="601853"/>
                  </a:lnTo>
                  <a:lnTo>
                    <a:pt x="699452" y="595503"/>
                  </a:lnTo>
                  <a:lnTo>
                    <a:pt x="718972" y="578104"/>
                  </a:lnTo>
                  <a:lnTo>
                    <a:pt x="723519" y="552577"/>
                  </a:lnTo>
                  <a:lnTo>
                    <a:pt x="711631" y="521081"/>
                  </a:lnTo>
                  <a:lnTo>
                    <a:pt x="411454" y="33401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5083" y="2019299"/>
            <a:ext cx="230124" cy="20573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8228" y="3730751"/>
            <a:ext cx="230124" cy="20573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48228" y="2019299"/>
            <a:ext cx="230124" cy="20573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39284" y="2863595"/>
            <a:ext cx="205739" cy="2301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15083" y="3730751"/>
            <a:ext cx="230124" cy="20573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3912108" y="1626107"/>
            <a:ext cx="597535" cy="514984"/>
          </a:xfrm>
          <a:custGeom>
            <a:avLst/>
            <a:gdLst/>
            <a:ahLst/>
            <a:cxnLst/>
            <a:rect l="l" t="t" r="r" b="b"/>
            <a:pathLst>
              <a:path w="597535" h="514985">
                <a:moveTo>
                  <a:pt x="597408" y="226441"/>
                </a:moveTo>
                <a:lnTo>
                  <a:pt x="592582" y="205359"/>
                </a:lnTo>
                <a:lnTo>
                  <a:pt x="579374" y="188214"/>
                </a:lnTo>
                <a:lnTo>
                  <a:pt x="573278" y="184658"/>
                </a:lnTo>
                <a:lnTo>
                  <a:pt x="573278" y="226441"/>
                </a:lnTo>
                <a:lnTo>
                  <a:pt x="571373" y="236601"/>
                </a:lnTo>
                <a:lnTo>
                  <a:pt x="566166" y="245618"/>
                </a:lnTo>
                <a:lnTo>
                  <a:pt x="558165" y="252857"/>
                </a:lnTo>
                <a:lnTo>
                  <a:pt x="547624" y="257556"/>
                </a:lnTo>
                <a:lnTo>
                  <a:pt x="543179" y="258826"/>
                </a:lnTo>
                <a:lnTo>
                  <a:pt x="540004" y="262382"/>
                </a:lnTo>
                <a:lnTo>
                  <a:pt x="538988" y="270637"/>
                </a:lnTo>
                <a:lnTo>
                  <a:pt x="541147" y="274574"/>
                </a:lnTo>
                <a:lnTo>
                  <a:pt x="545084" y="276733"/>
                </a:lnTo>
                <a:lnTo>
                  <a:pt x="552577" y="282067"/>
                </a:lnTo>
                <a:lnTo>
                  <a:pt x="558165" y="288671"/>
                </a:lnTo>
                <a:lnTo>
                  <a:pt x="561594" y="296291"/>
                </a:lnTo>
                <a:lnTo>
                  <a:pt x="562737" y="304673"/>
                </a:lnTo>
                <a:lnTo>
                  <a:pt x="560451" y="316103"/>
                </a:lnTo>
                <a:lnTo>
                  <a:pt x="553847" y="325882"/>
                </a:lnTo>
                <a:lnTo>
                  <a:pt x="543941" y="333121"/>
                </a:lnTo>
                <a:lnTo>
                  <a:pt x="531495" y="337058"/>
                </a:lnTo>
                <a:lnTo>
                  <a:pt x="526669" y="337693"/>
                </a:lnTo>
                <a:lnTo>
                  <a:pt x="522605" y="340868"/>
                </a:lnTo>
                <a:lnTo>
                  <a:pt x="520446" y="349250"/>
                </a:lnTo>
                <a:lnTo>
                  <a:pt x="522224" y="353568"/>
                </a:lnTo>
                <a:lnTo>
                  <a:pt x="526288" y="356108"/>
                </a:lnTo>
                <a:lnTo>
                  <a:pt x="532892" y="361315"/>
                </a:lnTo>
                <a:lnTo>
                  <a:pt x="537718" y="367792"/>
                </a:lnTo>
                <a:lnTo>
                  <a:pt x="540766" y="375031"/>
                </a:lnTo>
                <a:lnTo>
                  <a:pt x="541909" y="382651"/>
                </a:lnTo>
                <a:lnTo>
                  <a:pt x="539750" y="393573"/>
                </a:lnTo>
                <a:lnTo>
                  <a:pt x="534035" y="402844"/>
                </a:lnTo>
                <a:lnTo>
                  <a:pt x="525018" y="410210"/>
                </a:lnTo>
                <a:lnTo>
                  <a:pt x="513461" y="414528"/>
                </a:lnTo>
                <a:lnTo>
                  <a:pt x="508762" y="415544"/>
                </a:lnTo>
                <a:lnTo>
                  <a:pt x="505333" y="418846"/>
                </a:lnTo>
                <a:lnTo>
                  <a:pt x="503682" y="427101"/>
                </a:lnTo>
                <a:lnTo>
                  <a:pt x="505714" y="431292"/>
                </a:lnTo>
                <a:lnTo>
                  <a:pt x="509651" y="433578"/>
                </a:lnTo>
                <a:lnTo>
                  <a:pt x="516509" y="438912"/>
                </a:lnTo>
                <a:lnTo>
                  <a:pt x="521716" y="445389"/>
                </a:lnTo>
                <a:lnTo>
                  <a:pt x="525018" y="452755"/>
                </a:lnTo>
                <a:lnTo>
                  <a:pt x="526161" y="460756"/>
                </a:lnTo>
                <a:lnTo>
                  <a:pt x="523113" y="473583"/>
                </a:lnTo>
                <a:lnTo>
                  <a:pt x="515112" y="483997"/>
                </a:lnTo>
                <a:lnTo>
                  <a:pt x="503174" y="490982"/>
                </a:lnTo>
                <a:lnTo>
                  <a:pt x="488696" y="493649"/>
                </a:lnTo>
                <a:lnTo>
                  <a:pt x="360934" y="493649"/>
                </a:lnTo>
                <a:lnTo>
                  <a:pt x="321056" y="492633"/>
                </a:lnTo>
                <a:lnTo>
                  <a:pt x="290576" y="490220"/>
                </a:lnTo>
                <a:lnTo>
                  <a:pt x="266446" y="486918"/>
                </a:lnTo>
                <a:lnTo>
                  <a:pt x="250063" y="483870"/>
                </a:lnTo>
                <a:lnTo>
                  <a:pt x="215773" y="477520"/>
                </a:lnTo>
                <a:lnTo>
                  <a:pt x="199009" y="474980"/>
                </a:lnTo>
                <a:lnTo>
                  <a:pt x="181737" y="473075"/>
                </a:lnTo>
                <a:lnTo>
                  <a:pt x="165862" y="472313"/>
                </a:lnTo>
                <a:lnTo>
                  <a:pt x="165862" y="216916"/>
                </a:lnTo>
                <a:lnTo>
                  <a:pt x="217805" y="202311"/>
                </a:lnTo>
                <a:lnTo>
                  <a:pt x="231775" y="194945"/>
                </a:lnTo>
                <a:lnTo>
                  <a:pt x="269621" y="174879"/>
                </a:lnTo>
                <a:lnTo>
                  <a:pt x="275209" y="168783"/>
                </a:lnTo>
                <a:lnTo>
                  <a:pt x="286639" y="157226"/>
                </a:lnTo>
                <a:lnTo>
                  <a:pt x="305689" y="137160"/>
                </a:lnTo>
                <a:lnTo>
                  <a:pt x="321437" y="115697"/>
                </a:lnTo>
                <a:lnTo>
                  <a:pt x="331216" y="90678"/>
                </a:lnTo>
                <a:lnTo>
                  <a:pt x="331851" y="59309"/>
                </a:lnTo>
                <a:lnTo>
                  <a:pt x="330073" y="48641"/>
                </a:lnTo>
                <a:lnTo>
                  <a:pt x="329946" y="38735"/>
                </a:lnTo>
                <a:lnTo>
                  <a:pt x="345948" y="21209"/>
                </a:lnTo>
                <a:lnTo>
                  <a:pt x="355473" y="21971"/>
                </a:lnTo>
                <a:lnTo>
                  <a:pt x="391922" y="48260"/>
                </a:lnTo>
                <a:lnTo>
                  <a:pt x="405003" y="98552"/>
                </a:lnTo>
                <a:lnTo>
                  <a:pt x="404368" y="132715"/>
                </a:lnTo>
                <a:lnTo>
                  <a:pt x="395986" y="172085"/>
                </a:lnTo>
                <a:lnTo>
                  <a:pt x="391414" y="181991"/>
                </a:lnTo>
                <a:lnTo>
                  <a:pt x="391795" y="185801"/>
                </a:lnTo>
                <a:lnTo>
                  <a:pt x="396240" y="191770"/>
                </a:lnTo>
                <a:lnTo>
                  <a:pt x="400050" y="193548"/>
                </a:lnTo>
                <a:lnTo>
                  <a:pt x="535813" y="193548"/>
                </a:lnTo>
                <a:lnTo>
                  <a:pt x="550418" y="196215"/>
                </a:lnTo>
                <a:lnTo>
                  <a:pt x="562229" y="203200"/>
                </a:lnTo>
                <a:lnTo>
                  <a:pt x="570357" y="213614"/>
                </a:lnTo>
                <a:lnTo>
                  <a:pt x="573278" y="226441"/>
                </a:lnTo>
                <a:lnTo>
                  <a:pt x="573278" y="184658"/>
                </a:lnTo>
                <a:lnTo>
                  <a:pt x="559816" y="176657"/>
                </a:lnTo>
                <a:lnTo>
                  <a:pt x="535813" y="172466"/>
                </a:lnTo>
                <a:lnTo>
                  <a:pt x="421132" y="172466"/>
                </a:lnTo>
                <a:lnTo>
                  <a:pt x="423418" y="164592"/>
                </a:lnTo>
                <a:lnTo>
                  <a:pt x="425450" y="155702"/>
                </a:lnTo>
                <a:lnTo>
                  <a:pt x="427228" y="145542"/>
                </a:lnTo>
                <a:lnTo>
                  <a:pt x="428371" y="134112"/>
                </a:lnTo>
                <a:lnTo>
                  <a:pt x="428879" y="95123"/>
                </a:lnTo>
                <a:lnTo>
                  <a:pt x="423291" y="62484"/>
                </a:lnTo>
                <a:lnTo>
                  <a:pt x="398653" y="21209"/>
                </a:lnTo>
                <a:lnTo>
                  <a:pt x="360299" y="1270"/>
                </a:lnTo>
                <a:lnTo>
                  <a:pt x="345821" y="0"/>
                </a:lnTo>
                <a:lnTo>
                  <a:pt x="335534" y="635"/>
                </a:lnTo>
                <a:lnTo>
                  <a:pt x="305816" y="40640"/>
                </a:lnTo>
                <a:lnTo>
                  <a:pt x="306451" y="53848"/>
                </a:lnTo>
                <a:lnTo>
                  <a:pt x="308102" y="63119"/>
                </a:lnTo>
                <a:lnTo>
                  <a:pt x="307340" y="87249"/>
                </a:lnTo>
                <a:lnTo>
                  <a:pt x="299212" y="107315"/>
                </a:lnTo>
                <a:lnTo>
                  <a:pt x="285750" y="125349"/>
                </a:lnTo>
                <a:lnTo>
                  <a:pt x="268478" y="143256"/>
                </a:lnTo>
                <a:lnTo>
                  <a:pt x="256667" y="155194"/>
                </a:lnTo>
                <a:lnTo>
                  <a:pt x="250825" y="161671"/>
                </a:lnTo>
                <a:lnTo>
                  <a:pt x="235204" y="171958"/>
                </a:lnTo>
                <a:lnTo>
                  <a:pt x="209931" y="182372"/>
                </a:lnTo>
                <a:lnTo>
                  <a:pt x="181102" y="191389"/>
                </a:lnTo>
                <a:lnTo>
                  <a:pt x="165862" y="194945"/>
                </a:lnTo>
                <a:lnTo>
                  <a:pt x="165862" y="188849"/>
                </a:lnTo>
                <a:lnTo>
                  <a:pt x="160528" y="184023"/>
                </a:lnTo>
                <a:lnTo>
                  <a:pt x="141732" y="184023"/>
                </a:lnTo>
                <a:lnTo>
                  <a:pt x="141732" y="218694"/>
                </a:lnTo>
                <a:lnTo>
                  <a:pt x="141732" y="471932"/>
                </a:lnTo>
                <a:lnTo>
                  <a:pt x="141097" y="472567"/>
                </a:lnTo>
                <a:lnTo>
                  <a:pt x="141097" y="483870"/>
                </a:lnTo>
                <a:lnTo>
                  <a:pt x="24130" y="483870"/>
                </a:lnTo>
                <a:lnTo>
                  <a:pt x="24130" y="205232"/>
                </a:lnTo>
                <a:lnTo>
                  <a:pt x="141097" y="205232"/>
                </a:lnTo>
                <a:lnTo>
                  <a:pt x="141097" y="218059"/>
                </a:lnTo>
                <a:lnTo>
                  <a:pt x="141732" y="218694"/>
                </a:lnTo>
                <a:lnTo>
                  <a:pt x="141732" y="184023"/>
                </a:lnTo>
                <a:lnTo>
                  <a:pt x="5461" y="184023"/>
                </a:lnTo>
                <a:lnTo>
                  <a:pt x="0" y="188849"/>
                </a:lnTo>
                <a:lnTo>
                  <a:pt x="0" y="500253"/>
                </a:lnTo>
                <a:lnTo>
                  <a:pt x="5461" y="505079"/>
                </a:lnTo>
                <a:lnTo>
                  <a:pt x="160528" y="505079"/>
                </a:lnTo>
                <a:lnTo>
                  <a:pt x="165862" y="500253"/>
                </a:lnTo>
                <a:lnTo>
                  <a:pt x="165862" y="493649"/>
                </a:lnTo>
                <a:lnTo>
                  <a:pt x="176911" y="494030"/>
                </a:lnTo>
                <a:lnTo>
                  <a:pt x="194056" y="495681"/>
                </a:lnTo>
                <a:lnTo>
                  <a:pt x="210820" y="498221"/>
                </a:lnTo>
                <a:lnTo>
                  <a:pt x="232156" y="502031"/>
                </a:lnTo>
                <a:lnTo>
                  <a:pt x="262255" y="507746"/>
                </a:lnTo>
                <a:lnTo>
                  <a:pt x="287528" y="511302"/>
                </a:lnTo>
                <a:lnTo>
                  <a:pt x="319278" y="513842"/>
                </a:lnTo>
                <a:lnTo>
                  <a:pt x="360934" y="514731"/>
                </a:lnTo>
                <a:lnTo>
                  <a:pt x="488696" y="514731"/>
                </a:lnTo>
                <a:lnTo>
                  <a:pt x="512572" y="510540"/>
                </a:lnTo>
                <a:lnTo>
                  <a:pt x="532257" y="498983"/>
                </a:lnTo>
                <a:lnTo>
                  <a:pt x="545465" y="481838"/>
                </a:lnTo>
                <a:lnTo>
                  <a:pt x="550291" y="460756"/>
                </a:lnTo>
                <a:lnTo>
                  <a:pt x="549529" y="451993"/>
                </a:lnTo>
                <a:lnTo>
                  <a:pt x="546989" y="443484"/>
                </a:lnTo>
                <a:lnTo>
                  <a:pt x="543179" y="435483"/>
                </a:lnTo>
                <a:lnTo>
                  <a:pt x="537845" y="428117"/>
                </a:lnTo>
                <a:lnTo>
                  <a:pt x="549529" y="419608"/>
                </a:lnTo>
                <a:lnTo>
                  <a:pt x="558292" y="408813"/>
                </a:lnTo>
                <a:lnTo>
                  <a:pt x="564007" y="396367"/>
                </a:lnTo>
                <a:lnTo>
                  <a:pt x="566039" y="382651"/>
                </a:lnTo>
                <a:lnTo>
                  <a:pt x="565277" y="374523"/>
                </a:lnTo>
                <a:lnTo>
                  <a:pt x="563118" y="366522"/>
                </a:lnTo>
                <a:lnTo>
                  <a:pt x="559689" y="359029"/>
                </a:lnTo>
                <a:lnTo>
                  <a:pt x="554990" y="352044"/>
                </a:lnTo>
                <a:lnTo>
                  <a:pt x="568198" y="343535"/>
                </a:lnTo>
                <a:lnTo>
                  <a:pt x="578231" y="332486"/>
                </a:lnTo>
                <a:lnTo>
                  <a:pt x="584581" y="319278"/>
                </a:lnTo>
                <a:lnTo>
                  <a:pt x="586867" y="304673"/>
                </a:lnTo>
                <a:lnTo>
                  <a:pt x="585978" y="295021"/>
                </a:lnTo>
                <a:lnTo>
                  <a:pt x="583184" y="286004"/>
                </a:lnTo>
                <a:lnTo>
                  <a:pt x="578612" y="277495"/>
                </a:lnTo>
                <a:lnTo>
                  <a:pt x="572516" y="269875"/>
                </a:lnTo>
                <a:lnTo>
                  <a:pt x="582930" y="261366"/>
                </a:lnTo>
                <a:lnTo>
                  <a:pt x="590677" y="250952"/>
                </a:lnTo>
                <a:lnTo>
                  <a:pt x="595630" y="239141"/>
                </a:lnTo>
                <a:lnTo>
                  <a:pt x="597408" y="226441"/>
                </a:lnTo>
                <a:close/>
              </a:path>
            </a:pathLst>
          </a:custGeom>
          <a:solidFill>
            <a:srgbClr val="E24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96868" y="3299459"/>
            <a:ext cx="642620" cy="582295"/>
          </a:xfrm>
          <a:custGeom>
            <a:avLst/>
            <a:gdLst/>
            <a:ahLst/>
            <a:cxnLst/>
            <a:rect l="l" t="t" r="r" b="b"/>
            <a:pathLst>
              <a:path w="642620" h="582295">
                <a:moveTo>
                  <a:pt x="219595" y="297954"/>
                </a:moveTo>
                <a:lnTo>
                  <a:pt x="171704" y="297954"/>
                </a:lnTo>
                <a:lnTo>
                  <a:pt x="171704" y="319659"/>
                </a:lnTo>
                <a:lnTo>
                  <a:pt x="219595" y="319659"/>
                </a:lnTo>
                <a:lnTo>
                  <a:pt x="219595" y="297954"/>
                </a:lnTo>
                <a:close/>
              </a:path>
              <a:path w="642620" h="582295">
                <a:moveTo>
                  <a:pt x="245706" y="148221"/>
                </a:moveTo>
                <a:lnTo>
                  <a:pt x="171704" y="148221"/>
                </a:lnTo>
                <a:lnTo>
                  <a:pt x="171704" y="169926"/>
                </a:lnTo>
                <a:lnTo>
                  <a:pt x="245706" y="169926"/>
                </a:lnTo>
                <a:lnTo>
                  <a:pt x="245706" y="148221"/>
                </a:lnTo>
                <a:close/>
              </a:path>
              <a:path w="642620" h="582295">
                <a:moveTo>
                  <a:pt x="329196" y="372884"/>
                </a:moveTo>
                <a:lnTo>
                  <a:pt x="171704" y="372884"/>
                </a:lnTo>
                <a:lnTo>
                  <a:pt x="171704" y="394589"/>
                </a:lnTo>
                <a:lnTo>
                  <a:pt x="329196" y="394589"/>
                </a:lnTo>
                <a:lnTo>
                  <a:pt x="329196" y="372884"/>
                </a:lnTo>
                <a:close/>
              </a:path>
              <a:path w="642620" h="582295">
                <a:moveTo>
                  <a:pt x="329311" y="297827"/>
                </a:moveTo>
                <a:lnTo>
                  <a:pt x="251968" y="297827"/>
                </a:lnTo>
                <a:lnTo>
                  <a:pt x="251968" y="319532"/>
                </a:lnTo>
                <a:lnTo>
                  <a:pt x="329311" y="319532"/>
                </a:lnTo>
                <a:lnTo>
                  <a:pt x="329311" y="297827"/>
                </a:lnTo>
                <a:close/>
              </a:path>
              <a:path w="642620" h="582295">
                <a:moveTo>
                  <a:pt x="399745" y="223024"/>
                </a:moveTo>
                <a:lnTo>
                  <a:pt x="171704" y="223024"/>
                </a:lnTo>
                <a:lnTo>
                  <a:pt x="171704" y="244729"/>
                </a:lnTo>
                <a:lnTo>
                  <a:pt x="399745" y="244729"/>
                </a:lnTo>
                <a:lnTo>
                  <a:pt x="399745" y="223024"/>
                </a:lnTo>
                <a:close/>
              </a:path>
              <a:path w="642620" h="582295">
                <a:moveTo>
                  <a:pt x="447636" y="148221"/>
                </a:moveTo>
                <a:lnTo>
                  <a:pt x="283972" y="148221"/>
                </a:lnTo>
                <a:lnTo>
                  <a:pt x="283972" y="169926"/>
                </a:lnTo>
                <a:lnTo>
                  <a:pt x="447636" y="169926"/>
                </a:lnTo>
                <a:lnTo>
                  <a:pt x="447636" y="148221"/>
                </a:lnTo>
                <a:close/>
              </a:path>
              <a:path w="642620" h="582295">
                <a:moveTo>
                  <a:pt x="541909" y="152400"/>
                </a:moveTo>
                <a:lnTo>
                  <a:pt x="541782" y="108077"/>
                </a:lnTo>
                <a:lnTo>
                  <a:pt x="535559" y="101727"/>
                </a:lnTo>
                <a:lnTo>
                  <a:pt x="504698" y="70993"/>
                </a:lnTo>
                <a:lnTo>
                  <a:pt x="504698" y="101727"/>
                </a:lnTo>
                <a:lnTo>
                  <a:pt x="440182" y="101727"/>
                </a:lnTo>
                <a:lnTo>
                  <a:pt x="440182" y="37211"/>
                </a:lnTo>
                <a:lnTo>
                  <a:pt x="504698" y="101727"/>
                </a:lnTo>
                <a:lnTo>
                  <a:pt x="504698" y="70993"/>
                </a:lnTo>
                <a:lnTo>
                  <a:pt x="470903" y="37211"/>
                </a:lnTo>
                <a:lnTo>
                  <a:pt x="455422" y="21717"/>
                </a:lnTo>
                <a:lnTo>
                  <a:pt x="433705" y="0"/>
                </a:lnTo>
                <a:lnTo>
                  <a:pt x="94742" y="0"/>
                </a:lnTo>
                <a:lnTo>
                  <a:pt x="94742" y="465455"/>
                </a:lnTo>
                <a:lnTo>
                  <a:pt x="0" y="465455"/>
                </a:lnTo>
                <a:lnTo>
                  <a:pt x="0" y="477774"/>
                </a:lnTo>
                <a:lnTo>
                  <a:pt x="7366" y="516128"/>
                </a:lnTo>
                <a:lnTo>
                  <a:pt x="27432" y="548005"/>
                </a:lnTo>
                <a:lnTo>
                  <a:pt x="57531" y="570738"/>
                </a:lnTo>
                <a:lnTo>
                  <a:pt x="94742" y="581279"/>
                </a:lnTo>
                <a:lnTo>
                  <a:pt x="94742" y="581787"/>
                </a:lnTo>
                <a:lnTo>
                  <a:pt x="435483" y="581787"/>
                </a:lnTo>
                <a:lnTo>
                  <a:pt x="476885" y="573405"/>
                </a:lnTo>
                <a:lnTo>
                  <a:pt x="496697" y="560070"/>
                </a:lnTo>
                <a:lnTo>
                  <a:pt x="510794" y="550545"/>
                </a:lnTo>
                <a:lnTo>
                  <a:pt x="533654" y="516763"/>
                </a:lnTo>
                <a:lnTo>
                  <a:pt x="541909" y="475488"/>
                </a:lnTo>
                <a:lnTo>
                  <a:pt x="541909" y="310515"/>
                </a:lnTo>
                <a:lnTo>
                  <a:pt x="520192" y="310515"/>
                </a:lnTo>
                <a:lnTo>
                  <a:pt x="520192" y="475488"/>
                </a:lnTo>
                <a:lnTo>
                  <a:pt x="513588" y="508381"/>
                </a:lnTo>
                <a:lnTo>
                  <a:pt x="495427" y="535178"/>
                </a:lnTo>
                <a:lnTo>
                  <a:pt x="468376" y="553339"/>
                </a:lnTo>
                <a:lnTo>
                  <a:pt x="435483" y="560070"/>
                </a:lnTo>
                <a:lnTo>
                  <a:pt x="103759" y="560070"/>
                </a:lnTo>
                <a:lnTo>
                  <a:pt x="73914" y="554228"/>
                </a:lnTo>
                <a:lnTo>
                  <a:pt x="49022" y="538861"/>
                </a:lnTo>
                <a:lnTo>
                  <a:pt x="31115" y="515747"/>
                </a:lnTo>
                <a:lnTo>
                  <a:pt x="22352" y="487172"/>
                </a:lnTo>
                <a:lnTo>
                  <a:pt x="390652" y="487172"/>
                </a:lnTo>
                <a:lnTo>
                  <a:pt x="392938" y="501650"/>
                </a:lnTo>
                <a:lnTo>
                  <a:pt x="397256" y="515366"/>
                </a:lnTo>
                <a:lnTo>
                  <a:pt x="403479" y="528574"/>
                </a:lnTo>
                <a:lnTo>
                  <a:pt x="411607" y="540766"/>
                </a:lnTo>
                <a:lnTo>
                  <a:pt x="418211" y="549402"/>
                </a:lnTo>
                <a:lnTo>
                  <a:pt x="435483" y="536194"/>
                </a:lnTo>
                <a:lnTo>
                  <a:pt x="428879" y="527558"/>
                </a:lnTo>
                <a:lnTo>
                  <a:pt x="421513" y="516255"/>
                </a:lnTo>
                <a:lnTo>
                  <a:pt x="416306" y="504063"/>
                </a:lnTo>
                <a:lnTo>
                  <a:pt x="413004" y="491109"/>
                </a:lnTo>
                <a:lnTo>
                  <a:pt x="412750" y="487172"/>
                </a:lnTo>
                <a:lnTo>
                  <a:pt x="411988" y="477774"/>
                </a:lnTo>
                <a:lnTo>
                  <a:pt x="411988" y="465455"/>
                </a:lnTo>
                <a:lnTo>
                  <a:pt x="116586" y="465455"/>
                </a:lnTo>
                <a:lnTo>
                  <a:pt x="116586" y="21717"/>
                </a:lnTo>
                <a:lnTo>
                  <a:pt x="418338" y="21717"/>
                </a:lnTo>
                <a:lnTo>
                  <a:pt x="418338" y="123444"/>
                </a:lnTo>
                <a:lnTo>
                  <a:pt x="520192" y="123444"/>
                </a:lnTo>
                <a:lnTo>
                  <a:pt x="520192" y="152400"/>
                </a:lnTo>
                <a:lnTo>
                  <a:pt x="541909" y="152400"/>
                </a:lnTo>
                <a:close/>
              </a:path>
              <a:path w="642620" h="582295">
                <a:moveTo>
                  <a:pt x="642112" y="213741"/>
                </a:moveTo>
                <a:lnTo>
                  <a:pt x="626745" y="198374"/>
                </a:lnTo>
                <a:lnTo>
                  <a:pt x="559689" y="265303"/>
                </a:lnTo>
                <a:lnTo>
                  <a:pt x="575056" y="280670"/>
                </a:lnTo>
                <a:lnTo>
                  <a:pt x="642112" y="213741"/>
                </a:lnTo>
                <a:close/>
              </a:path>
              <a:path w="642620" h="582295">
                <a:moveTo>
                  <a:pt x="642620" y="164592"/>
                </a:moveTo>
                <a:lnTo>
                  <a:pt x="611759" y="133858"/>
                </a:lnTo>
                <a:lnTo>
                  <a:pt x="611759" y="164592"/>
                </a:lnTo>
                <a:lnTo>
                  <a:pt x="602361" y="173990"/>
                </a:lnTo>
                <a:lnTo>
                  <a:pt x="586994" y="158623"/>
                </a:lnTo>
                <a:lnTo>
                  <a:pt x="586994" y="189357"/>
                </a:lnTo>
                <a:lnTo>
                  <a:pt x="425958" y="350012"/>
                </a:lnTo>
                <a:lnTo>
                  <a:pt x="403098" y="356616"/>
                </a:lnTo>
                <a:lnTo>
                  <a:pt x="409702" y="333883"/>
                </a:lnTo>
                <a:lnTo>
                  <a:pt x="570738" y="173228"/>
                </a:lnTo>
                <a:lnTo>
                  <a:pt x="586994" y="189357"/>
                </a:lnTo>
                <a:lnTo>
                  <a:pt x="586994" y="158623"/>
                </a:lnTo>
                <a:lnTo>
                  <a:pt x="586232" y="157861"/>
                </a:lnTo>
                <a:lnTo>
                  <a:pt x="595630" y="148463"/>
                </a:lnTo>
                <a:lnTo>
                  <a:pt x="611759" y="164592"/>
                </a:lnTo>
                <a:lnTo>
                  <a:pt x="611759" y="133858"/>
                </a:lnTo>
                <a:lnTo>
                  <a:pt x="595630" y="117729"/>
                </a:lnTo>
                <a:lnTo>
                  <a:pt x="390398" y="322453"/>
                </a:lnTo>
                <a:lnTo>
                  <a:pt x="377444" y="366903"/>
                </a:lnTo>
                <a:lnTo>
                  <a:pt x="360553" y="383667"/>
                </a:lnTo>
                <a:lnTo>
                  <a:pt x="376047" y="399034"/>
                </a:lnTo>
                <a:lnTo>
                  <a:pt x="392811" y="382270"/>
                </a:lnTo>
                <a:lnTo>
                  <a:pt x="437388" y="369316"/>
                </a:lnTo>
                <a:lnTo>
                  <a:pt x="450088" y="356616"/>
                </a:lnTo>
                <a:lnTo>
                  <a:pt x="633095" y="173990"/>
                </a:lnTo>
                <a:lnTo>
                  <a:pt x="642620" y="164592"/>
                </a:lnTo>
                <a:close/>
              </a:path>
            </a:pathLst>
          </a:custGeom>
          <a:solidFill>
            <a:srgbClr val="E24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742187" y="3390899"/>
            <a:ext cx="595630" cy="449580"/>
            <a:chOff x="742187" y="3390899"/>
            <a:chExt cx="595630" cy="449580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2134" y="3512184"/>
              <a:ext cx="277761" cy="32816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42187" y="3390899"/>
              <a:ext cx="167640" cy="267970"/>
            </a:xfrm>
            <a:custGeom>
              <a:avLst/>
              <a:gdLst/>
              <a:ahLst/>
              <a:cxnLst/>
              <a:rect l="l" t="t" r="r" b="b"/>
              <a:pathLst>
                <a:path w="167640" h="267970">
                  <a:moveTo>
                    <a:pt x="127114" y="0"/>
                  </a:moveTo>
                  <a:lnTo>
                    <a:pt x="117703" y="16002"/>
                  </a:lnTo>
                  <a:lnTo>
                    <a:pt x="9410" y="192659"/>
                  </a:lnTo>
                  <a:lnTo>
                    <a:pt x="0" y="208661"/>
                  </a:lnTo>
                  <a:lnTo>
                    <a:pt x="16002" y="218059"/>
                  </a:lnTo>
                  <a:lnTo>
                    <a:pt x="88506" y="262255"/>
                  </a:lnTo>
                  <a:lnTo>
                    <a:pt x="98818" y="266827"/>
                  </a:lnTo>
                  <a:lnTo>
                    <a:pt x="109575" y="267970"/>
                  </a:lnTo>
                  <a:lnTo>
                    <a:pt x="120154" y="265811"/>
                  </a:lnTo>
                  <a:lnTo>
                    <a:pt x="129946" y="260350"/>
                  </a:lnTo>
                  <a:lnTo>
                    <a:pt x="152463" y="260350"/>
                  </a:lnTo>
                  <a:lnTo>
                    <a:pt x="142735" y="249047"/>
                  </a:lnTo>
                  <a:lnTo>
                    <a:pt x="104521" y="249047"/>
                  </a:lnTo>
                  <a:lnTo>
                    <a:pt x="100749" y="248158"/>
                  </a:lnTo>
                  <a:lnTo>
                    <a:pt x="97929" y="246253"/>
                  </a:lnTo>
                  <a:lnTo>
                    <a:pt x="25425" y="202057"/>
                  </a:lnTo>
                  <a:lnTo>
                    <a:pt x="132765" y="25400"/>
                  </a:lnTo>
                  <a:lnTo>
                    <a:pt x="167170" y="25400"/>
                  </a:lnTo>
                  <a:lnTo>
                    <a:pt x="127114" y="0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300" y="3549776"/>
              <a:ext cx="134365" cy="1014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46709" y="3416299"/>
              <a:ext cx="490855" cy="224154"/>
            </a:xfrm>
            <a:custGeom>
              <a:avLst/>
              <a:gdLst/>
              <a:ahLst/>
              <a:cxnLst/>
              <a:rect l="l" t="t" r="r" b="b"/>
              <a:pathLst>
                <a:path w="490855" h="224154">
                  <a:moveTo>
                    <a:pt x="405853" y="166624"/>
                  </a:moveTo>
                  <a:lnTo>
                    <a:pt x="398957" y="160655"/>
                  </a:lnTo>
                  <a:lnTo>
                    <a:pt x="368173" y="160655"/>
                  </a:lnTo>
                  <a:lnTo>
                    <a:pt x="378536" y="170053"/>
                  </a:lnTo>
                  <a:lnTo>
                    <a:pt x="391375" y="181102"/>
                  </a:lnTo>
                  <a:lnTo>
                    <a:pt x="405853" y="166624"/>
                  </a:lnTo>
                  <a:close/>
                </a:path>
                <a:path w="490855" h="224154">
                  <a:moveTo>
                    <a:pt x="490855" y="81788"/>
                  </a:moveTo>
                  <a:lnTo>
                    <a:pt x="489077" y="82042"/>
                  </a:lnTo>
                  <a:lnTo>
                    <a:pt x="473583" y="82677"/>
                  </a:lnTo>
                  <a:lnTo>
                    <a:pt x="452501" y="81280"/>
                  </a:lnTo>
                  <a:lnTo>
                    <a:pt x="431419" y="78486"/>
                  </a:lnTo>
                  <a:lnTo>
                    <a:pt x="419773" y="76073"/>
                  </a:lnTo>
                  <a:lnTo>
                    <a:pt x="410476" y="74295"/>
                  </a:lnTo>
                  <a:lnTo>
                    <a:pt x="379780" y="65913"/>
                  </a:lnTo>
                  <a:lnTo>
                    <a:pt x="369468" y="63500"/>
                  </a:lnTo>
                  <a:lnTo>
                    <a:pt x="348399" y="59182"/>
                  </a:lnTo>
                  <a:lnTo>
                    <a:pt x="302526" y="69850"/>
                  </a:lnTo>
                  <a:lnTo>
                    <a:pt x="286258" y="86487"/>
                  </a:lnTo>
                  <a:lnTo>
                    <a:pt x="283476" y="85471"/>
                  </a:lnTo>
                  <a:lnTo>
                    <a:pt x="276910" y="83312"/>
                  </a:lnTo>
                  <a:lnTo>
                    <a:pt x="270649" y="81788"/>
                  </a:lnTo>
                  <a:lnTo>
                    <a:pt x="267309" y="80899"/>
                  </a:lnTo>
                  <a:lnTo>
                    <a:pt x="257517" y="79502"/>
                  </a:lnTo>
                  <a:lnTo>
                    <a:pt x="247650" y="78994"/>
                  </a:lnTo>
                  <a:lnTo>
                    <a:pt x="234467" y="78994"/>
                  </a:lnTo>
                  <a:lnTo>
                    <a:pt x="229755" y="79883"/>
                  </a:lnTo>
                  <a:lnTo>
                    <a:pt x="224104" y="79883"/>
                  </a:lnTo>
                  <a:lnTo>
                    <a:pt x="205740" y="81153"/>
                  </a:lnTo>
                  <a:lnTo>
                    <a:pt x="187388" y="81788"/>
                  </a:lnTo>
                  <a:lnTo>
                    <a:pt x="171869" y="81407"/>
                  </a:lnTo>
                  <a:lnTo>
                    <a:pt x="156540" y="79121"/>
                  </a:lnTo>
                  <a:lnTo>
                    <a:pt x="141566" y="75184"/>
                  </a:lnTo>
                  <a:lnTo>
                    <a:pt x="127114" y="69596"/>
                  </a:lnTo>
                  <a:lnTo>
                    <a:pt x="128041" y="64008"/>
                  </a:lnTo>
                  <a:lnTo>
                    <a:pt x="128054" y="58293"/>
                  </a:lnTo>
                  <a:lnTo>
                    <a:pt x="109232" y="29083"/>
                  </a:lnTo>
                  <a:lnTo>
                    <a:pt x="62649" y="0"/>
                  </a:lnTo>
                  <a:lnTo>
                    <a:pt x="28244" y="0"/>
                  </a:lnTo>
                  <a:lnTo>
                    <a:pt x="99809" y="44196"/>
                  </a:lnTo>
                  <a:lnTo>
                    <a:pt x="107340" y="47879"/>
                  </a:lnTo>
                  <a:lnTo>
                    <a:pt x="111112" y="57277"/>
                  </a:lnTo>
                  <a:lnTo>
                    <a:pt x="20713" y="209550"/>
                  </a:lnTo>
                  <a:lnTo>
                    <a:pt x="7531" y="222758"/>
                  </a:lnTo>
                  <a:lnTo>
                    <a:pt x="2819" y="222758"/>
                  </a:lnTo>
                  <a:lnTo>
                    <a:pt x="0" y="223647"/>
                  </a:lnTo>
                  <a:lnTo>
                    <a:pt x="38214" y="223647"/>
                  </a:lnTo>
                  <a:lnTo>
                    <a:pt x="35775" y="220853"/>
                  </a:lnTo>
                  <a:lnTo>
                    <a:pt x="117703" y="85471"/>
                  </a:lnTo>
                  <a:lnTo>
                    <a:pt x="133718" y="92202"/>
                  </a:lnTo>
                  <a:lnTo>
                    <a:pt x="150545" y="96774"/>
                  </a:lnTo>
                  <a:lnTo>
                    <a:pt x="167894" y="99314"/>
                  </a:lnTo>
                  <a:lnTo>
                    <a:pt x="185496" y="99568"/>
                  </a:lnTo>
                  <a:lnTo>
                    <a:pt x="199593" y="99314"/>
                  </a:lnTo>
                  <a:lnTo>
                    <a:pt x="213512" y="98425"/>
                  </a:lnTo>
                  <a:lnTo>
                    <a:pt x="227076" y="97282"/>
                  </a:lnTo>
                  <a:lnTo>
                    <a:pt x="240118" y="95885"/>
                  </a:lnTo>
                  <a:lnTo>
                    <a:pt x="300355" y="95885"/>
                  </a:lnTo>
                  <a:lnTo>
                    <a:pt x="306971" y="88392"/>
                  </a:lnTo>
                  <a:lnTo>
                    <a:pt x="309079" y="86487"/>
                  </a:lnTo>
                  <a:lnTo>
                    <a:pt x="313105" y="82804"/>
                  </a:lnTo>
                  <a:lnTo>
                    <a:pt x="320040" y="78994"/>
                  </a:lnTo>
                  <a:lnTo>
                    <a:pt x="327494" y="76835"/>
                  </a:lnTo>
                  <a:lnTo>
                    <a:pt x="335216" y="76073"/>
                  </a:lnTo>
                  <a:lnTo>
                    <a:pt x="340868" y="76073"/>
                  </a:lnTo>
                  <a:lnTo>
                    <a:pt x="341807" y="77089"/>
                  </a:lnTo>
                  <a:lnTo>
                    <a:pt x="343700" y="77089"/>
                  </a:lnTo>
                  <a:lnTo>
                    <a:pt x="375640" y="84328"/>
                  </a:lnTo>
                  <a:lnTo>
                    <a:pt x="407136" y="91948"/>
                  </a:lnTo>
                  <a:lnTo>
                    <a:pt x="439166" y="98044"/>
                  </a:lnTo>
                  <a:lnTo>
                    <a:pt x="472059" y="100457"/>
                  </a:lnTo>
                  <a:lnTo>
                    <a:pt x="489966" y="82677"/>
                  </a:lnTo>
                  <a:lnTo>
                    <a:pt x="490855" y="81788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520695" y="3332987"/>
            <a:ext cx="263525" cy="520700"/>
            <a:chOff x="2520695" y="3332987"/>
            <a:chExt cx="263525" cy="52070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0695" y="3720464"/>
              <a:ext cx="229489" cy="13309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528696" y="3332987"/>
              <a:ext cx="240029" cy="427355"/>
            </a:xfrm>
            <a:custGeom>
              <a:avLst/>
              <a:gdLst/>
              <a:ahLst/>
              <a:cxnLst/>
              <a:rect l="l" t="t" r="r" b="b"/>
              <a:pathLst>
                <a:path w="240030" h="427354">
                  <a:moveTo>
                    <a:pt x="141096" y="0"/>
                  </a:moveTo>
                  <a:lnTo>
                    <a:pt x="101345" y="0"/>
                  </a:lnTo>
                  <a:lnTo>
                    <a:pt x="101345" y="54864"/>
                  </a:lnTo>
                  <a:lnTo>
                    <a:pt x="91185" y="57023"/>
                  </a:lnTo>
                  <a:lnTo>
                    <a:pt x="29717" y="91948"/>
                  </a:lnTo>
                  <a:lnTo>
                    <a:pt x="8254" y="124968"/>
                  </a:lnTo>
                  <a:lnTo>
                    <a:pt x="0" y="162687"/>
                  </a:lnTo>
                  <a:lnTo>
                    <a:pt x="7111" y="200787"/>
                  </a:lnTo>
                  <a:lnTo>
                    <a:pt x="22986" y="225679"/>
                  </a:lnTo>
                  <a:lnTo>
                    <a:pt x="45338" y="244221"/>
                  </a:lnTo>
                  <a:lnTo>
                    <a:pt x="72135" y="258064"/>
                  </a:lnTo>
                  <a:lnTo>
                    <a:pt x="101345" y="268732"/>
                  </a:lnTo>
                  <a:lnTo>
                    <a:pt x="101345" y="427228"/>
                  </a:lnTo>
                  <a:lnTo>
                    <a:pt x="221487" y="427228"/>
                  </a:lnTo>
                  <a:lnTo>
                    <a:pt x="223265" y="425577"/>
                  </a:lnTo>
                  <a:lnTo>
                    <a:pt x="141096" y="425577"/>
                  </a:lnTo>
                  <a:lnTo>
                    <a:pt x="141096" y="280924"/>
                  </a:lnTo>
                  <a:lnTo>
                    <a:pt x="227583" y="280924"/>
                  </a:lnTo>
                  <a:lnTo>
                    <a:pt x="220090" y="272415"/>
                  </a:lnTo>
                  <a:lnTo>
                    <a:pt x="202183" y="260985"/>
                  </a:lnTo>
                  <a:lnTo>
                    <a:pt x="182498" y="252095"/>
                  </a:lnTo>
                  <a:lnTo>
                    <a:pt x="161925" y="244983"/>
                  </a:lnTo>
                  <a:lnTo>
                    <a:pt x="141096" y="238887"/>
                  </a:lnTo>
                  <a:lnTo>
                    <a:pt x="141096" y="227330"/>
                  </a:lnTo>
                  <a:lnTo>
                    <a:pt x="101345" y="227330"/>
                  </a:lnTo>
                  <a:lnTo>
                    <a:pt x="92455" y="224028"/>
                  </a:lnTo>
                  <a:lnTo>
                    <a:pt x="49148" y="185166"/>
                  </a:lnTo>
                  <a:lnTo>
                    <a:pt x="45592" y="155702"/>
                  </a:lnTo>
                  <a:lnTo>
                    <a:pt x="56133" y="127254"/>
                  </a:lnTo>
                  <a:lnTo>
                    <a:pt x="79247" y="105283"/>
                  </a:lnTo>
                  <a:lnTo>
                    <a:pt x="86105" y="101219"/>
                  </a:lnTo>
                  <a:lnTo>
                    <a:pt x="93598" y="98171"/>
                  </a:lnTo>
                  <a:lnTo>
                    <a:pt x="101345" y="96012"/>
                  </a:lnTo>
                  <a:lnTo>
                    <a:pt x="141096" y="96012"/>
                  </a:lnTo>
                  <a:lnTo>
                    <a:pt x="141096" y="92583"/>
                  </a:lnTo>
                  <a:lnTo>
                    <a:pt x="239775" y="92583"/>
                  </a:lnTo>
                  <a:lnTo>
                    <a:pt x="221487" y="78359"/>
                  </a:lnTo>
                  <a:lnTo>
                    <a:pt x="196595" y="65405"/>
                  </a:lnTo>
                  <a:lnTo>
                    <a:pt x="169544" y="56642"/>
                  </a:lnTo>
                  <a:lnTo>
                    <a:pt x="141096" y="52578"/>
                  </a:lnTo>
                  <a:lnTo>
                    <a:pt x="141096" y="0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69793" y="3613911"/>
              <a:ext cx="114173" cy="14465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630043" y="3425570"/>
              <a:ext cx="142240" cy="135255"/>
            </a:xfrm>
            <a:custGeom>
              <a:avLst/>
              <a:gdLst/>
              <a:ahLst/>
              <a:cxnLst/>
              <a:rect l="l" t="t" r="r" b="b"/>
              <a:pathLst>
                <a:path w="142239" h="135254">
                  <a:moveTo>
                    <a:pt x="39738" y="3441"/>
                  </a:moveTo>
                  <a:lnTo>
                    <a:pt x="0" y="3441"/>
                  </a:lnTo>
                  <a:lnTo>
                    <a:pt x="0" y="134747"/>
                  </a:lnTo>
                  <a:lnTo>
                    <a:pt x="39738" y="134747"/>
                  </a:lnTo>
                  <a:lnTo>
                    <a:pt x="39738" y="3441"/>
                  </a:lnTo>
                  <a:close/>
                </a:path>
                <a:path w="142239" h="135254">
                  <a:moveTo>
                    <a:pt x="142113" y="2794"/>
                  </a:moveTo>
                  <a:lnTo>
                    <a:pt x="138430" y="0"/>
                  </a:lnTo>
                  <a:lnTo>
                    <a:pt x="39751" y="0"/>
                  </a:lnTo>
                  <a:lnTo>
                    <a:pt x="59436" y="3302"/>
                  </a:lnTo>
                  <a:lnTo>
                    <a:pt x="77978" y="9652"/>
                  </a:lnTo>
                  <a:lnTo>
                    <a:pt x="95123" y="18796"/>
                  </a:lnTo>
                  <a:lnTo>
                    <a:pt x="110363" y="30607"/>
                  </a:lnTo>
                  <a:lnTo>
                    <a:pt x="142113" y="2794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62583" y="1597151"/>
            <a:ext cx="382270" cy="449580"/>
            <a:chOff x="862583" y="1597151"/>
            <a:chExt cx="382270" cy="449580"/>
          </a:xfrm>
        </p:grpSpPr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0787" y="1831339"/>
              <a:ext cx="111594" cy="21501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44968" y="1597151"/>
              <a:ext cx="125095" cy="326390"/>
            </a:xfrm>
            <a:custGeom>
              <a:avLst/>
              <a:gdLst/>
              <a:ahLst/>
              <a:cxnLst/>
              <a:rect l="l" t="t" r="r" b="b"/>
              <a:pathLst>
                <a:path w="125094" h="326389">
                  <a:moveTo>
                    <a:pt x="55435" y="0"/>
                  </a:moveTo>
                  <a:lnTo>
                    <a:pt x="33337" y="7238"/>
                  </a:lnTo>
                  <a:lnTo>
                    <a:pt x="15760" y="21462"/>
                  </a:lnTo>
                  <a:lnTo>
                    <a:pt x="4152" y="40766"/>
                  </a:lnTo>
                  <a:lnTo>
                    <a:pt x="0" y="63500"/>
                  </a:lnTo>
                  <a:lnTo>
                    <a:pt x="1485" y="77215"/>
                  </a:lnTo>
                  <a:lnTo>
                    <a:pt x="5829" y="90042"/>
                  </a:lnTo>
                  <a:lnTo>
                    <a:pt x="12814" y="101726"/>
                  </a:lnTo>
                  <a:lnTo>
                    <a:pt x="22250" y="111759"/>
                  </a:lnTo>
                  <a:lnTo>
                    <a:pt x="22186" y="326263"/>
                  </a:lnTo>
                  <a:lnTo>
                    <a:pt x="37414" y="326263"/>
                  </a:lnTo>
                  <a:lnTo>
                    <a:pt x="37414" y="71754"/>
                  </a:lnTo>
                  <a:lnTo>
                    <a:pt x="39573" y="61340"/>
                  </a:lnTo>
                  <a:lnTo>
                    <a:pt x="45389" y="52831"/>
                  </a:lnTo>
                  <a:lnTo>
                    <a:pt x="53975" y="47116"/>
                  </a:lnTo>
                  <a:lnTo>
                    <a:pt x="64452" y="45084"/>
                  </a:lnTo>
                  <a:lnTo>
                    <a:pt x="124599" y="45084"/>
                  </a:lnTo>
                  <a:lnTo>
                    <a:pt x="119506" y="30606"/>
                  </a:lnTo>
                  <a:lnTo>
                    <a:pt x="103047" y="12318"/>
                  </a:lnTo>
                  <a:lnTo>
                    <a:pt x="80911" y="1523"/>
                  </a:lnTo>
                  <a:lnTo>
                    <a:pt x="55435" y="0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0805" y="1642236"/>
              <a:ext cx="133832" cy="2037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2583" y="1687067"/>
              <a:ext cx="126491" cy="12801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11" y="91185"/>
            <a:ext cx="30778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EB8500"/>
                </a:solidFill>
              </a:rPr>
              <a:t>5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40" dirty="0">
                <a:solidFill>
                  <a:srgbClr val="0060AC"/>
                </a:solidFill>
              </a:rPr>
              <a:t>C</a:t>
            </a:r>
            <a:r>
              <a:rPr sz="2000" spc="-120" dirty="0">
                <a:solidFill>
                  <a:srgbClr val="0060AC"/>
                </a:solidFill>
              </a:rPr>
              <a:t>h</a:t>
            </a:r>
            <a:r>
              <a:rPr sz="2000" spc="-125" dirty="0">
                <a:solidFill>
                  <a:srgbClr val="0060AC"/>
                </a:solidFill>
              </a:rPr>
              <a:t>ec</a:t>
            </a:r>
            <a:r>
              <a:rPr sz="2000" spc="-120" dirty="0">
                <a:solidFill>
                  <a:srgbClr val="0060AC"/>
                </a:solidFill>
              </a:rPr>
              <a:t>k</a:t>
            </a:r>
            <a:r>
              <a:rPr sz="2000" spc="-140" dirty="0">
                <a:solidFill>
                  <a:srgbClr val="0060AC"/>
                </a:solidFill>
              </a:rPr>
              <a:t>li</a:t>
            </a:r>
            <a:r>
              <a:rPr sz="2000" spc="-120" dirty="0">
                <a:solidFill>
                  <a:srgbClr val="0060AC"/>
                </a:solidFill>
              </a:rPr>
              <a:t>s</a:t>
            </a:r>
            <a:r>
              <a:rPr sz="2000" dirty="0">
                <a:solidFill>
                  <a:srgbClr val="0060AC"/>
                </a:solidFill>
              </a:rPr>
              <a:t>t</a:t>
            </a:r>
            <a:r>
              <a:rPr sz="2000" spc="210" dirty="0">
                <a:solidFill>
                  <a:srgbClr val="0060AC"/>
                </a:solidFill>
              </a:rPr>
              <a:t> 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Va</a:t>
            </a:r>
            <a:r>
              <a:rPr sz="2000" spc="-140" dirty="0">
                <a:solidFill>
                  <a:srgbClr val="0060AC"/>
                </a:solidFill>
              </a:rPr>
              <a:t>li</a:t>
            </a:r>
            <a:r>
              <a:rPr sz="2000" spc="-120" dirty="0">
                <a:solidFill>
                  <a:srgbClr val="0060AC"/>
                </a:solidFill>
              </a:rPr>
              <a:t>da</a:t>
            </a:r>
            <a:r>
              <a:rPr sz="2000" spc="-125" dirty="0">
                <a:solidFill>
                  <a:srgbClr val="0060AC"/>
                </a:solidFill>
              </a:rPr>
              <a:t>çã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  </a:t>
            </a:r>
            <a:r>
              <a:rPr sz="2000" spc="-100" dirty="0">
                <a:solidFill>
                  <a:srgbClr val="0060AC"/>
                </a:solidFill>
              </a:rPr>
              <a:t>Documentos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279135" y="1114043"/>
            <a:ext cx="4735195" cy="2667000"/>
          </a:xfrm>
          <a:custGeom>
            <a:avLst/>
            <a:gdLst/>
            <a:ahLst/>
            <a:cxnLst/>
            <a:rect l="l" t="t" r="r" b="b"/>
            <a:pathLst>
              <a:path w="4735195" h="2667000">
                <a:moveTo>
                  <a:pt x="4594352" y="0"/>
                </a:moveTo>
                <a:lnTo>
                  <a:pt x="140335" y="0"/>
                </a:lnTo>
                <a:lnTo>
                  <a:pt x="96012" y="5841"/>
                </a:lnTo>
                <a:lnTo>
                  <a:pt x="57403" y="22351"/>
                </a:lnTo>
                <a:lnTo>
                  <a:pt x="27050" y="47371"/>
                </a:lnTo>
                <a:lnTo>
                  <a:pt x="7112" y="78993"/>
                </a:lnTo>
                <a:lnTo>
                  <a:pt x="0" y="115569"/>
                </a:lnTo>
                <a:lnTo>
                  <a:pt x="0" y="2551303"/>
                </a:lnTo>
                <a:lnTo>
                  <a:pt x="27050" y="2619502"/>
                </a:lnTo>
                <a:lnTo>
                  <a:pt x="57403" y="2644521"/>
                </a:lnTo>
                <a:lnTo>
                  <a:pt x="96012" y="2661030"/>
                </a:lnTo>
                <a:lnTo>
                  <a:pt x="140335" y="2666873"/>
                </a:lnTo>
                <a:lnTo>
                  <a:pt x="4594352" y="2666873"/>
                </a:lnTo>
                <a:lnTo>
                  <a:pt x="4638674" y="2661030"/>
                </a:lnTo>
                <a:lnTo>
                  <a:pt x="4677283" y="2644521"/>
                </a:lnTo>
                <a:lnTo>
                  <a:pt x="4707636" y="2619502"/>
                </a:lnTo>
                <a:lnTo>
                  <a:pt x="4734687" y="2551303"/>
                </a:lnTo>
                <a:lnTo>
                  <a:pt x="4734687" y="115569"/>
                </a:lnTo>
                <a:lnTo>
                  <a:pt x="4707636" y="47371"/>
                </a:lnTo>
                <a:lnTo>
                  <a:pt x="4677283" y="22351"/>
                </a:lnTo>
                <a:lnTo>
                  <a:pt x="4638674" y="5841"/>
                </a:lnTo>
                <a:lnTo>
                  <a:pt x="4594352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10276" y="1244599"/>
            <a:ext cx="4349750" cy="2392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4094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Importante:</a:t>
            </a:r>
            <a:endParaRPr sz="1400">
              <a:latin typeface="Tahoma"/>
              <a:cs typeface="Tahoma"/>
            </a:endParaRPr>
          </a:p>
          <a:p>
            <a:pPr marL="1014094" marR="389890">
              <a:lnSpc>
                <a:spcPct val="100000"/>
              </a:lnSpc>
              <a:spcBef>
                <a:spcPts val="1005"/>
              </a:spcBef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apenas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responsável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fina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su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 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obrigatoriamente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precisa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apresentar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CPF.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casos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onde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acontece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apenas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titular,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ece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ssari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1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8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cume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ahoma"/>
              <a:cs typeface="Tahoma"/>
            </a:endParaRPr>
          </a:p>
          <a:p>
            <a:pPr marL="12700" marR="220979">
              <a:lnSpc>
                <a:spcPct val="100000"/>
              </a:lnSpc>
              <a:spcBef>
                <a:spcPts val="5"/>
              </a:spcBef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apresentados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analisados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uso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ferramenta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neoway,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tem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objetivo validar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cadastrados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órgãos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públicos(exemplo: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SPC,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Serasa, Receita Federal),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haja uma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ua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liz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aç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h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ece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ssid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22887" y="1446187"/>
            <a:ext cx="771525" cy="650875"/>
            <a:chOff x="5522887" y="1446187"/>
            <a:chExt cx="771525" cy="6508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9779" y="1624583"/>
              <a:ext cx="96012" cy="242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59" y="1892807"/>
              <a:ext cx="111250" cy="1188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46597" y="1469897"/>
              <a:ext cx="723900" cy="603885"/>
            </a:xfrm>
            <a:custGeom>
              <a:avLst/>
              <a:gdLst/>
              <a:ahLst/>
              <a:cxnLst/>
              <a:rect l="l" t="t" r="r" b="b"/>
              <a:pathLst>
                <a:path w="723900" h="603885">
                  <a:moveTo>
                    <a:pt x="411479" y="33527"/>
                  </a:moveTo>
                  <a:lnTo>
                    <a:pt x="388238" y="8382"/>
                  </a:lnTo>
                  <a:lnTo>
                    <a:pt x="361696" y="0"/>
                  </a:lnTo>
                  <a:lnTo>
                    <a:pt x="335279" y="8382"/>
                  </a:lnTo>
                  <a:lnTo>
                    <a:pt x="312038" y="33527"/>
                  </a:lnTo>
                  <a:lnTo>
                    <a:pt x="11937" y="522477"/>
                  </a:lnTo>
                  <a:lnTo>
                    <a:pt x="0" y="553974"/>
                  </a:lnTo>
                  <a:lnTo>
                    <a:pt x="4572" y="579627"/>
                  </a:lnTo>
                  <a:lnTo>
                    <a:pt x="24002" y="597026"/>
                  </a:lnTo>
                  <a:lnTo>
                    <a:pt x="57150" y="603376"/>
                  </a:lnTo>
                  <a:lnTo>
                    <a:pt x="666368" y="603376"/>
                  </a:lnTo>
                  <a:lnTo>
                    <a:pt x="699515" y="597026"/>
                  </a:lnTo>
                  <a:lnTo>
                    <a:pt x="718947" y="579627"/>
                  </a:lnTo>
                  <a:lnTo>
                    <a:pt x="723518" y="553974"/>
                  </a:lnTo>
                  <a:lnTo>
                    <a:pt x="711580" y="522477"/>
                  </a:lnTo>
                  <a:lnTo>
                    <a:pt x="411479" y="33527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52400" y="1114043"/>
            <a:ext cx="4735195" cy="2781300"/>
          </a:xfrm>
          <a:custGeom>
            <a:avLst/>
            <a:gdLst/>
            <a:ahLst/>
            <a:cxnLst/>
            <a:rect l="l" t="t" r="r" b="b"/>
            <a:pathLst>
              <a:path w="4735195" h="2781300">
                <a:moveTo>
                  <a:pt x="4594352" y="0"/>
                </a:moveTo>
                <a:lnTo>
                  <a:pt x="140296" y="0"/>
                </a:lnTo>
                <a:lnTo>
                  <a:pt x="95948" y="11175"/>
                </a:lnTo>
                <a:lnTo>
                  <a:pt x="57442" y="42290"/>
                </a:lnTo>
                <a:lnTo>
                  <a:pt x="27063" y="89662"/>
                </a:lnTo>
                <a:lnTo>
                  <a:pt x="7150" y="149733"/>
                </a:lnTo>
                <a:lnTo>
                  <a:pt x="0" y="218948"/>
                </a:lnTo>
                <a:lnTo>
                  <a:pt x="0" y="2562352"/>
                </a:lnTo>
                <a:lnTo>
                  <a:pt x="7150" y="2631566"/>
                </a:lnTo>
                <a:lnTo>
                  <a:pt x="27063" y="2691638"/>
                </a:lnTo>
                <a:lnTo>
                  <a:pt x="57442" y="2739009"/>
                </a:lnTo>
                <a:lnTo>
                  <a:pt x="95948" y="2770124"/>
                </a:lnTo>
                <a:lnTo>
                  <a:pt x="140296" y="2781300"/>
                </a:lnTo>
                <a:lnTo>
                  <a:pt x="4594352" y="2781300"/>
                </a:lnTo>
                <a:lnTo>
                  <a:pt x="4638675" y="2770124"/>
                </a:lnTo>
                <a:lnTo>
                  <a:pt x="4677283" y="2739009"/>
                </a:lnTo>
                <a:lnTo>
                  <a:pt x="4707636" y="2691638"/>
                </a:lnTo>
                <a:lnTo>
                  <a:pt x="4727575" y="2631566"/>
                </a:lnTo>
                <a:lnTo>
                  <a:pt x="4734687" y="2562352"/>
                </a:lnTo>
                <a:lnTo>
                  <a:pt x="4734687" y="218948"/>
                </a:lnTo>
                <a:lnTo>
                  <a:pt x="4727575" y="149733"/>
                </a:lnTo>
                <a:lnTo>
                  <a:pt x="4707636" y="89662"/>
                </a:lnTo>
                <a:lnTo>
                  <a:pt x="4677283" y="42290"/>
                </a:lnTo>
                <a:lnTo>
                  <a:pt x="4638675" y="11175"/>
                </a:lnTo>
                <a:lnTo>
                  <a:pt x="4594352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4032503"/>
            <a:ext cx="4675505" cy="3189605"/>
          </a:xfrm>
          <a:custGeom>
            <a:avLst/>
            <a:gdLst/>
            <a:ahLst/>
            <a:cxnLst/>
            <a:rect l="l" t="t" r="r" b="b"/>
            <a:pathLst>
              <a:path w="4675505" h="3189604">
                <a:moveTo>
                  <a:pt x="4536948" y="0"/>
                </a:moveTo>
                <a:lnTo>
                  <a:pt x="138531" y="0"/>
                </a:lnTo>
                <a:lnTo>
                  <a:pt x="94742" y="12826"/>
                </a:lnTo>
                <a:lnTo>
                  <a:pt x="56718" y="48513"/>
                </a:lnTo>
                <a:lnTo>
                  <a:pt x="26733" y="102869"/>
                </a:lnTo>
                <a:lnTo>
                  <a:pt x="7061" y="171830"/>
                </a:lnTo>
                <a:lnTo>
                  <a:pt x="0" y="251205"/>
                </a:lnTo>
                <a:lnTo>
                  <a:pt x="0" y="2938119"/>
                </a:lnTo>
                <a:lnTo>
                  <a:pt x="7061" y="3017481"/>
                </a:lnTo>
                <a:lnTo>
                  <a:pt x="26733" y="3086404"/>
                </a:lnTo>
                <a:lnTo>
                  <a:pt x="56718" y="3140773"/>
                </a:lnTo>
                <a:lnTo>
                  <a:pt x="94742" y="3176422"/>
                </a:lnTo>
                <a:lnTo>
                  <a:pt x="138531" y="3189223"/>
                </a:lnTo>
                <a:lnTo>
                  <a:pt x="4536948" y="3189223"/>
                </a:lnTo>
                <a:lnTo>
                  <a:pt x="4580763" y="3176422"/>
                </a:lnTo>
                <a:lnTo>
                  <a:pt x="4618736" y="3140773"/>
                </a:lnTo>
                <a:lnTo>
                  <a:pt x="4648708" y="3086404"/>
                </a:lnTo>
                <a:lnTo>
                  <a:pt x="4668393" y="3017481"/>
                </a:lnTo>
                <a:lnTo>
                  <a:pt x="4675505" y="2938119"/>
                </a:lnTo>
                <a:lnTo>
                  <a:pt x="4675505" y="251205"/>
                </a:lnTo>
                <a:lnTo>
                  <a:pt x="4668393" y="171830"/>
                </a:lnTo>
                <a:lnTo>
                  <a:pt x="4648708" y="102869"/>
                </a:lnTo>
                <a:lnTo>
                  <a:pt x="4618736" y="48513"/>
                </a:lnTo>
                <a:lnTo>
                  <a:pt x="4580763" y="12826"/>
                </a:lnTo>
                <a:lnTo>
                  <a:pt x="4536948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0375" y="1186433"/>
            <a:ext cx="4351655" cy="5618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05"/>
              </a:spcBef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tu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la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nd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nt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CPF;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CNH(Carteira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Nacional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Habilitação);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RG;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90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Passaporte;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RNE(Registro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Nacional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Estrangeiro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CPF)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estrangeiros;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ili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95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ifi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rofiss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onal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0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CTPS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Física(exceto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manuscrita)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digital;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Certidão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Nascimentos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CPF(em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caso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menores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18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anos);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95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Comprovante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endereço(exceto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fatura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água).</a:t>
            </a:r>
            <a:endParaRPr sz="1100" dirty="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0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mai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º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fon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áli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60AC"/>
              </a:buClr>
              <a:buFont typeface="Tahoma"/>
              <a:buChar char="•"/>
            </a:pPr>
            <a:endParaRPr sz="1700" dirty="0">
              <a:latin typeface="Tahoma"/>
              <a:cs typeface="Tahoma"/>
            </a:endParaRPr>
          </a:p>
          <a:p>
            <a:pPr marL="149860" marR="292735">
              <a:lnSpc>
                <a:spcPct val="100000"/>
              </a:lnSpc>
              <a:spcBef>
                <a:spcPts val="1290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Documentos</a:t>
            </a:r>
            <a:r>
              <a:rPr sz="1400" b="1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Carência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400" b="1" spc="-3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Outra</a:t>
            </a:r>
            <a:r>
              <a:rPr sz="1400" b="1" spc="-2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endParaRPr sz="1400" dirty="0">
              <a:latin typeface="Tahoma"/>
              <a:cs typeface="Tahoma"/>
            </a:endParaRPr>
          </a:p>
          <a:p>
            <a:pPr marL="55244" marR="267335" indent="-12700">
              <a:lnSpc>
                <a:spcPct val="93900"/>
              </a:lnSpc>
              <a:spcBef>
                <a:spcPts val="1085"/>
              </a:spcBef>
              <a:buClr>
                <a:srgbClr val="0060AC"/>
              </a:buClr>
              <a:buSzPct val="127272"/>
              <a:buChar char="•"/>
              <a:tabLst>
                <a:tab pos="125095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Carteirinha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(física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digital)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origem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comprova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constando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número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registro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produto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registrado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ANS;</a:t>
            </a:r>
            <a:endParaRPr sz="1100" dirty="0">
              <a:latin typeface="Tahoma"/>
              <a:cs typeface="Tahoma"/>
            </a:endParaRPr>
          </a:p>
          <a:p>
            <a:pPr marL="55244" marR="157480" indent="-12700">
              <a:lnSpc>
                <a:spcPct val="96100"/>
              </a:lnSpc>
              <a:spcBef>
                <a:spcPts val="735"/>
              </a:spcBef>
              <a:buClr>
                <a:srgbClr val="0060AC"/>
              </a:buClr>
              <a:buSzPct val="127272"/>
              <a:buChar char="•"/>
              <a:tabLst>
                <a:tab pos="125095" algn="l"/>
              </a:tabLst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Dois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últimos boletos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comprovantes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mensalidades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declaração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origem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informações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adimplência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úl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ima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nsali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 dirty="0">
              <a:latin typeface="Tahoma"/>
              <a:cs typeface="Tahoma"/>
            </a:endParaRPr>
          </a:p>
          <a:p>
            <a:pPr marL="55244" marR="325120" indent="-12700">
              <a:lnSpc>
                <a:spcPct val="93900"/>
              </a:lnSpc>
              <a:spcBef>
                <a:spcPts val="790"/>
              </a:spcBef>
              <a:buClr>
                <a:srgbClr val="0060AC"/>
              </a:buClr>
              <a:buSzPct val="127272"/>
              <a:buChar char="•"/>
              <a:tabLst>
                <a:tab pos="125095" algn="l"/>
              </a:tabLst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Declaração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origem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impressa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site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fornecida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pela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carimbo,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constando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seguintes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informações:</a:t>
            </a:r>
            <a:endParaRPr sz="1100" dirty="0">
              <a:latin typeface="Tahoma"/>
              <a:cs typeface="Tahoma"/>
            </a:endParaRPr>
          </a:p>
          <a:p>
            <a:pPr marL="42545" marR="72390">
              <a:lnSpc>
                <a:spcPct val="106800"/>
              </a:lnSpc>
              <a:spcBef>
                <a:spcPts val="470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1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Nome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beneficiários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titulares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dependente;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2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adesão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beneficiário;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3 –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cancelamento;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4 –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úl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imo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85" y="86613"/>
            <a:ext cx="34353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6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Fo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m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15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Pa</a:t>
            </a:r>
            <a:r>
              <a:rPr sz="2000" spc="-125" dirty="0">
                <a:solidFill>
                  <a:srgbClr val="0060AC"/>
                </a:solidFill>
              </a:rPr>
              <a:t>g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me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15" dirty="0">
                <a:solidFill>
                  <a:srgbClr val="0060AC"/>
                </a:solidFill>
              </a:rPr>
              <a:t> </a:t>
            </a:r>
            <a:r>
              <a:rPr sz="2000" dirty="0">
                <a:solidFill>
                  <a:srgbClr val="0060AC"/>
                </a:solidFill>
              </a:rPr>
              <a:t>e  </a:t>
            </a:r>
            <a:r>
              <a:rPr sz="2000" spc="-114" dirty="0">
                <a:solidFill>
                  <a:srgbClr val="0060AC"/>
                </a:solidFill>
              </a:rPr>
              <a:t>V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40" dirty="0">
                <a:solidFill>
                  <a:srgbClr val="0060AC"/>
                </a:solidFill>
              </a:rPr>
              <a:t>im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35" dirty="0">
                <a:solidFill>
                  <a:srgbClr val="0060AC"/>
                </a:solidFill>
              </a:rPr>
              <a:t>n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P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ó</a:t>
            </a:r>
            <a:r>
              <a:rPr sz="2000" spc="-120" dirty="0">
                <a:solidFill>
                  <a:srgbClr val="0060AC"/>
                </a:solidFill>
              </a:rPr>
              <a:t>x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m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15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F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spc="-120" dirty="0">
                <a:solidFill>
                  <a:srgbClr val="0060AC"/>
                </a:solidFill>
              </a:rPr>
              <a:t>u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232" y="3756659"/>
            <a:ext cx="2162556" cy="3520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2547" y="979169"/>
            <a:ext cx="4748530" cy="563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Conforme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§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1º,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Art.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5º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 RN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413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ANS,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disponibilização do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pagamento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ocorrerá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final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processo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contratante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assinará, devendo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declarar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ciência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concordância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esu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rmo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at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ahoma"/>
              <a:cs typeface="Tahoma"/>
            </a:endParaRPr>
          </a:p>
          <a:p>
            <a:pPr marL="96520" algn="just">
              <a:lnSpc>
                <a:spcPct val="100000"/>
              </a:lnSpc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Bol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Ba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nc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á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endParaRPr sz="1400" dirty="0">
              <a:latin typeface="Tahoma"/>
              <a:cs typeface="Tahoma"/>
            </a:endParaRPr>
          </a:p>
          <a:p>
            <a:pPr marL="92075" marR="363220" algn="just">
              <a:lnSpc>
                <a:spcPct val="90100"/>
              </a:lnSpc>
              <a:spcBef>
                <a:spcPts val="905"/>
              </a:spcBef>
            </a:pP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Nessa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modalidade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pagamento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03(três)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partir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data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emissão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primeiro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boleto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exemplo: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geração</a:t>
            </a:r>
            <a:r>
              <a:rPr sz="12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b="1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boleto</a:t>
            </a:r>
            <a:r>
              <a:rPr sz="12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2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dia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10,</a:t>
            </a:r>
            <a:r>
              <a:rPr sz="1200" b="1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504F51"/>
                </a:solidFill>
                <a:latin typeface="Tahoma"/>
                <a:cs typeface="Tahoma"/>
              </a:rPr>
              <a:t>vencimento</a:t>
            </a:r>
            <a:r>
              <a:rPr sz="12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dia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504F51"/>
                </a:solidFill>
                <a:latin typeface="Tahoma"/>
                <a:cs typeface="Tahoma"/>
              </a:rPr>
              <a:t>13.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ahoma"/>
              <a:cs typeface="Tahoma"/>
            </a:endParaRPr>
          </a:p>
          <a:p>
            <a:pPr marL="92075" marR="363220" algn="just">
              <a:lnSpc>
                <a:spcPts val="1300"/>
              </a:lnSpc>
              <a:spcBef>
                <a:spcPts val="5"/>
              </a:spcBef>
            </a:pP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Há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uma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exceção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essa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regra,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vejam: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Nos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últimos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03(três)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mês, que terá como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vencimento apenas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último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dia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mês</a:t>
            </a:r>
            <a:r>
              <a:rPr sz="1200" b="1" spc="-20" dirty="0">
                <a:solidFill>
                  <a:srgbClr val="504F51"/>
                </a:solidFill>
                <a:latin typeface="Tahoma"/>
                <a:cs typeface="Tahoma"/>
              </a:rPr>
              <a:t>,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exemplo: geração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boleto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dia </a:t>
            </a:r>
            <a:r>
              <a:rPr sz="1200" b="1" spc="-20" dirty="0">
                <a:solidFill>
                  <a:srgbClr val="504F51"/>
                </a:solidFill>
                <a:latin typeface="Tahoma"/>
                <a:cs typeface="Tahoma"/>
              </a:rPr>
              <a:t>29,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dia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30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504F51"/>
                </a:solidFill>
                <a:latin typeface="Tahoma"/>
                <a:cs typeface="Tahoma"/>
              </a:rPr>
              <a:t>31.</a:t>
            </a:r>
            <a:endParaRPr sz="1200" dirty="0">
              <a:latin typeface="Tahoma"/>
              <a:cs typeface="Tahoma"/>
            </a:endParaRPr>
          </a:p>
          <a:p>
            <a:pPr marL="135890" algn="just">
              <a:lnSpc>
                <a:spcPct val="100000"/>
              </a:lnSpc>
              <a:spcBef>
                <a:spcPts val="775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2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ahoma"/>
              <a:cs typeface="Tahoma"/>
            </a:endParaRPr>
          </a:p>
          <a:p>
            <a:pPr marL="146685" marR="308610" algn="just">
              <a:lnSpc>
                <a:spcPct val="90400"/>
              </a:lnSpc>
            </a:pP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Característica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compra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online,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com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ativação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3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imediato,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devendo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cliente respeitar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prazos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carência para utilização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plano.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Tahoma"/>
              <a:cs typeface="Tahoma"/>
            </a:endParaRPr>
          </a:p>
          <a:p>
            <a:pPr marL="146685" marR="189230" algn="just">
              <a:lnSpc>
                <a:spcPct val="100000"/>
              </a:lnSpc>
            </a:pP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escolher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opção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“cartão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crédito’’,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200" dirty="0">
              <a:latin typeface="Tahoma"/>
              <a:cs typeface="Tahoma"/>
            </a:endParaRPr>
          </a:p>
          <a:p>
            <a:pPr marL="146685" marR="194945" algn="just">
              <a:lnSpc>
                <a:spcPct val="100000"/>
              </a:lnSpc>
            </a:pP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uma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nova página,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onde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deverá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preencher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dados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seu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cartão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após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confirmação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pela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operadora,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contrato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já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estará ativo no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sis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H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vi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Tahoma"/>
              <a:cs typeface="Tahoma"/>
            </a:endParaRPr>
          </a:p>
          <a:p>
            <a:pPr marL="146685" marR="122555" algn="just">
              <a:lnSpc>
                <a:spcPct val="100000"/>
              </a:lnSpc>
            </a:pPr>
            <a:r>
              <a:rPr sz="1400" spc="-20" dirty="0">
                <a:solidFill>
                  <a:srgbClr val="4F81BC"/>
                </a:solidFill>
                <a:latin typeface="Tahoma"/>
                <a:cs typeface="Tahoma"/>
              </a:rPr>
              <a:t>*Opção </a:t>
            </a:r>
            <a:r>
              <a:rPr sz="1400" spc="-10" dirty="0">
                <a:solidFill>
                  <a:srgbClr val="4F81BC"/>
                </a:solidFill>
                <a:latin typeface="Tahoma"/>
                <a:cs typeface="Tahoma"/>
              </a:rPr>
              <a:t>de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pagamento </a:t>
            </a:r>
            <a:r>
              <a:rPr sz="1400" spc="-15" dirty="0">
                <a:solidFill>
                  <a:srgbClr val="4F81BC"/>
                </a:solidFill>
                <a:latin typeface="Tahoma"/>
                <a:cs typeface="Tahoma"/>
              </a:rPr>
              <a:t>no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cartão </a:t>
            </a:r>
            <a:r>
              <a:rPr sz="1400" spc="-10" dirty="0">
                <a:solidFill>
                  <a:srgbClr val="4F81BC"/>
                </a:solidFill>
                <a:latin typeface="Tahoma"/>
                <a:cs typeface="Tahoma"/>
              </a:rPr>
              <a:t>de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crédito </a:t>
            </a:r>
            <a:r>
              <a:rPr sz="1400" dirty="0">
                <a:solidFill>
                  <a:srgbClr val="4F81BC"/>
                </a:solidFill>
                <a:latin typeface="Tahoma"/>
                <a:cs typeface="Tahoma"/>
              </a:rPr>
              <a:t>é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somente </a:t>
            </a:r>
            <a:r>
              <a:rPr sz="1400" spc="-30" dirty="0">
                <a:solidFill>
                  <a:srgbClr val="4F81BC"/>
                </a:solidFill>
                <a:latin typeface="Tahoma"/>
                <a:cs typeface="Tahoma"/>
              </a:rPr>
              <a:t>no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 primeiro</a:t>
            </a:r>
            <a:r>
              <a:rPr sz="1400" spc="-30" dirty="0">
                <a:solidFill>
                  <a:srgbClr val="4F81BC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pagamento.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2455" y="771143"/>
            <a:ext cx="4821555" cy="1454150"/>
          </a:xfrm>
          <a:custGeom>
            <a:avLst/>
            <a:gdLst/>
            <a:ahLst/>
            <a:cxnLst/>
            <a:rect l="l" t="t" r="r" b="b"/>
            <a:pathLst>
              <a:path w="4821555" h="1454150">
                <a:moveTo>
                  <a:pt x="4678553" y="0"/>
                </a:moveTo>
                <a:lnTo>
                  <a:pt x="142875" y="0"/>
                </a:lnTo>
                <a:lnTo>
                  <a:pt x="97663" y="5842"/>
                </a:lnTo>
                <a:lnTo>
                  <a:pt x="58547" y="22098"/>
                </a:lnTo>
                <a:lnTo>
                  <a:pt x="27559" y="46863"/>
                </a:lnTo>
                <a:lnTo>
                  <a:pt x="7239" y="78232"/>
                </a:lnTo>
                <a:lnTo>
                  <a:pt x="0" y="114427"/>
                </a:lnTo>
                <a:lnTo>
                  <a:pt x="0" y="1339215"/>
                </a:lnTo>
                <a:lnTo>
                  <a:pt x="27559" y="1406779"/>
                </a:lnTo>
                <a:lnTo>
                  <a:pt x="58547" y="1431544"/>
                </a:lnTo>
                <a:lnTo>
                  <a:pt x="97663" y="1447800"/>
                </a:lnTo>
                <a:lnTo>
                  <a:pt x="142875" y="1453642"/>
                </a:lnTo>
                <a:lnTo>
                  <a:pt x="4678553" y="1453642"/>
                </a:lnTo>
                <a:lnTo>
                  <a:pt x="4723638" y="1447800"/>
                </a:lnTo>
                <a:lnTo>
                  <a:pt x="4762881" y="1431544"/>
                </a:lnTo>
                <a:lnTo>
                  <a:pt x="4793869" y="1406779"/>
                </a:lnTo>
                <a:lnTo>
                  <a:pt x="4821428" y="1339215"/>
                </a:lnTo>
                <a:lnTo>
                  <a:pt x="4821428" y="114427"/>
                </a:lnTo>
                <a:lnTo>
                  <a:pt x="4793869" y="46863"/>
                </a:lnTo>
                <a:lnTo>
                  <a:pt x="4762881" y="22098"/>
                </a:lnTo>
                <a:lnTo>
                  <a:pt x="4723638" y="5842"/>
                </a:lnTo>
                <a:lnTo>
                  <a:pt x="4678553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33947" y="913002"/>
            <a:ext cx="38493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Próximas mensalidades (Leia-se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2ª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mensalidade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diante),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escolhia dependendo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geração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primeira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1ª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mensalidade,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mostra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tabela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abaixo: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40096" y="925067"/>
            <a:ext cx="4486910" cy="1097280"/>
            <a:chOff x="5340096" y="925067"/>
            <a:chExt cx="4486910" cy="10972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0096" y="1729739"/>
              <a:ext cx="4486656" cy="2926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40096" y="925067"/>
              <a:ext cx="435609" cy="478790"/>
            </a:xfrm>
            <a:custGeom>
              <a:avLst/>
              <a:gdLst/>
              <a:ahLst/>
              <a:cxnLst/>
              <a:rect l="l" t="t" r="r" b="b"/>
              <a:pathLst>
                <a:path w="435610" h="478790">
                  <a:moveTo>
                    <a:pt x="435356" y="42418"/>
                  </a:moveTo>
                  <a:lnTo>
                    <a:pt x="380873" y="42418"/>
                  </a:lnTo>
                  <a:lnTo>
                    <a:pt x="380873" y="3175"/>
                  </a:lnTo>
                  <a:lnTo>
                    <a:pt x="377698" y="0"/>
                  </a:lnTo>
                  <a:lnTo>
                    <a:pt x="369951" y="0"/>
                  </a:lnTo>
                  <a:lnTo>
                    <a:pt x="366776" y="3175"/>
                  </a:lnTo>
                  <a:lnTo>
                    <a:pt x="366776" y="42418"/>
                  </a:lnTo>
                  <a:lnTo>
                    <a:pt x="112903" y="42418"/>
                  </a:lnTo>
                  <a:lnTo>
                    <a:pt x="112903" y="3175"/>
                  </a:lnTo>
                  <a:lnTo>
                    <a:pt x="109728" y="0"/>
                  </a:lnTo>
                  <a:lnTo>
                    <a:pt x="101854" y="0"/>
                  </a:lnTo>
                  <a:lnTo>
                    <a:pt x="98806" y="3175"/>
                  </a:lnTo>
                  <a:lnTo>
                    <a:pt x="98806" y="42418"/>
                  </a:lnTo>
                  <a:lnTo>
                    <a:pt x="0" y="42418"/>
                  </a:lnTo>
                  <a:lnTo>
                    <a:pt x="0" y="478536"/>
                  </a:lnTo>
                  <a:lnTo>
                    <a:pt x="14097" y="464439"/>
                  </a:lnTo>
                  <a:lnTo>
                    <a:pt x="14097" y="155448"/>
                  </a:lnTo>
                  <a:lnTo>
                    <a:pt x="322580" y="155448"/>
                  </a:lnTo>
                  <a:lnTo>
                    <a:pt x="336677" y="141351"/>
                  </a:lnTo>
                  <a:lnTo>
                    <a:pt x="14097" y="141351"/>
                  </a:lnTo>
                  <a:lnTo>
                    <a:pt x="14097" y="56515"/>
                  </a:lnTo>
                  <a:lnTo>
                    <a:pt x="98806" y="56515"/>
                  </a:lnTo>
                  <a:lnTo>
                    <a:pt x="98806" y="88646"/>
                  </a:lnTo>
                  <a:lnTo>
                    <a:pt x="101854" y="91821"/>
                  </a:lnTo>
                  <a:lnTo>
                    <a:pt x="109728" y="91821"/>
                  </a:lnTo>
                  <a:lnTo>
                    <a:pt x="112903" y="88646"/>
                  </a:lnTo>
                  <a:lnTo>
                    <a:pt x="112903" y="56515"/>
                  </a:lnTo>
                  <a:lnTo>
                    <a:pt x="366776" y="56515"/>
                  </a:lnTo>
                  <a:lnTo>
                    <a:pt x="366776" y="88646"/>
                  </a:lnTo>
                  <a:lnTo>
                    <a:pt x="369951" y="91821"/>
                  </a:lnTo>
                  <a:lnTo>
                    <a:pt x="377698" y="91821"/>
                  </a:lnTo>
                  <a:lnTo>
                    <a:pt x="380873" y="88646"/>
                  </a:lnTo>
                  <a:lnTo>
                    <a:pt x="380873" y="56515"/>
                  </a:lnTo>
                  <a:lnTo>
                    <a:pt x="421259" y="56515"/>
                  </a:lnTo>
                  <a:lnTo>
                    <a:pt x="435356" y="42418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6484" y="1123187"/>
              <a:ext cx="224027" cy="2240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113020" y="2926079"/>
            <a:ext cx="5312410" cy="3272154"/>
            <a:chOff x="5113020" y="2926079"/>
            <a:chExt cx="5312410" cy="3272154"/>
          </a:xfrm>
        </p:grpSpPr>
        <p:sp>
          <p:nvSpPr>
            <p:cNvPr id="12" name="object 12"/>
            <p:cNvSpPr/>
            <p:nvPr/>
          </p:nvSpPr>
          <p:spPr>
            <a:xfrm>
              <a:off x="5113020" y="2926079"/>
              <a:ext cx="5312410" cy="3272154"/>
            </a:xfrm>
            <a:custGeom>
              <a:avLst/>
              <a:gdLst/>
              <a:ahLst/>
              <a:cxnLst/>
              <a:rect l="l" t="t" r="r" b="b"/>
              <a:pathLst>
                <a:path w="5312409" h="3272154">
                  <a:moveTo>
                    <a:pt x="5150104" y="0"/>
                  </a:moveTo>
                  <a:lnTo>
                    <a:pt x="162051" y="0"/>
                  </a:lnTo>
                  <a:lnTo>
                    <a:pt x="110870" y="21970"/>
                  </a:lnTo>
                  <a:lnTo>
                    <a:pt x="66420" y="83057"/>
                  </a:lnTo>
                  <a:lnTo>
                    <a:pt x="31241" y="176149"/>
                  </a:lnTo>
                  <a:lnTo>
                    <a:pt x="8254" y="294258"/>
                  </a:lnTo>
                  <a:lnTo>
                    <a:pt x="0" y="430275"/>
                  </a:lnTo>
                  <a:lnTo>
                    <a:pt x="0" y="2841371"/>
                  </a:lnTo>
                  <a:lnTo>
                    <a:pt x="8254" y="2977388"/>
                  </a:lnTo>
                  <a:lnTo>
                    <a:pt x="31241" y="3095497"/>
                  </a:lnTo>
                  <a:lnTo>
                    <a:pt x="66420" y="3188589"/>
                  </a:lnTo>
                  <a:lnTo>
                    <a:pt x="110870" y="3249676"/>
                  </a:lnTo>
                  <a:lnTo>
                    <a:pt x="162051" y="3271647"/>
                  </a:lnTo>
                  <a:lnTo>
                    <a:pt x="5150104" y="3271647"/>
                  </a:lnTo>
                  <a:lnTo>
                    <a:pt x="5201411" y="3249676"/>
                  </a:lnTo>
                  <a:lnTo>
                    <a:pt x="5245861" y="3188589"/>
                  </a:lnTo>
                  <a:lnTo>
                    <a:pt x="5280913" y="3095497"/>
                  </a:lnTo>
                  <a:lnTo>
                    <a:pt x="5303901" y="2977388"/>
                  </a:lnTo>
                  <a:lnTo>
                    <a:pt x="5312283" y="2841371"/>
                  </a:lnTo>
                  <a:lnTo>
                    <a:pt x="5312283" y="430275"/>
                  </a:lnTo>
                  <a:lnTo>
                    <a:pt x="5303901" y="294258"/>
                  </a:lnTo>
                  <a:lnTo>
                    <a:pt x="5280913" y="176149"/>
                  </a:lnTo>
                  <a:lnTo>
                    <a:pt x="5245861" y="83057"/>
                  </a:lnTo>
                  <a:lnTo>
                    <a:pt x="5201411" y="21970"/>
                  </a:lnTo>
                  <a:lnTo>
                    <a:pt x="5150104" y="0"/>
                  </a:lnTo>
                  <a:close/>
                </a:path>
              </a:pathLst>
            </a:custGeom>
            <a:solidFill>
              <a:srgbClr val="F8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3644" y="3194303"/>
              <a:ext cx="91439" cy="2346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6024" y="3456431"/>
              <a:ext cx="106679" cy="1143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231130" y="3044189"/>
              <a:ext cx="701040" cy="586740"/>
            </a:xfrm>
            <a:custGeom>
              <a:avLst/>
              <a:gdLst/>
              <a:ahLst/>
              <a:cxnLst/>
              <a:rect l="l" t="t" r="r" b="b"/>
              <a:pathLst>
                <a:path w="701039" h="586739">
                  <a:moveTo>
                    <a:pt x="398525" y="32638"/>
                  </a:moveTo>
                  <a:lnTo>
                    <a:pt x="375920" y="8127"/>
                  </a:lnTo>
                  <a:lnTo>
                    <a:pt x="350393" y="0"/>
                  </a:lnTo>
                  <a:lnTo>
                    <a:pt x="324739" y="8127"/>
                  </a:lnTo>
                  <a:lnTo>
                    <a:pt x="302260" y="32638"/>
                  </a:lnTo>
                  <a:lnTo>
                    <a:pt x="11557" y="507745"/>
                  </a:lnTo>
                  <a:lnTo>
                    <a:pt x="0" y="538352"/>
                  </a:lnTo>
                  <a:lnTo>
                    <a:pt x="4445" y="563371"/>
                  </a:lnTo>
                  <a:lnTo>
                    <a:pt x="23241" y="580135"/>
                  </a:lnTo>
                  <a:lnTo>
                    <a:pt x="55245" y="586358"/>
                  </a:lnTo>
                  <a:lnTo>
                    <a:pt x="645414" y="586358"/>
                  </a:lnTo>
                  <a:lnTo>
                    <a:pt x="677418" y="580135"/>
                  </a:lnTo>
                  <a:lnTo>
                    <a:pt x="696214" y="563371"/>
                  </a:lnTo>
                  <a:lnTo>
                    <a:pt x="700659" y="538352"/>
                  </a:lnTo>
                  <a:lnTo>
                    <a:pt x="689102" y="507745"/>
                  </a:lnTo>
                  <a:lnTo>
                    <a:pt x="398525" y="32638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00317" y="2872899"/>
            <a:ext cx="3996690" cy="32550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25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Importante</a:t>
            </a:r>
            <a:r>
              <a:rPr sz="1100" b="1" spc="-90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705"/>
              </a:spcBef>
            </a:pP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boletos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também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segunda mensalidade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diante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notificações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cobranças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são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enviados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e-mail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cadastrado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ato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contratação.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faturas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chegarão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pelo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endereço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eletrônico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7"/>
              </a:rPr>
              <a:t>boleto@hapvida.com.br</a:t>
            </a:r>
            <a:endParaRPr sz="1200">
              <a:latin typeface="Tahoma"/>
              <a:cs typeface="Tahoma"/>
            </a:endParaRPr>
          </a:p>
          <a:p>
            <a:pPr marL="12700" marR="450850">
              <a:lnSpc>
                <a:spcPct val="107500"/>
              </a:lnSpc>
              <a:spcBef>
                <a:spcPts val="1130"/>
              </a:spcBef>
            </a:pP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emissão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segunda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via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boletos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somente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nos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canais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fici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op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140"/>
              </a:spcBef>
              <a:buClr>
                <a:srgbClr val="0060AC"/>
              </a:buClr>
              <a:buSzPct val="125000"/>
              <a:buChar char="•"/>
              <a:tabLst>
                <a:tab pos="193040" algn="l"/>
              </a:tabLst>
            </a:pP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Ap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li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lien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(p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dro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900"/>
              </a:spcBef>
              <a:buClr>
                <a:srgbClr val="0060AC"/>
              </a:buClr>
              <a:buSzPct val="125000"/>
              <a:buChar char="•"/>
              <a:tabLst>
                <a:tab pos="193040" algn="l"/>
              </a:tabLst>
            </a:pP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Área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site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Hapvida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(</a:t>
            </a:r>
            <a:r>
              <a:rPr sz="1200" b="1" u="heavy" spc="-55" dirty="0">
                <a:solidFill>
                  <a:srgbClr val="0000FF"/>
                </a:solidFill>
                <a:uFill>
                  <a:solidFill>
                    <a:srgbClr val="504F51"/>
                  </a:solidFill>
                </a:uFill>
                <a:latin typeface="Tahoma"/>
                <a:cs typeface="Tahoma"/>
                <a:hlinkClick r:id="rId8"/>
              </a:rPr>
              <a:t>www.hapvida.com.br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192405" indent="-180340" algn="just">
              <a:lnSpc>
                <a:spcPts val="1420"/>
              </a:lnSpc>
              <a:spcBef>
                <a:spcPts val="865"/>
              </a:spcBef>
              <a:buClr>
                <a:srgbClr val="0060AC"/>
              </a:buClr>
              <a:buSzPct val="125000"/>
              <a:buChar char="•"/>
              <a:tabLst>
                <a:tab pos="193040" algn="l"/>
              </a:tabLst>
            </a:pP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24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h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400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2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36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3,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4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020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63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r>
              <a:rPr sz="12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030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0</a:t>
            </a:r>
            <a:r>
              <a:rPr sz="12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31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363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  <a:p>
            <a:pPr marL="24765" algn="just">
              <a:lnSpc>
                <a:spcPts val="1420"/>
              </a:lnSpc>
            </a:pP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(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es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24765" marR="424180" indent="-12700">
              <a:lnSpc>
                <a:spcPct val="87200"/>
              </a:lnSpc>
              <a:spcBef>
                <a:spcPts val="785"/>
              </a:spcBef>
              <a:buClr>
                <a:srgbClr val="0060AC"/>
              </a:buClr>
              <a:buSzPct val="125000"/>
              <a:buChar char="•"/>
              <a:tabLst>
                <a:tab pos="100330" algn="l"/>
              </a:tabLst>
            </a:pP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24h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7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dom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domingo: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0800.018.3456(Sul,</a:t>
            </a:r>
            <a:r>
              <a:rPr sz="12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Sudeste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Centro-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Oeste).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8529" y="7208925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35604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Re</a:t>
            </a:r>
            <a:r>
              <a:rPr sz="2000" spc="-120" dirty="0">
                <a:solidFill>
                  <a:srgbClr val="0060AC"/>
                </a:solidFill>
              </a:rPr>
              <a:t>g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dirty="0">
                <a:solidFill>
                  <a:srgbClr val="0060AC"/>
                </a:solidFill>
              </a:rPr>
              <a:t>a</a:t>
            </a:r>
            <a:r>
              <a:rPr sz="2000" spc="-204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ov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30" dirty="0">
                <a:solidFill>
                  <a:srgbClr val="0060AC"/>
                </a:solidFill>
              </a:rPr>
              <a:t>i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me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  </a:t>
            </a:r>
            <a:r>
              <a:rPr sz="2000" spc="-12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ê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5173979" y="455675"/>
            <a:ext cx="4735195" cy="3474720"/>
          </a:xfrm>
          <a:custGeom>
            <a:avLst/>
            <a:gdLst/>
            <a:ahLst/>
            <a:cxnLst/>
            <a:rect l="l" t="t" r="r" b="b"/>
            <a:pathLst>
              <a:path w="4735195" h="3474720">
                <a:moveTo>
                  <a:pt x="4594352" y="0"/>
                </a:moveTo>
                <a:lnTo>
                  <a:pt x="140335" y="0"/>
                </a:lnTo>
                <a:lnTo>
                  <a:pt x="96012" y="7620"/>
                </a:lnTo>
                <a:lnTo>
                  <a:pt x="57404" y="29082"/>
                </a:lnTo>
                <a:lnTo>
                  <a:pt x="27050" y="61595"/>
                </a:lnTo>
                <a:lnTo>
                  <a:pt x="7112" y="102997"/>
                </a:lnTo>
                <a:lnTo>
                  <a:pt x="0" y="150622"/>
                </a:lnTo>
                <a:lnTo>
                  <a:pt x="0" y="3323970"/>
                </a:lnTo>
                <a:lnTo>
                  <a:pt x="7112" y="3371595"/>
                </a:lnTo>
                <a:lnTo>
                  <a:pt x="27050" y="3412870"/>
                </a:lnTo>
                <a:lnTo>
                  <a:pt x="57404" y="3445509"/>
                </a:lnTo>
                <a:lnTo>
                  <a:pt x="96012" y="3466845"/>
                </a:lnTo>
                <a:lnTo>
                  <a:pt x="140335" y="3474592"/>
                </a:lnTo>
                <a:lnTo>
                  <a:pt x="4594352" y="3474592"/>
                </a:lnTo>
                <a:lnTo>
                  <a:pt x="4638675" y="3466845"/>
                </a:lnTo>
                <a:lnTo>
                  <a:pt x="4677283" y="3445509"/>
                </a:lnTo>
                <a:lnTo>
                  <a:pt x="4707636" y="3412870"/>
                </a:lnTo>
                <a:lnTo>
                  <a:pt x="4727575" y="3371595"/>
                </a:lnTo>
                <a:lnTo>
                  <a:pt x="4734687" y="3323970"/>
                </a:lnTo>
                <a:lnTo>
                  <a:pt x="4734687" y="150622"/>
                </a:lnTo>
                <a:lnTo>
                  <a:pt x="4727575" y="102997"/>
                </a:lnTo>
                <a:lnTo>
                  <a:pt x="4707636" y="61595"/>
                </a:lnTo>
                <a:lnTo>
                  <a:pt x="4677283" y="29082"/>
                </a:lnTo>
                <a:lnTo>
                  <a:pt x="4638675" y="7620"/>
                </a:lnTo>
                <a:lnTo>
                  <a:pt x="4594352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687" y="1114043"/>
            <a:ext cx="4660265" cy="3124200"/>
          </a:xfrm>
          <a:custGeom>
            <a:avLst/>
            <a:gdLst/>
            <a:ahLst/>
            <a:cxnLst/>
            <a:rect l="l" t="t" r="r" b="b"/>
            <a:pathLst>
              <a:path w="4660265" h="3124200">
                <a:moveTo>
                  <a:pt x="4522216" y="0"/>
                </a:moveTo>
                <a:lnTo>
                  <a:pt x="138087" y="0"/>
                </a:lnTo>
                <a:lnTo>
                  <a:pt x="94437" y="12573"/>
                </a:lnTo>
                <a:lnTo>
                  <a:pt x="56540" y="47498"/>
                </a:lnTo>
                <a:lnTo>
                  <a:pt x="26644" y="100711"/>
                </a:lnTo>
                <a:lnTo>
                  <a:pt x="7035" y="168275"/>
                </a:lnTo>
                <a:lnTo>
                  <a:pt x="0" y="245999"/>
                </a:lnTo>
                <a:lnTo>
                  <a:pt x="0" y="2878201"/>
                </a:lnTo>
                <a:lnTo>
                  <a:pt x="7035" y="2955925"/>
                </a:lnTo>
                <a:lnTo>
                  <a:pt x="26644" y="3023489"/>
                </a:lnTo>
                <a:lnTo>
                  <a:pt x="56540" y="3076702"/>
                </a:lnTo>
                <a:lnTo>
                  <a:pt x="94437" y="3111627"/>
                </a:lnTo>
                <a:lnTo>
                  <a:pt x="138087" y="3124200"/>
                </a:lnTo>
                <a:lnTo>
                  <a:pt x="4522216" y="3124200"/>
                </a:lnTo>
                <a:lnTo>
                  <a:pt x="4565777" y="3111627"/>
                </a:lnTo>
                <a:lnTo>
                  <a:pt x="4603750" y="3076702"/>
                </a:lnTo>
                <a:lnTo>
                  <a:pt x="4633595" y="3023489"/>
                </a:lnTo>
                <a:lnTo>
                  <a:pt x="4653153" y="2955925"/>
                </a:lnTo>
                <a:lnTo>
                  <a:pt x="4660265" y="2878201"/>
                </a:lnTo>
                <a:lnTo>
                  <a:pt x="4660265" y="245999"/>
                </a:lnTo>
                <a:lnTo>
                  <a:pt x="4653153" y="168275"/>
                </a:lnTo>
                <a:lnTo>
                  <a:pt x="4633595" y="100711"/>
                </a:lnTo>
                <a:lnTo>
                  <a:pt x="4603750" y="47498"/>
                </a:lnTo>
                <a:lnTo>
                  <a:pt x="4565777" y="12573"/>
                </a:lnTo>
                <a:lnTo>
                  <a:pt x="4522216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" y="4468367"/>
            <a:ext cx="4735195" cy="2942590"/>
          </a:xfrm>
          <a:custGeom>
            <a:avLst/>
            <a:gdLst/>
            <a:ahLst/>
            <a:cxnLst/>
            <a:rect l="l" t="t" r="r" b="b"/>
            <a:pathLst>
              <a:path w="4735195" h="2942590">
                <a:moveTo>
                  <a:pt x="4594352" y="0"/>
                </a:moveTo>
                <a:lnTo>
                  <a:pt x="140296" y="0"/>
                </a:lnTo>
                <a:lnTo>
                  <a:pt x="95948" y="11810"/>
                </a:lnTo>
                <a:lnTo>
                  <a:pt x="57442" y="44703"/>
                </a:lnTo>
                <a:lnTo>
                  <a:pt x="27063" y="94868"/>
                </a:lnTo>
                <a:lnTo>
                  <a:pt x="7150" y="158495"/>
                </a:lnTo>
                <a:lnTo>
                  <a:pt x="0" y="231647"/>
                </a:lnTo>
                <a:lnTo>
                  <a:pt x="0" y="2710776"/>
                </a:lnTo>
                <a:lnTo>
                  <a:pt x="7150" y="2784005"/>
                </a:lnTo>
                <a:lnTo>
                  <a:pt x="27063" y="2847606"/>
                </a:lnTo>
                <a:lnTo>
                  <a:pt x="57442" y="2897746"/>
                </a:lnTo>
                <a:lnTo>
                  <a:pt x="95948" y="2930652"/>
                </a:lnTo>
                <a:lnTo>
                  <a:pt x="140296" y="2942463"/>
                </a:lnTo>
                <a:lnTo>
                  <a:pt x="4594352" y="2942463"/>
                </a:lnTo>
                <a:lnTo>
                  <a:pt x="4638675" y="2930652"/>
                </a:lnTo>
                <a:lnTo>
                  <a:pt x="4677283" y="2897746"/>
                </a:lnTo>
                <a:lnTo>
                  <a:pt x="4707636" y="2847606"/>
                </a:lnTo>
                <a:lnTo>
                  <a:pt x="4727575" y="2784005"/>
                </a:lnTo>
                <a:lnTo>
                  <a:pt x="4734687" y="2710776"/>
                </a:lnTo>
                <a:lnTo>
                  <a:pt x="4734687" y="231647"/>
                </a:lnTo>
                <a:lnTo>
                  <a:pt x="4727575" y="158495"/>
                </a:lnTo>
                <a:lnTo>
                  <a:pt x="4707636" y="94868"/>
                </a:lnTo>
                <a:lnTo>
                  <a:pt x="4677283" y="44703"/>
                </a:lnTo>
                <a:lnTo>
                  <a:pt x="4638675" y="11810"/>
                </a:lnTo>
                <a:lnTo>
                  <a:pt x="4594352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329" y="1165605"/>
            <a:ext cx="4415790" cy="6187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 marR="1186180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Conceitos</a:t>
            </a:r>
            <a:r>
              <a:rPr sz="1400" b="1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04F51"/>
                </a:solidFill>
                <a:latin typeface="Tahoma"/>
                <a:cs typeface="Tahoma"/>
              </a:rPr>
              <a:t>Básicos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400" b="1" spc="-2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400" b="1" spc="-3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 marL="22860" marR="130175" algn="just">
              <a:lnSpc>
                <a:spcPts val="1310"/>
              </a:lnSpc>
              <a:spcBef>
                <a:spcPts val="73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aplicação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redução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isenção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alguns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grupos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procedimentos,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rede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acomodação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quando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o(a)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beneficiário(a)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já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cumpriu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equivalente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outros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prod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H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22860" marR="130175" algn="just">
              <a:lnSpc>
                <a:spcPts val="1310"/>
              </a:lnSpc>
              <a:spcBef>
                <a:spcPts val="990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será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feito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base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tempo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vinculação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bases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integrais,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seja,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todo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 cumprido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 Hapvida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novo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incluindo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parto,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CPT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grupo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terapias.</a:t>
            </a:r>
            <a:endParaRPr sz="1100">
              <a:latin typeface="Tahoma"/>
              <a:cs typeface="Tahoma"/>
            </a:endParaRPr>
          </a:p>
          <a:p>
            <a:pPr marL="22860" marR="168275" algn="just">
              <a:lnSpc>
                <a:spcPts val="1300"/>
              </a:lnSpc>
              <a:spcBef>
                <a:spcPts val="994"/>
              </a:spcBef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há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limite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idade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aproveitamento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carências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Hapvida.</a:t>
            </a:r>
            <a:endParaRPr sz="1100">
              <a:latin typeface="Tahoma"/>
              <a:cs typeface="Tahoma"/>
            </a:endParaRPr>
          </a:p>
          <a:p>
            <a:pPr marL="22860" algn="just">
              <a:lnSpc>
                <a:spcPts val="1310"/>
              </a:lnSpc>
              <a:spcBef>
                <a:spcPts val="940"/>
              </a:spcBef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100" spc="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houver</a:t>
            </a:r>
            <a:r>
              <a:rPr sz="1100" spc="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mudança</a:t>
            </a:r>
            <a:r>
              <a:rPr sz="1100" spc="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produtos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equivalentes,</a:t>
            </a:r>
            <a:r>
              <a:rPr sz="1100" spc="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devem-se</a:t>
            </a:r>
            <a:r>
              <a:rPr sz="1100" spc="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endParaRPr sz="1100">
              <a:latin typeface="Tahoma"/>
              <a:cs typeface="Tahoma"/>
            </a:endParaRPr>
          </a:p>
          <a:p>
            <a:pPr marL="22860" algn="just">
              <a:lnSpc>
                <a:spcPts val="1310"/>
              </a:lnSpc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beneficiários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cumprirem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carências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novo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produto.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ahoma"/>
              <a:cs typeface="Tahoma"/>
            </a:endParaRPr>
          </a:p>
          <a:p>
            <a:pPr marL="47625" marR="723265">
              <a:lnSpc>
                <a:spcPct val="100000"/>
              </a:lnSpc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Conceitos</a:t>
            </a:r>
            <a:r>
              <a:rPr sz="1400" b="1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04F51"/>
                </a:solidFill>
                <a:latin typeface="Tahoma"/>
                <a:cs typeface="Tahoma"/>
              </a:rPr>
              <a:t>Básicos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400" b="1" spc="-229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400" b="1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outra </a:t>
            </a:r>
            <a:r>
              <a:rPr sz="1400" b="1" spc="-3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endParaRPr sz="1400">
              <a:latin typeface="Tahoma"/>
              <a:cs typeface="Tahoma"/>
            </a:endParaRPr>
          </a:p>
          <a:p>
            <a:pPr marL="12700" marR="121285" algn="just">
              <a:lnSpc>
                <a:spcPct val="99200"/>
              </a:lnSpc>
              <a:spcBef>
                <a:spcPts val="39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aplicação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redução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isenção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alguns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grupos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procedimentos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quanto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o(a)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beneficiário(a)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já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cumpriu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equivalente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operadoras autorizadas. Trata-se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uma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regra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interna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Hapvida,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estando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sujeita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à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regulação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ANS.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06800"/>
              </a:lnSpc>
              <a:spcBef>
                <a:spcPts val="585"/>
              </a:spcBef>
            </a:pP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aproveitado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plano para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parto,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nem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cobertura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parcial temporária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(CPT)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doenças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lesões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pré-existentes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(DLP),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bem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om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ru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ias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ahoma"/>
              <a:cs typeface="Tahoma"/>
            </a:endParaRPr>
          </a:p>
          <a:p>
            <a:pPr marL="12700" marR="122555" algn="just">
              <a:lnSpc>
                <a:spcPts val="131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carências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outras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3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permitido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somente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beneficiários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58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anos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idade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produto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precisa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estar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regulamentado</a:t>
            </a:r>
            <a:r>
              <a:rPr sz="1100" spc="2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ANS.</a:t>
            </a:r>
            <a:endParaRPr sz="1100">
              <a:latin typeface="Tahoma"/>
              <a:cs typeface="Tahoma"/>
            </a:endParaRPr>
          </a:p>
          <a:p>
            <a:pPr marL="12700" marR="157480" algn="just">
              <a:lnSpc>
                <a:spcPts val="1300"/>
              </a:lnSpc>
              <a:spcBef>
                <a:spcPts val="1000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obrigatória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apresentação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documentos previsto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página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04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deste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material.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22747" y="4082795"/>
            <a:ext cx="4735195" cy="3275329"/>
          </a:xfrm>
          <a:custGeom>
            <a:avLst/>
            <a:gdLst/>
            <a:ahLst/>
            <a:cxnLst/>
            <a:rect l="l" t="t" r="r" b="b"/>
            <a:pathLst>
              <a:path w="4735195" h="3275329">
                <a:moveTo>
                  <a:pt x="4594352" y="0"/>
                </a:moveTo>
                <a:lnTo>
                  <a:pt x="140335" y="0"/>
                </a:lnTo>
                <a:lnTo>
                  <a:pt x="96012" y="13208"/>
                </a:lnTo>
                <a:lnTo>
                  <a:pt x="57403" y="49784"/>
                </a:lnTo>
                <a:lnTo>
                  <a:pt x="27050" y="105537"/>
                </a:lnTo>
                <a:lnTo>
                  <a:pt x="7112" y="176402"/>
                </a:lnTo>
                <a:lnTo>
                  <a:pt x="0" y="257810"/>
                </a:lnTo>
                <a:lnTo>
                  <a:pt x="0" y="3016973"/>
                </a:lnTo>
                <a:lnTo>
                  <a:pt x="7112" y="3098469"/>
                </a:lnTo>
                <a:lnTo>
                  <a:pt x="27050" y="3169246"/>
                </a:lnTo>
                <a:lnTo>
                  <a:pt x="57403" y="3225063"/>
                </a:lnTo>
                <a:lnTo>
                  <a:pt x="96012" y="3261677"/>
                </a:lnTo>
                <a:lnTo>
                  <a:pt x="140335" y="3274822"/>
                </a:lnTo>
                <a:lnTo>
                  <a:pt x="4594352" y="3274822"/>
                </a:lnTo>
                <a:lnTo>
                  <a:pt x="4638675" y="3261677"/>
                </a:lnTo>
                <a:lnTo>
                  <a:pt x="4677283" y="3225063"/>
                </a:lnTo>
                <a:lnTo>
                  <a:pt x="4707635" y="3169246"/>
                </a:lnTo>
                <a:lnTo>
                  <a:pt x="4727575" y="3098469"/>
                </a:lnTo>
                <a:lnTo>
                  <a:pt x="4734686" y="3016973"/>
                </a:lnTo>
                <a:lnTo>
                  <a:pt x="4734686" y="257810"/>
                </a:lnTo>
                <a:lnTo>
                  <a:pt x="4727575" y="176402"/>
                </a:lnTo>
                <a:lnTo>
                  <a:pt x="4707635" y="105537"/>
                </a:lnTo>
                <a:lnTo>
                  <a:pt x="4677283" y="49784"/>
                </a:lnTo>
                <a:lnTo>
                  <a:pt x="4638675" y="13208"/>
                </a:lnTo>
                <a:lnTo>
                  <a:pt x="4594352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43576" y="524332"/>
            <a:ext cx="4402455" cy="409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nc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ia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88900" marR="262890">
              <a:lnSpc>
                <a:spcPts val="1310"/>
              </a:lnSpc>
              <a:spcBef>
                <a:spcPts val="1450"/>
              </a:spcBef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pessoal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física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contado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partir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mês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depois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último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vencimento.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Exemplo: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Último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boleto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quitado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10/outubro, início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10/novembro.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nad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nc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2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sso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j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ur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í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marL="88900" marR="81280" algn="just">
              <a:lnSpc>
                <a:spcPct val="99100"/>
              </a:lnSpc>
            </a:pP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Pré-pagamento:</a:t>
            </a:r>
            <a:r>
              <a:rPr sz="11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contado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partir</a:t>
            </a:r>
            <a:r>
              <a:rPr sz="1100" spc="2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último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dia 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mês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competência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fatura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paga.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Exemplo: Último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bole</a:t>
            </a:r>
            <a:r>
              <a:rPr sz="1650" spc="-104" baseline="-22727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to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quitado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10/outubro,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mês 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competência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outubro,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início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01/novembro.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ahoma"/>
              <a:cs typeface="Tahoma"/>
            </a:endParaRPr>
          </a:p>
          <a:p>
            <a:pPr marL="88900" marR="80010" algn="just">
              <a:lnSpc>
                <a:spcPts val="1310"/>
              </a:lnSpc>
            </a:pPr>
            <a:r>
              <a:rPr sz="1100" b="1" spc="-20" dirty="0">
                <a:solidFill>
                  <a:srgbClr val="504F51"/>
                </a:solidFill>
                <a:latin typeface="Tahoma"/>
                <a:cs typeface="Tahoma"/>
              </a:rPr>
              <a:t>Pós</a:t>
            </a:r>
            <a:r>
              <a:rPr sz="1100" b="1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pagamento:</a:t>
            </a:r>
            <a:r>
              <a:rPr sz="11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contato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partir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Primeiro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dia do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mês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competência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fatura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paga.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Exemplo: último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boleto quitado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10/outubro,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mês 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competência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outubro,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início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01/outubro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ahoma"/>
              <a:cs typeface="Tahoma"/>
            </a:endParaRPr>
          </a:p>
          <a:p>
            <a:pPr marL="184785" marR="38735">
              <a:lnSpc>
                <a:spcPct val="100000"/>
              </a:lnSpc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Operadoras</a:t>
            </a:r>
            <a:r>
              <a:rPr sz="1400" b="1" spc="-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Autorizadas</a:t>
            </a:r>
            <a:r>
              <a:rPr sz="1400" b="1" spc="-2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400" b="1" spc="-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Parcial </a:t>
            </a:r>
            <a:r>
              <a:rPr sz="1400" b="1" spc="-3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400" b="1" spc="-2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04F51"/>
                </a:solidFill>
                <a:latin typeface="Tahoma"/>
                <a:cs typeface="Tahoma"/>
              </a:rPr>
              <a:t>Carências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7090" y="4743703"/>
            <a:ext cx="106680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55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6922" y="4712944"/>
            <a:ext cx="972185" cy="1385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5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Unimeds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uro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Uni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d 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CNU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Bradesco</a:t>
            </a:r>
            <a:endParaRPr sz="1100">
              <a:latin typeface="Tahoma"/>
              <a:cs typeface="Tahoma"/>
            </a:endParaRPr>
          </a:p>
          <a:p>
            <a:pPr marL="12700" marR="323850">
              <a:lnSpc>
                <a:spcPct val="113599"/>
              </a:lnSpc>
              <a:spcBef>
                <a:spcPts val="15"/>
              </a:spcBef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Sulam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Amil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Smile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7979" y="6206438"/>
            <a:ext cx="15125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*Demais </a:t>
            </a:r>
            <a:r>
              <a:rPr sz="1400" spc="-10" dirty="0">
                <a:latin typeface="Calibri"/>
                <a:cs typeface="Calibri"/>
              </a:rPr>
              <a:t>operadoras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validação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48243</TotalTime>
  <Words>4062</Words>
  <Application>Microsoft Office PowerPoint</Application>
  <PresentationFormat>Personalizar</PresentationFormat>
  <Paragraphs>284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 MT</vt:lpstr>
      <vt:lpstr>Calibri</vt:lpstr>
      <vt:lpstr>Tahoma</vt:lpstr>
      <vt:lpstr>Times New Roman</vt:lpstr>
      <vt:lpstr>Office Theme</vt:lpstr>
      <vt:lpstr>Pessoa Física</vt:lpstr>
      <vt:lpstr>1 . Principais Características</vt:lpstr>
      <vt:lpstr>1 . Principais Características</vt:lpstr>
      <vt:lpstr>2. Tipos de Planos</vt:lpstr>
      <vt:lpstr>3. Regulamento de Contratação</vt:lpstr>
      <vt:lpstr>4. Fluxode Cadastro e Validação da Proposta</vt:lpstr>
      <vt:lpstr>5. Checklist e Validação de  Documentos</vt:lpstr>
      <vt:lpstr>6. Formas de Pagamento e  Vencimento Próximas Faturas</vt:lpstr>
      <vt:lpstr>7. Regras para aproveitamento  de carências</vt:lpstr>
      <vt:lpstr>7. Aproveitamento de carências</vt:lpstr>
      <vt:lpstr>7. Operadoras disponíveis para reaproveitamento de carências</vt:lpstr>
      <vt:lpstr>7. Regras para aproveitamento  de carências</vt:lpstr>
      <vt:lpstr>7. Regras para aproveitamento  de carências</vt:lpstr>
      <vt:lpstr>8. Cadastro Para Aproveitamento de Carência</vt:lpstr>
      <vt:lpstr>9. Fluxo de Cadastro e Análise da  Declaração de Saúde</vt:lpstr>
      <vt:lpstr>10. Preenchimento da Declaração  de Saúde</vt:lpstr>
      <vt:lpstr>11. Plataformas de vendas</vt:lpstr>
      <vt:lpstr>Boas Vendas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Regras Plano Individual/Familiar.</dc:title>
  <dc:creator>Francisco Lidevanio Ferreira da Silva</dc:creator>
  <cp:lastModifiedBy>DAIANE CRISTINE MARINHO FIGUEIRA</cp:lastModifiedBy>
  <cp:revision>8</cp:revision>
  <dcterms:created xsi:type="dcterms:W3CDTF">2023-06-30T20:44:48Z</dcterms:created>
  <dcterms:modified xsi:type="dcterms:W3CDTF">2024-01-05T13:16:21Z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2023-06-30T00:00:00Z</vt:filetime>
  </property>
</Properties>
</file>