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60" r:id="rId5"/>
    <p:sldMasterId id="2147483690" r:id="rId6"/>
  </p:sldMasterIdLst>
  <p:notesMasterIdLst>
    <p:notesMasterId r:id="rId33"/>
  </p:notesMasterIdLst>
  <p:handoutMasterIdLst>
    <p:handoutMasterId r:id="rId34"/>
  </p:handoutMasterIdLst>
  <p:sldIdLst>
    <p:sldId id="413" r:id="rId7"/>
    <p:sldId id="277" r:id="rId8"/>
    <p:sldId id="377" r:id="rId9"/>
    <p:sldId id="494" r:id="rId10"/>
    <p:sldId id="385" r:id="rId11"/>
    <p:sldId id="447" r:id="rId12"/>
    <p:sldId id="482" r:id="rId13"/>
    <p:sldId id="457" r:id="rId14"/>
    <p:sldId id="458" r:id="rId15"/>
    <p:sldId id="396" r:id="rId16"/>
    <p:sldId id="484" r:id="rId17"/>
    <p:sldId id="263" r:id="rId18"/>
    <p:sldId id="485" r:id="rId19"/>
    <p:sldId id="486" r:id="rId20"/>
    <p:sldId id="460" r:id="rId21"/>
    <p:sldId id="369" r:id="rId22"/>
    <p:sldId id="303" r:id="rId23"/>
    <p:sldId id="405" r:id="rId24"/>
    <p:sldId id="322" r:id="rId25"/>
    <p:sldId id="410" r:id="rId26"/>
    <p:sldId id="507" r:id="rId27"/>
    <p:sldId id="462" r:id="rId28"/>
    <p:sldId id="508" r:id="rId29"/>
    <p:sldId id="479" r:id="rId30"/>
    <p:sldId id="487" r:id="rId31"/>
    <p:sldId id="26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ucia Beatriz Serinhano" initials="GBS" lastIdx="24" clrIdx="0"/>
  <p:cmAuthor id="2" name="Danilo Mendes Garcia" initials="DMG" lastIdx="1" clrIdx="1">
    <p:extLst>
      <p:ext uri="{19B8F6BF-5375-455C-9EA6-DF929625EA0E}">
        <p15:presenceInfo xmlns:p15="http://schemas.microsoft.com/office/powerpoint/2012/main" userId="S-1-5-21-4072665477-227564386-3619431613-634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740"/>
    <a:srgbClr val="C00000"/>
    <a:srgbClr val="CC092F"/>
    <a:srgbClr val="D6053F"/>
    <a:srgbClr val="7030A0"/>
    <a:srgbClr val="E5173F"/>
    <a:srgbClr val="F5F8FA"/>
    <a:srgbClr val="0066FF"/>
    <a:srgbClr val="00132C"/>
    <a:srgbClr val="E63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C4F49-A27B-4790-B180-10F6A3ED76D5}" v="3" dt="2024-04-03T02:33:43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6395" autoAdjust="0"/>
  </p:normalViewPr>
  <p:slideViewPr>
    <p:cSldViewPr snapToGrid="0">
      <p:cViewPr varScale="1">
        <p:scale>
          <a:sx n="67" d="100"/>
          <a:sy n="67" d="100"/>
        </p:scale>
        <p:origin x="5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2" d="100"/>
          <a:sy n="152" d="100"/>
        </p:scale>
        <p:origin x="31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Carolina Ferreira dos Santos" userId="daed0e86-fe77-4901-8c06-be49a01d3b0a" providerId="ADAL" clId="{19DC4F49-A27B-4790-B180-10F6A3ED76D5}"/>
    <pc:docChg chg="custSel addSld delSld modSld">
      <pc:chgData name="Ana Carolina Ferreira dos Santos" userId="daed0e86-fe77-4901-8c06-be49a01d3b0a" providerId="ADAL" clId="{19DC4F49-A27B-4790-B180-10F6A3ED76D5}" dt="2024-04-03T11:35:50.725" v="99" actId="478"/>
      <pc:docMkLst>
        <pc:docMk/>
      </pc:docMkLst>
      <pc:sldChg chg="modSp add mod">
        <pc:chgData name="Ana Carolina Ferreira dos Santos" userId="daed0e86-fe77-4901-8c06-be49a01d3b0a" providerId="ADAL" clId="{19DC4F49-A27B-4790-B180-10F6A3ED76D5}" dt="2024-04-03T02:34:23.230" v="98" actId="20577"/>
        <pc:sldMkLst>
          <pc:docMk/>
          <pc:sldMk cId="0" sldId="263"/>
        </pc:sldMkLst>
        <pc:spChg chg="mod">
          <ac:chgData name="Ana Carolina Ferreira dos Santos" userId="daed0e86-fe77-4901-8c06-be49a01d3b0a" providerId="ADAL" clId="{19DC4F49-A27B-4790-B180-10F6A3ED76D5}" dt="2024-04-03T02:34:23.230" v="98" actId="20577"/>
          <ac:spMkLst>
            <pc:docMk/>
            <pc:sldMk cId="0" sldId="263"/>
            <ac:spMk id="36" creationId="{00000000-0000-0000-0000-000000000000}"/>
          </ac:spMkLst>
        </pc:spChg>
      </pc:sldChg>
      <pc:sldChg chg="delSp mod">
        <pc:chgData name="Ana Carolina Ferreira dos Santos" userId="daed0e86-fe77-4901-8c06-be49a01d3b0a" providerId="ADAL" clId="{19DC4F49-A27B-4790-B180-10F6A3ED76D5}" dt="2024-04-03T11:35:50.725" v="99" actId="478"/>
        <pc:sldMkLst>
          <pc:docMk/>
          <pc:sldMk cId="2247565719" sldId="458"/>
        </pc:sldMkLst>
        <pc:spChg chg="del">
          <ac:chgData name="Ana Carolina Ferreira dos Santos" userId="daed0e86-fe77-4901-8c06-be49a01d3b0a" providerId="ADAL" clId="{19DC4F49-A27B-4790-B180-10F6A3ED76D5}" dt="2024-04-03T11:35:50.725" v="99" actId="478"/>
          <ac:spMkLst>
            <pc:docMk/>
            <pc:sldMk cId="2247565719" sldId="458"/>
            <ac:spMk id="2" creationId="{5C06D7D5-D3E9-5CA1-13EA-46CA892A4F95}"/>
          </ac:spMkLst>
        </pc:spChg>
      </pc:sldChg>
      <pc:sldChg chg="del">
        <pc:chgData name="Ana Carolina Ferreira dos Santos" userId="daed0e86-fe77-4901-8c06-be49a01d3b0a" providerId="ADAL" clId="{19DC4F49-A27B-4790-B180-10F6A3ED76D5}" dt="2024-04-03T02:33:47.582" v="86" actId="47"/>
        <pc:sldMkLst>
          <pc:docMk/>
          <pc:sldMk cId="1081593687" sldId="489"/>
        </pc:sldMkLst>
      </pc:sldChg>
      <pc:sldChg chg="addSp modSp mod modAnim">
        <pc:chgData name="Ana Carolina Ferreira dos Santos" userId="daed0e86-fe77-4901-8c06-be49a01d3b0a" providerId="ADAL" clId="{19DC4F49-A27B-4790-B180-10F6A3ED76D5}" dt="2024-04-03T02:28:24.644" v="84" actId="1076"/>
        <pc:sldMkLst>
          <pc:docMk/>
          <pc:sldMk cId="572480458" sldId="508"/>
        </pc:sldMkLst>
        <pc:spChg chg="mod">
          <ac:chgData name="Ana Carolina Ferreira dos Santos" userId="daed0e86-fe77-4901-8c06-be49a01d3b0a" providerId="ADAL" clId="{19DC4F49-A27B-4790-B180-10F6A3ED76D5}" dt="2024-04-03T02:28:09.860" v="80" actId="1038"/>
          <ac:spMkLst>
            <pc:docMk/>
            <pc:sldMk cId="572480458" sldId="508"/>
            <ac:spMk id="28" creationId="{F5714876-330B-4FD8-92D0-C45B7A99D7FB}"/>
          </ac:spMkLst>
        </pc:spChg>
        <pc:spChg chg="mod">
          <ac:chgData name="Ana Carolina Ferreira dos Santos" userId="daed0e86-fe77-4901-8c06-be49a01d3b0a" providerId="ADAL" clId="{19DC4F49-A27B-4790-B180-10F6A3ED76D5}" dt="2024-04-03T02:28:09.860" v="80" actId="1038"/>
          <ac:spMkLst>
            <pc:docMk/>
            <pc:sldMk cId="572480458" sldId="508"/>
            <ac:spMk id="30" creationId="{EC88A118-8C4A-41C3-B6FE-E01F8D5CF1A1}"/>
          </ac:spMkLst>
        </pc:spChg>
        <pc:spChg chg="add mod">
          <ac:chgData name="Ana Carolina Ferreira dos Santos" userId="daed0e86-fe77-4901-8c06-be49a01d3b0a" providerId="ADAL" clId="{19DC4F49-A27B-4790-B180-10F6A3ED76D5}" dt="2024-04-03T02:28:24.644" v="84" actId="1076"/>
          <ac:spMkLst>
            <pc:docMk/>
            <pc:sldMk cId="572480458" sldId="508"/>
            <ac:spMk id="33" creationId="{CB6C5778-0CD4-45AB-92A8-31827EB411CF}"/>
          </ac:spMkLst>
        </pc:spChg>
        <pc:spChg chg="mod">
          <ac:chgData name="Ana Carolina Ferreira dos Santos" userId="daed0e86-fe77-4901-8c06-be49a01d3b0a" providerId="ADAL" clId="{19DC4F49-A27B-4790-B180-10F6A3ED76D5}" dt="2024-04-03T02:28:09.860" v="80" actId="1038"/>
          <ac:spMkLst>
            <pc:docMk/>
            <pc:sldMk cId="572480458" sldId="508"/>
            <ac:spMk id="37" creationId="{00000000-0000-0000-0000-000000000000}"/>
          </ac:spMkLst>
        </pc:spChg>
        <pc:grpChg chg="mod">
          <ac:chgData name="Ana Carolina Ferreira dos Santos" userId="daed0e86-fe77-4901-8c06-be49a01d3b0a" providerId="ADAL" clId="{19DC4F49-A27B-4790-B180-10F6A3ED76D5}" dt="2024-04-03T02:28:09.860" v="80" actId="1038"/>
          <ac:grpSpMkLst>
            <pc:docMk/>
            <pc:sldMk cId="572480458" sldId="508"/>
            <ac:grpSpMk id="7" creationId="{CF29640B-0702-4EF4-BF73-158178709E10}"/>
          </ac:grpSpMkLst>
        </pc:grpChg>
        <pc:picChg chg="mod">
          <ac:chgData name="Ana Carolina Ferreira dos Santos" userId="daed0e86-fe77-4901-8c06-be49a01d3b0a" providerId="ADAL" clId="{19DC4F49-A27B-4790-B180-10F6A3ED76D5}" dt="2024-04-03T02:28:09.860" v="80" actId="1038"/>
          <ac:picMkLst>
            <pc:docMk/>
            <pc:sldMk cId="572480458" sldId="508"/>
            <ac:picMk id="29" creationId="{9695FB9B-BAAF-42AC-8985-32E15274EEEE}"/>
          </ac:picMkLst>
        </pc:picChg>
        <pc:picChg chg="add mod">
          <ac:chgData name="Ana Carolina Ferreira dos Santos" userId="daed0e86-fe77-4901-8c06-be49a01d3b0a" providerId="ADAL" clId="{19DC4F49-A27B-4790-B180-10F6A3ED76D5}" dt="2024-04-03T02:28:20.786" v="83" actId="1076"/>
          <ac:picMkLst>
            <pc:docMk/>
            <pc:sldMk cId="572480458" sldId="508"/>
            <ac:picMk id="32" creationId="{04147D5B-1D3C-47C9-819F-0DC21146D39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dp109830\Desktop\Apresenta&#231;&#245;es\graf%20Qtde%20de%20Munic&#237;pios%20com%20Re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'Planilha1 (2)'!$A$47</c:f>
              <c:strCache>
                <c:ptCount val="1"/>
                <c:pt idx="0">
                  <c:v>Bradesco Dental</c:v>
                </c:pt>
              </c:strCache>
            </c:strRef>
          </c:tx>
          <c:spPr>
            <a:solidFill>
              <a:srgbClr val="B82C8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val>
            <c:numRef>
              <c:f>'Planilha1 (2)'!$A$48</c:f>
              <c:numCache>
                <c:formatCode>General</c:formatCode>
                <c:ptCount val="1"/>
                <c:pt idx="0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5-4846-B4D9-8BAFDE23C92C}"/>
            </c:ext>
          </c:extLst>
        </c:ser>
        <c:ser>
          <c:idx val="1"/>
          <c:order val="1"/>
          <c:tx>
            <c:strRef>
              <c:f>'Planilha1 (2)'!$B$47</c:f>
              <c:strCache>
                <c:ptCount val="1"/>
                <c:pt idx="0">
                  <c:v>Amil Dental</c:v>
                </c:pt>
              </c:strCache>
            </c:strRef>
          </c:tx>
          <c:spPr>
            <a:solidFill>
              <a:srgbClr val="B82C8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val>
            <c:numRef>
              <c:f>'Planilha1 (2)'!$B$48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5-4846-B4D9-8BAFDE23C92C}"/>
            </c:ext>
          </c:extLst>
        </c:ser>
        <c:ser>
          <c:idx val="2"/>
          <c:order val="2"/>
          <c:tx>
            <c:strRef>
              <c:f>'Planilha1 (2)'!$C$47</c:f>
              <c:strCache>
                <c:ptCount val="1"/>
                <c:pt idx="0">
                  <c:v>Interodonto</c:v>
                </c:pt>
              </c:strCache>
            </c:strRef>
          </c:tx>
          <c:spPr>
            <a:solidFill>
              <a:srgbClr val="B82C8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val>
            <c:numRef>
              <c:f>'Planilha1 (2)'!$C$48</c:f>
              <c:numCache>
                <c:formatCode>General</c:formatCode>
                <c:ptCount val="1"/>
                <c:pt idx="0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55-4846-B4D9-8BAFDE23C92C}"/>
            </c:ext>
          </c:extLst>
        </c:ser>
        <c:ser>
          <c:idx val="3"/>
          <c:order val="3"/>
          <c:tx>
            <c:strRef>
              <c:f>'Planilha1 (2)'!$D$47</c:f>
              <c:strCache>
                <c:ptCount val="1"/>
                <c:pt idx="0">
                  <c:v>Metlife</c:v>
                </c:pt>
              </c:strCache>
            </c:strRef>
          </c:tx>
          <c:spPr>
            <a:solidFill>
              <a:srgbClr val="B82C8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val>
            <c:numRef>
              <c:f>'Planilha1 (2)'!$D$48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55-4846-B4D9-8BAFDE23C92C}"/>
            </c:ext>
          </c:extLst>
        </c:ser>
        <c:ser>
          <c:idx val="4"/>
          <c:order val="4"/>
          <c:tx>
            <c:strRef>
              <c:f>'Planilha1 (2)'!$E$47</c:f>
              <c:strCache>
                <c:ptCount val="1"/>
                <c:pt idx="0">
                  <c:v>Caixa Seguradora</c:v>
                </c:pt>
              </c:strCache>
            </c:strRef>
          </c:tx>
          <c:spPr>
            <a:solidFill>
              <a:srgbClr val="B82C8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val>
            <c:numRef>
              <c:f>'Planilha1 (2)'!$E$48</c:f>
              <c:numCache>
                <c:formatCode>General</c:formatCode>
                <c:ptCount val="1"/>
                <c:pt idx="0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55-4846-B4D9-8BAFDE23C92C}"/>
            </c:ext>
          </c:extLst>
        </c:ser>
        <c:ser>
          <c:idx val="5"/>
          <c:order val="5"/>
          <c:tx>
            <c:strRef>
              <c:f>'Planilha1 (2)'!$F$47</c:f>
              <c:strCache>
                <c:ptCount val="1"/>
                <c:pt idx="0">
                  <c:v>SulAmérica</c:v>
                </c:pt>
              </c:strCache>
            </c:strRef>
          </c:tx>
          <c:spPr>
            <a:solidFill>
              <a:srgbClr val="B82C8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val>
            <c:numRef>
              <c:f>'Planilha1 (2)'!$F$48</c:f>
              <c:numCache>
                <c:formatCode>General</c:formatCode>
                <c:ptCount val="1"/>
                <c:pt idx="0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55-4846-B4D9-8BAFDE23C92C}"/>
            </c:ext>
          </c:extLst>
        </c:ser>
        <c:ser>
          <c:idx val="6"/>
          <c:order val="6"/>
          <c:tx>
            <c:strRef>
              <c:f>'Planilha1 (2)'!$G$47</c:f>
              <c:strCache>
                <c:ptCount val="1"/>
                <c:pt idx="0">
                  <c:v>Porto Seguro</c:v>
                </c:pt>
              </c:strCache>
            </c:strRef>
          </c:tx>
          <c:spPr>
            <a:solidFill>
              <a:srgbClr val="B82C8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val>
            <c:numRef>
              <c:f>'Planilha1 (2)'!$G$48</c:f>
              <c:numCache>
                <c:formatCode>General</c:formatCode>
                <c:ptCount val="1"/>
                <c:pt idx="0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55-4846-B4D9-8BAFDE23C92C}"/>
            </c:ext>
          </c:extLst>
        </c:ser>
        <c:ser>
          <c:idx val="7"/>
          <c:order val="7"/>
          <c:tx>
            <c:strRef>
              <c:f>'Planilha1 (2)'!$H$47</c:f>
              <c:strCache>
                <c:ptCount val="1"/>
                <c:pt idx="0">
                  <c:v>Hapvida</c:v>
                </c:pt>
              </c:strCache>
            </c:strRef>
          </c:tx>
          <c:spPr>
            <a:solidFill>
              <a:srgbClr val="B82C8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val>
            <c:numRef>
              <c:f>'Planilha1 (2)'!$H$48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55-4846-B4D9-8BAFDE23C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94240"/>
        <c:axId val="21078848"/>
      </c:barChart>
      <c:catAx>
        <c:axId val="21094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78848"/>
        <c:crosses val="autoZero"/>
        <c:auto val="1"/>
        <c:lblAlgn val="ctr"/>
        <c:lblOffset val="100"/>
        <c:noMultiLvlLbl val="0"/>
      </c:catAx>
      <c:valAx>
        <c:axId val="21078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942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6C2CD-3E01-9147-8328-CAC6C6CCC83F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4AEAE-9A06-C445-9080-8C11094C7C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398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13612-23AF-44D4-BA1F-F79BA2E32B77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77FEC-4A2C-41AC-9EF5-20E3807CE5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432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Utilize esse momento para se apresentar.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721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89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NotreDame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Metlife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III=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Caixa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IV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Amil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Sulamérica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 = </a:t>
            </a:r>
            <a:r>
              <a:rPr lang="pt-BR" sz="1200" dirty="0">
                <a:solidFill>
                  <a:schemeClr val="bg1"/>
                </a:solidFill>
                <a:latin typeface="Noto Sans SC Regular" panose="020B0500000000000000" pitchFamily="34" charset="-128"/>
                <a:ea typeface="Noto Sans SC Regular" panose="020B0500000000000000" pitchFamily="34" charset="-128"/>
              </a:rPr>
              <a:t>Porto Seguro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Hapvida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VIII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SF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Odonto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29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NotreDame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Metlife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III=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Caixa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IV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Amil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Sulamérica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 = </a:t>
            </a:r>
            <a:r>
              <a:rPr lang="pt-BR" sz="1200" dirty="0">
                <a:solidFill>
                  <a:schemeClr val="bg1"/>
                </a:solidFill>
                <a:latin typeface="Noto Sans SC Regular" panose="020B0500000000000000" pitchFamily="34" charset="-128"/>
                <a:ea typeface="Noto Sans SC Regular" panose="020B0500000000000000" pitchFamily="34" charset="-128"/>
              </a:rPr>
              <a:t>Porto Seguro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Hapvida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VIII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SF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Odonto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867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NotreDame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Metlife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III=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Caixa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IV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Amil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Sulamérica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 = </a:t>
            </a:r>
            <a:r>
              <a:rPr lang="pt-BR" sz="1200" dirty="0">
                <a:solidFill>
                  <a:schemeClr val="bg1"/>
                </a:solidFill>
                <a:latin typeface="Noto Sans SC Regular" panose="020B0500000000000000" pitchFamily="34" charset="-128"/>
                <a:ea typeface="Noto Sans SC Regular" panose="020B0500000000000000" pitchFamily="34" charset="-128"/>
              </a:rPr>
              <a:t>Porto Seguro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Hapvida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VIII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SF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Odonto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019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NotreDame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Metlife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III=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Caixa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IV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Amil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Sulamérica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 = </a:t>
            </a:r>
            <a:r>
              <a:rPr lang="pt-BR" sz="1200" dirty="0">
                <a:solidFill>
                  <a:schemeClr val="bg1"/>
                </a:solidFill>
                <a:latin typeface="Noto Sans SC Regular" panose="020B0500000000000000" pitchFamily="34" charset="-128"/>
                <a:ea typeface="Noto Sans SC Regular" panose="020B0500000000000000" pitchFamily="34" charset="-128"/>
              </a:rPr>
              <a:t>Porto Seguro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Hapvida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VIII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SF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Odonto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838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 se inicia o foco em beneficiário.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008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ponto 2 (Busca de dentistas), aborde sobre busca inteligente para dentistas</a:t>
            </a:r>
            <a:r>
              <a:rPr lang="pt-BR" baseline="0" dirty="0"/>
              <a:t> (</a:t>
            </a:r>
            <a:r>
              <a:rPr lang="pt-BR" baseline="0" dirty="0" err="1"/>
              <a:t>geolocalização</a:t>
            </a:r>
            <a:r>
              <a:rPr lang="pt-BR" baseline="0" dirty="0"/>
              <a:t>) </a:t>
            </a:r>
            <a:r>
              <a:rPr lang="pt-BR" dirty="0"/>
              <a:t>e a </a:t>
            </a:r>
            <a:r>
              <a:rPr lang="pt-BR" baseline="0" dirty="0"/>
              <a:t>indicação qualificada.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966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NotreDame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Metlife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III=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Caixa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IV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Amil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Sulamérica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 = </a:t>
            </a:r>
            <a:r>
              <a:rPr lang="pt-BR" sz="1200" dirty="0">
                <a:solidFill>
                  <a:schemeClr val="bg1"/>
                </a:solidFill>
                <a:latin typeface="Noto Sans SC Regular" panose="020B0500000000000000" pitchFamily="34" charset="-128"/>
                <a:ea typeface="Noto Sans SC Regular" panose="020B0500000000000000" pitchFamily="34" charset="-128"/>
              </a:rPr>
              <a:t>Porto Seguro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Hapvida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VIII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SF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Odonto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806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285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72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Reforçar a nossa expertise em Odontologia.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350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NotreDame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Metlife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III=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Caixa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IV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Amil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Sulamérica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 = </a:t>
            </a:r>
            <a:r>
              <a:rPr lang="pt-BR" sz="1200" dirty="0">
                <a:solidFill>
                  <a:schemeClr val="bg1"/>
                </a:solidFill>
                <a:latin typeface="Noto Sans SC Regular" panose="020B0500000000000000" pitchFamily="34" charset="-128"/>
                <a:ea typeface="Noto Sans SC Regular" panose="020B0500000000000000" pitchFamily="34" charset="-128"/>
              </a:rPr>
              <a:t>Porto Seguro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Hapvida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VIII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SF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Odonto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711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NotreDame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Metlife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III=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Caixa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IV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Amil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Sulamérica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 = </a:t>
            </a:r>
            <a:r>
              <a:rPr lang="pt-BR" sz="1200" dirty="0">
                <a:solidFill>
                  <a:schemeClr val="bg1"/>
                </a:solidFill>
                <a:latin typeface="Noto Sans SC Regular" panose="020B0500000000000000" pitchFamily="34" charset="-128"/>
                <a:ea typeface="Noto Sans SC Regular" panose="020B0500000000000000" pitchFamily="34" charset="-128"/>
              </a:rPr>
              <a:t>Porto Seguro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Hapvida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VIII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SF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Odonto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85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spc="-5" dirty="0">
                <a:solidFill>
                  <a:schemeClr val="bg1"/>
                </a:solidFill>
                <a:latin typeface="Noto Sans SC Regular"/>
                <a:cs typeface="Noto Sans SC Regular"/>
              </a:rPr>
              <a:t>Ícones:</a:t>
            </a:r>
          </a:p>
          <a:p>
            <a:endParaRPr lang="pt-BR" sz="1200" spc="-5" dirty="0">
              <a:solidFill>
                <a:schemeClr val="bg1"/>
              </a:solidFill>
              <a:latin typeface="Noto Sans SC Regular"/>
              <a:cs typeface="Noto Sans SC Regular"/>
            </a:endParaRPr>
          </a:p>
          <a:p>
            <a:r>
              <a:rPr lang="pt-BR" sz="1200" spc="-5" dirty="0">
                <a:solidFill>
                  <a:schemeClr val="bg1"/>
                </a:solidFill>
                <a:latin typeface="Noto Sans SC Regular"/>
                <a:cs typeface="Noto Sans SC Regular"/>
              </a:rPr>
              <a:t>1. Ampla Rede Credenciada com abrangência nacional.</a:t>
            </a:r>
          </a:p>
          <a:p>
            <a:endParaRPr lang="pt-BR" sz="1200" spc="-5" dirty="0">
              <a:solidFill>
                <a:schemeClr val="bg1"/>
              </a:solidFill>
              <a:latin typeface="Noto Sans SC Regular"/>
              <a:cs typeface="Noto Sans SC Regular"/>
            </a:endParaRPr>
          </a:p>
          <a:p>
            <a:r>
              <a:rPr lang="pt-BR" sz="1200" spc="-5" dirty="0">
                <a:solidFill>
                  <a:schemeClr val="bg1"/>
                </a:solidFill>
                <a:latin typeface="Noto Sans SC Regular"/>
                <a:cs typeface="Noto Sans SC Regular"/>
              </a:rPr>
              <a:t>2. +27 mil dentistas credenciados</a:t>
            </a:r>
          </a:p>
          <a:p>
            <a:endParaRPr lang="pt-BR" sz="1200" spc="-5" dirty="0">
              <a:solidFill>
                <a:schemeClr val="bg1"/>
              </a:solidFill>
              <a:latin typeface="Noto Sans SC Regular"/>
              <a:cs typeface="Noto Sans SC Regular"/>
            </a:endParaRPr>
          </a:p>
          <a:p>
            <a:r>
              <a:rPr kumimoji="0" lang="pt-BR" sz="12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/>
                <a:cs typeface="Noto Sans SC Regular"/>
              </a:rPr>
              <a:t>3. Indicação de cirurgiões-dentistas na palma da mão, via </a:t>
            </a:r>
            <a:r>
              <a:rPr kumimoji="0" lang="pt-BR" sz="12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/>
                <a:cs typeface="Noto Sans SC Regular"/>
              </a:rPr>
              <a:t>App</a:t>
            </a:r>
            <a:r>
              <a:rPr kumimoji="0" lang="pt-BR" sz="12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/>
                <a:cs typeface="Noto Sans SC Regular"/>
              </a:rPr>
              <a:t> ou Portal Bradesco Dental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8C25D-BE39-42A4-AFF6-C7F8E29B572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53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NotreDame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Metlife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III=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Caixa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IV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Amil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Sulamérica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 = </a:t>
            </a:r>
            <a:r>
              <a:rPr lang="pt-BR" sz="1200" dirty="0">
                <a:solidFill>
                  <a:schemeClr val="bg1"/>
                </a:solidFill>
                <a:latin typeface="Noto Sans SC Regular" panose="020B0500000000000000" pitchFamily="34" charset="-128"/>
                <a:ea typeface="Noto Sans SC Regular" panose="020B0500000000000000" pitchFamily="34" charset="-128"/>
              </a:rPr>
              <a:t>Porto Seguro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Hapvida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VIII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SF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Odonto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56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pc="-5" dirty="0">
                <a:solidFill>
                  <a:schemeClr val="bg1"/>
                </a:solidFill>
                <a:latin typeface="Noto Sans SC Regular"/>
                <a:cs typeface="Noto Sans SC Regular"/>
              </a:rPr>
              <a:t>Importante dizer que:</a:t>
            </a:r>
          </a:p>
          <a:p>
            <a:endParaRPr kumimoji="0" lang="pt-BR" sz="1200" b="0" i="0" u="none" strike="noStrike" kern="120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/>
              <a:ea typeface="+mn-ea"/>
              <a:cs typeface="Noto Sans SC Regular"/>
            </a:endParaRPr>
          </a:p>
          <a:p>
            <a:r>
              <a:rPr lang="pt-BR" spc="-5" dirty="0">
                <a:solidFill>
                  <a:schemeClr val="bg1"/>
                </a:solidFill>
                <a:latin typeface="Noto Sans SC Regular"/>
                <a:cs typeface="Noto Sans SC Regular"/>
              </a:rPr>
              <a:t> - Dobramos</a:t>
            </a:r>
            <a:r>
              <a:rPr lang="pt-BR" spc="-5" baseline="0" dirty="0">
                <a:solidFill>
                  <a:schemeClr val="bg1"/>
                </a:solidFill>
                <a:latin typeface="Noto Sans SC Regular"/>
                <a:cs typeface="Noto Sans SC Regular"/>
              </a:rPr>
              <a:t> os cuidados com </a:t>
            </a:r>
            <a:r>
              <a:rPr lang="pt-BR" spc="-5" dirty="0">
                <a:solidFill>
                  <a:schemeClr val="bg1"/>
                </a:solidFill>
                <a:latin typeface="Noto Sans SC Regular"/>
                <a:cs typeface="Noto Sans SC Regular"/>
              </a:rPr>
              <a:t>a boca do paciente</a:t>
            </a:r>
            <a:r>
              <a:rPr lang="pt-BR" spc="-5" baseline="0" dirty="0">
                <a:solidFill>
                  <a:schemeClr val="bg1"/>
                </a:solidFill>
                <a:latin typeface="Noto Sans SC Regular"/>
                <a:cs typeface="Noto Sans SC Regular"/>
              </a:rPr>
              <a:t> ao colocar dentistas para certificar que os tratamentos realizados eram necessários;</a:t>
            </a:r>
            <a:endParaRPr kumimoji="0" lang="pt-BR" sz="1200" b="0" i="0" u="none" strike="noStrike" kern="120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/>
              <a:ea typeface="+mn-ea"/>
              <a:cs typeface="Noto Sans SC Regular"/>
            </a:endParaRPr>
          </a:p>
          <a:p>
            <a:r>
              <a:rPr lang="pt-BR" spc="-5" dirty="0">
                <a:solidFill>
                  <a:schemeClr val="bg1"/>
                </a:solidFill>
                <a:latin typeface="Noto Sans SC Regular"/>
                <a:cs typeface="Noto Sans SC Regular"/>
              </a:rPr>
              <a:t> - Somos o 2º dentista, verificamos se os tratamentos foram bem feitos;</a:t>
            </a:r>
            <a:endParaRPr kumimoji="0" lang="pt-BR" sz="1200" b="0" i="0" u="none" strike="noStrike" kern="120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/>
              <a:ea typeface="+mn-ea"/>
              <a:cs typeface="Noto Sans SC Regular"/>
            </a:endParaRPr>
          </a:p>
          <a:p>
            <a:r>
              <a:rPr lang="pt-BR" spc="-5" dirty="0">
                <a:solidFill>
                  <a:schemeClr val="bg1"/>
                </a:solidFill>
                <a:latin typeface="Noto Sans SC Regular"/>
                <a:cs typeface="Noto Sans SC Regular"/>
              </a:rPr>
              <a:t> - Isso protege o paciente e ajuda a manter o sinistro sob controle.</a:t>
            </a:r>
            <a:endParaRPr kumimoji="0" lang="pt-BR" sz="1200" b="0" i="0" u="none" strike="noStrike" kern="120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/>
              <a:cs typeface="Noto Sans SC Regular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8C25D-BE39-42A4-AFF6-C7F8E29B572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05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NotreDame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Metlife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III=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Caixa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IV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Amil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Sulamérica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 = </a:t>
            </a:r>
            <a:r>
              <a:rPr lang="pt-BR" sz="1200" dirty="0">
                <a:solidFill>
                  <a:schemeClr val="bg1"/>
                </a:solidFill>
                <a:latin typeface="Noto Sans SC Regular" panose="020B0500000000000000" pitchFamily="34" charset="-128"/>
                <a:ea typeface="Noto Sans SC Regular" panose="020B0500000000000000" pitchFamily="34" charset="-128"/>
              </a:rPr>
              <a:t>Porto Seguro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Hapvida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VIII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SF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Odonto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29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NotreDame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Metlife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III=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Caixa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IV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Amil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Sulamérica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 = </a:t>
            </a:r>
            <a:r>
              <a:rPr lang="pt-BR" sz="1200" dirty="0">
                <a:solidFill>
                  <a:schemeClr val="bg1"/>
                </a:solidFill>
                <a:latin typeface="Noto Sans SC Regular" panose="020B0500000000000000" pitchFamily="34" charset="-128"/>
                <a:ea typeface="Noto Sans SC Regular" panose="020B0500000000000000" pitchFamily="34" charset="-128"/>
              </a:rPr>
              <a:t>Porto Seguro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Hapvida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VIII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SF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Odonto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98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NotreDame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Metlife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III=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Caixa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IV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Amil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Sulamérica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 = </a:t>
            </a:r>
            <a:r>
              <a:rPr lang="pt-BR" sz="1200" dirty="0">
                <a:solidFill>
                  <a:schemeClr val="bg1"/>
                </a:solidFill>
                <a:latin typeface="Noto Sans SC Regular" panose="020B0500000000000000" pitchFamily="34" charset="-128"/>
                <a:ea typeface="Noto Sans SC Regular" panose="020B0500000000000000" pitchFamily="34" charset="-128"/>
              </a:rPr>
              <a:t>Porto Seguro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Hapvida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VIII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SF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Odonto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088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NotreDame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Metlife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III=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Caixa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IV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Amil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Sulamérica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 = </a:t>
            </a:r>
            <a:r>
              <a:rPr lang="pt-BR" sz="1200" dirty="0">
                <a:solidFill>
                  <a:schemeClr val="bg1"/>
                </a:solidFill>
                <a:latin typeface="Noto Sans SC Regular" panose="020B0500000000000000" pitchFamily="34" charset="-128"/>
                <a:ea typeface="Noto Sans SC Regular" panose="020B0500000000000000" pitchFamily="34" charset="-128"/>
              </a:rPr>
              <a:t>Porto Seguro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 =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Hapvida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SC Regular" panose="020B0500000000000000" pitchFamily="34" charset="-128"/>
              <a:ea typeface="Noto Sans SC Regular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Concorrente VIII =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SF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SC Regular" panose="020B0500000000000000" pitchFamily="34" charset="-128"/>
                <a:ea typeface="Noto Sans SC Regular" panose="020B0500000000000000" pitchFamily="34" charset="-128"/>
                <a:cs typeface="+mn-cs"/>
              </a:rPr>
              <a:t>Odonto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7FEC-4A2C-41AC-9EF5-20E3807CE55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73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11B5-8032-D441-A5B9-1B596A3FCBC5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7E62-064C-5C4E-920E-E77E22982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93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11B5-8032-D441-A5B9-1B596A3FCBC5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7E62-064C-5C4E-920E-E77E22982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2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11B5-8032-D441-A5B9-1B596A3FCBC5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7E62-064C-5C4E-920E-E77E22982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52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11B5-8032-D441-A5B9-1B596A3FCBC5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7E62-064C-5C4E-920E-E77E22982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846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" y="0"/>
            <a:ext cx="12190671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9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" y="0"/>
            <a:ext cx="12190671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21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225" y="6353348"/>
            <a:ext cx="2057400" cy="4191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0990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0" y="5752406"/>
            <a:ext cx="1039092" cy="10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23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AC38DAAD-BE53-44D4-9EA4-F3E4F93D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50" y="64744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8A0E780-3B82-4133-A673-38EA22A153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17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994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339" y="5820117"/>
            <a:ext cx="2999514" cy="6970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711" y="5353396"/>
            <a:ext cx="1600984" cy="16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23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823" y="6173301"/>
            <a:ext cx="2253537" cy="5237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0" y="5752406"/>
            <a:ext cx="1039092" cy="10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7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11B5-8032-D441-A5B9-1B596A3FCBC5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7E62-064C-5C4E-920E-E77E22982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962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225" y="6353348"/>
            <a:ext cx="2057400" cy="4191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0990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0" y="5752406"/>
            <a:ext cx="1039092" cy="10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4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225" y="6353348"/>
            <a:ext cx="2057400" cy="4191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4953" y="0"/>
            <a:ext cx="753504" cy="107266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883" y="337088"/>
            <a:ext cx="735574" cy="7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5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A6EC0-E38A-42B5-B1DC-79E8AE7D8DB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A1C7E-37FC-4F37-A315-F1B7C47A50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179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A6EC0-E38A-42B5-B1DC-79E8AE7D8DB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A1C7E-37FC-4F37-A315-F1B7C47A50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589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A6EC0-E38A-42B5-B1DC-79E8AE7D8DB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A1C7E-37FC-4F37-A315-F1B7C47A50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642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A6EC0-E38A-42B5-B1DC-79E8AE7D8DB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A1C7E-37FC-4F37-A315-F1B7C47A50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10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A6EC0-E38A-42B5-B1DC-79E8AE7D8DB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A1C7E-37FC-4F37-A315-F1B7C47A50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764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A6EC0-E38A-42B5-B1DC-79E8AE7D8DB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A1C7E-37FC-4F37-A315-F1B7C47A50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418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A6EC0-E38A-42B5-B1DC-79E8AE7D8DB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A1C7E-37FC-4F37-A315-F1B7C47A50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194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A6EC0-E38A-42B5-B1DC-79E8AE7D8DB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A1C7E-37FC-4F37-A315-F1B7C47A50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69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11B5-8032-D441-A5B9-1B596A3FCBC5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7E62-064C-5C4E-920E-E77E22982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519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83" b="1" i="0">
                <a:solidFill>
                  <a:schemeClr val="bg1"/>
                </a:solidFill>
                <a:latin typeface="Soleto"/>
                <a:cs typeface="Sole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298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11B5-8032-D441-A5B9-1B596A3FCBC5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7E62-064C-5C4E-920E-E77E22982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87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AC38DAAD-BE53-44D4-9EA4-F3E4F93D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50" y="64744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8A0E780-3B82-4133-A673-38EA22A153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02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11B5-8032-D441-A5B9-1B596A3FCBC5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7E62-064C-5C4E-920E-E77E22982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57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11B5-8032-D441-A5B9-1B596A3FCBC5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7E62-064C-5C4E-920E-E77E22982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82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11B5-8032-D441-A5B9-1B596A3FCBC5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7E62-064C-5C4E-920E-E77E22982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28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11B5-8032-D441-A5B9-1B596A3FCBC5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7E62-064C-5C4E-920E-E77E22982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14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11B5-8032-D441-A5B9-1B596A3FCBC5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7E62-064C-5C4E-920E-E77E22982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6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11B5-8032-D441-A5B9-1B596A3FCBC5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7E62-064C-5C4E-920E-E77E22982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28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311B5-8032-D441-A5B9-1B596A3FCBC5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7E62-064C-5C4E-920E-E77E22982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13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06" r:id="rId13"/>
    <p:sldLayoutId id="2147483650" r:id="rId14"/>
    <p:sldLayoutId id="2147483750" r:id="rId15"/>
    <p:sldLayoutId id="214748375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711" y="2662238"/>
            <a:ext cx="2622965" cy="151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7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A6EC0-E38A-42B5-B1DC-79E8AE7D8DB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A1C7E-37FC-4F37-A315-F1B7C47A50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90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8" r:id="rId14"/>
    <p:sldLayoutId id="214748370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17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18" Type="http://schemas.openxmlformats.org/officeDocument/2006/relationships/image" Target="../media/image91.svg"/><Relationship Id="rId3" Type="http://schemas.openxmlformats.org/officeDocument/2006/relationships/image" Target="../media/image17.png"/><Relationship Id="rId21" Type="http://schemas.openxmlformats.org/officeDocument/2006/relationships/image" Target="../media/image94.png"/><Relationship Id="rId7" Type="http://schemas.openxmlformats.org/officeDocument/2006/relationships/image" Target="../media/image80.sv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9.svg"/><Relationship Id="rId20" Type="http://schemas.openxmlformats.org/officeDocument/2006/relationships/image" Target="../media/image9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24" Type="http://schemas.openxmlformats.org/officeDocument/2006/relationships/image" Target="../media/image97.svg"/><Relationship Id="rId5" Type="http://schemas.openxmlformats.org/officeDocument/2006/relationships/image" Target="../media/image2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3.png"/><Relationship Id="rId9" Type="http://schemas.openxmlformats.org/officeDocument/2006/relationships/image" Target="../media/image82.svg"/><Relationship Id="rId14" Type="http://schemas.openxmlformats.org/officeDocument/2006/relationships/image" Target="../media/image87.png"/><Relationship Id="rId22" Type="http://schemas.openxmlformats.org/officeDocument/2006/relationships/image" Target="../media/image9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4" Type="http://schemas.openxmlformats.org/officeDocument/2006/relationships/image" Target="../media/image9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svg"/><Relationship Id="rId5" Type="http://schemas.openxmlformats.org/officeDocument/2006/relationships/image" Target="../media/image98.png"/><Relationship Id="rId4" Type="http://schemas.openxmlformats.org/officeDocument/2006/relationships/image" Target="../media/image10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7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image" Target="../media/image17.png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openxmlformats.org/officeDocument/2006/relationships/chart" Target="../charts/chart1.xml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FF9BDD38-A00A-874A-9C23-2318BB4F31B8}"/>
              </a:ext>
            </a:extLst>
          </p:cNvPr>
          <p:cNvSpPr txBox="1">
            <a:spLocks/>
          </p:cNvSpPr>
          <p:nvPr/>
        </p:nvSpPr>
        <p:spPr>
          <a:xfrm>
            <a:off x="417853" y="3043604"/>
            <a:ext cx="5018724" cy="1256452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defTabSz="914400">
              <a:spcBef>
                <a:spcPts val="98"/>
              </a:spcBef>
            </a:pPr>
            <a:r>
              <a:rPr lang="pt-BR" sz="4000" kern="0" dirty="0">
                <a:latin typeface="Bradesco Sans" panose="00000500000000000000" pitchFamily="2" charset="0"/>
              </a:rPr>
              <a:t>Seja bem-vindo(a) </a:t>
            </a:r>
          </a:p>
          <a:p>
            <a:pPr marL="12402" marR="4961" defTabSz="914400">
              <a:spcBef>
                <a:spcPts val="98"/>
              </a:spcBef>
            </a:pPr>
            <a:r>
              <a:rPr lang="pt-BR" sz="4000" kern="0" dirty="0">
                <a:latin typeface="Bradesco Sans" panose="00000500000000000000" pitchFamily="2" charset="0"/>
              </a:rPr>
              <a:t>a Bradesco Dental!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FF9BDD38-A00A-874A-9C23-2318BB4F31B8}"/>
              </a:ext>
            </a:extLst>
          </p:cNvPr>
          <p:cNvSpPr txBox="1">
            <a:spLocks/>
          </p:cNvSpPr>
          <p:nvPr/>
        </p:nvSpPr>
        <p:spPr>
          <a:xfrm>
            <a:off x="750278" y="2234750"/>
            <a:ext cx="1522515" cy="935852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defTabSz="914400">
              <a:spcBef>
                <a:spcPts val="98"/>
              </a:spcBef>
            </a:pPr>
            <a:r>
              <a:rPr lang="pt-BR" sz="6000" b="0" kern="0" dirty="0">
                <a:latin typeface="Bradesco Sans Light" panose="00000400000000000000" pitchFamily="2" charset="0"/>
              </a:rPr>
              <a:t>Olá,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F2AE23-8FE8-4782-8A18-14626274B43B}"/>
              </a:ext>
            </a:extLst>
          </p:cNvPr>
          <p:cNvSpPr txBox="1"/>
          <p:nvPr/>
        </p:nvSpPr>
        <p:spPr>
          <a:xfrm>
            <a:off x="351178" y="5501409"/>
            <a:ext cx="342167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1" dirty="0">
                <a:solidFill>
                  <a:srgbClr val="CC092F"/>
                </a:solidFill>
                <a:latin typeface="Bradesco Sans bold"/>
              </a:rPr>
              <a:t>Tradição </a:t>
            </a:r>
            <a:endParaRPr lang="pt-BR" sz="2000" b="1" dirty="0">
              <a:solidFill>
                <a:srgbClr val="CC092F"/>
              </a:solidFill>
              <a:latin typeface="Bradesco Sans bold" panose="00000800000000000000" pitchFamily="2" charset="0"/>
            </a:endParaRPr>
          </a:p>
          <a:p>
            <a:r>
              <a:rPr lang="pt-BR" sz="2000" b="1" dirty="0">
                <a:solidFill>
                  <a:srgbClr val="CC092F"/>
                </a:solidFill>
                <a:latin typeface="Bradesco Sans bold"/>
              </a:rPr>
              <a:t>e Qualidade</a:t>
            </a:r>
            <a:r>
              <a:rPr lang="pt-BR" sz="2000" dirty="0">
                <a:solidFill>
                  <a:srgbClr val="CC092F"/>
                </a:solidFill>
                <a:latin typeface="Bradesco Sans bold"/>
              </a:rPr>
              <a:t> </a:t>
            </a:r>
            <a:endParaRPr lang="pt-BR" sz="2000" dirty="0">
              <a:solidFill>
                <a:srgbClr val="CC092F"/>
              </a:solidFill>
              <a:latin typeface="Bradesco Sans bold" panose="00000800000000000000" pitchFamily="2" charset="0"/>
            </a:endParaRPr>
          </a:p>
          <a:p>
            <a:r>
              <a:rPr lang="pt-BR" sz="2000" dirty="0">
                <a:solidFill>
                  <a:srgbClr val="CC092F"/>
                </a:solidFill>
                <a:latin typeface="Bradesco Sans Light" panose="00000400000000000000" pitchFamily="2" charset="0"/>
              </a:rPr>
              <a:t>em planos odontológicos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4721414-9C11-4497-B7FE-F0974299C8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278" y="340928"/>
            <a:ext cx="988270" cy="98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">
            <a:extLst>
              <a:ext uri="{FF2B5EF4-FFF2-40B4-BE49-F238E27FC236}">
                <a16:creationId xmlns:a16="http://schemas.microsoft.com/office/drawing/2014/main" id="{79C70DF7-30A9-BCD2-26EF-27842D1111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5"/>
          <a:stretch/>
        </p:blipFill>
        <p:spPr>
          <a:xfrm>
            <a:off x="-140677" y="0"/>
            <a:ext cx="5349676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9C59AA8-C519-5F2F-594A-F73B5BE72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77" y="-71920"/>
            <a:ext cx="12332678" cy="6858000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pic>
        <p:nvPicPr>
          <p:cNvPr id="38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9045056-203E-400E-9363-8A137D65A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4518" y="686839"/>
            <a:ext cx="5491655" cy="59393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772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95">
            <a:extLst>
              <a:ext uri="{FF2B5EF4-FFF2-40B4-BE49-F238E27FC236}">
                <a16:creationId xmlns:a16="http://schemas.microsoft.com/office/drawing/2014/main" id="{949350D0-D102-4F58-812C-CBF5678CE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952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64C038E0-9BAF-440E-8431-5454D955D2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sp>
        <p:nvSpPr>
          <p:cNvPr id="86" name="object 2">
            <a:extLst>
              <a:ext uri="{FF2B5EF4-FFF2-40B4-BE49-F238E27FC236}">
                <a16:creationId xmlns:a16="http://schemas.microsoft.com/office/drawing/2014/main" id="{E43FA99B-5A6C-4F9D-B5E1-14B713AA4992}"/>
              </a:ext>
            </a:extLst>
          </p:cNvPr>
          <p:cNvSpPr txBox="1">
            <a:spLocks/>
          </p:cNvSpPr>
          <p:nvPr/>
        </p:nvSpPr>
        <p:spPr>
          <a:xfrm>
            <a:off x="0" y="997162"/>
            <a:ext cx="12191999" cy="44340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2800" kern="0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Valores </a:t>
            </a:r>
            <a:r>
              <a:rPr lang="pt-BR" sz="2800" kern="0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pt-BR" sz="2800" kern="0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kern="0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Conjugado</a:t>
            </a: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41C017CB-A9D8-41E1-8C8C-8B0A141F5B55}"/>
              </a:ext>
            </a:extLst>
          </p:cNvPr>
          <p:cNvGrpSpPr/>
          <p:nvPr/>
        </p:nvGrpSpPr>
        <p:grpSpPr>
          <a:xfrm>
            <a:off x="2358537" y="2304728"/>
            <a:ext cx="7105264" cy="4104758"/>
            <a:chOff x="3057742" y="2055347"/>
            <a:chExt cx="7105264" cy="4104758"/>
          </a:xfrm>
        </p:grpSpPr>
        <p:sp>
          <p:nvSpPr>
            <p:cNvPr id="53" name="object 6">
              <a:extLst>
                <a:ext uri="{FF2B5EF4-FFF2-40B4-BE49-F238E27FC236}">
                  <a16:creationId xmlns:a16="http://schemas.microsoft.com/office/drawing/2014/main" id="{9A0B75C9-9F07-4C37-B5B0-07987A19686C}"/>
                </a:ext>
              </a:extLst>
            </p:cNvPr>
            <p:cNvSpPr/>
            <p:nvPr/>
          </p:nvSpPr>
          <p:spPr>
            <a:xfrm>
              <a:off x="3057742" y="2744686"/>
              <a:ext cx="602264" cy="3384198"/>
            </a:xfrm>
            <a:prstGeom prst="round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vert="vert270" wrap="square" lIns="0" tIns="0" rIns="0" bIns="0" rtlCol="0" anchor="ctr" anchorCtr="1"/>
            <a:lstStyle/>
            <a:p>
              <a:r>
                <a:rPr lang="pt-BR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Conjugado</a:t>
              </a:r>
              <a:endParaRPr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object 6">
              <a:extLst>
                <a:ext uri="{FF2B5EF4-FFF2-40B4-BE49-F238E27FC236}">
                  <a16:creationId xmlns:a16="http://schemas.microsoft.com/office/drawing/2014/main" id="{E5BB78ED-EA2A-4F4A-8AC7-5DAAB03F9B05}"/>
                </a:ext>
              </a:extLst>
            </p:cNvPr>
            <p:cNvSpPr/>
            <p:nvPr/>
          </p:nvSpPr>
          <p:spPr>
            <a:xfrm>
              <a:off x="3713144" y="2744686"/>
              <a:ext cx="530324" cy="338419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/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Compulsório</a:t>
              </a:r>
              <a:endParaRPr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Retângulo Arredondado 7">
              <a:extLst>
                <a:ext uri="{FF2B5EF4-FFF2-40B4-BE49-F238E27FC236}">
                  <a16:creationId xmlns:a16="http://schemas.microsoft.com/office/drawing/2014/main" id="{BC0FE524-9CD0-48B6-B3EE-DDC94A4688B9}"/>
                </a:ext>
              </a:extLst>
            </p:cNvPr>
            <p:cNvSpPr/>
            <p:nvPr/>
          </p:nvSpPr>
          <p:spPr>
            <a:xfrm>
              <a:off x="4342936" y="2744686"/>
              <a:ext cx="1669789" cy="6103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Padrão </a:t>
              </a:r>
              <a:r>
                <a:rPr lang="pt-BR" sz="12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</a:t>
              </a:r>
              <a:endPara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Retângulo Arredondado 8">
              <a:extLst>
                <a:ext uri="{FF2B5EF4-FFF2-40B4-BE49-F238E27FC236}">
                  <a16:creationId xmlns:a16="http://schemas.microsoft.com/office/drawing/2014/main" id="{7BC1E003-21DE-452A-B6F9-5F72A4CE4441}"/>
                </a:ext>
              </a:extLst>
            </p:cNvPr>
            <p:cNvSpPr/>
            <p:nvPr/>
          </p:nvSpPr>
          <p:spPr>
            <a:xfrm>
              <a:off x="4342935" y="3438148"/>
              <a:ext cx="1669789" cy="6103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Premium Top 1</a:t>
              </a:r>
            </a:p>
          </p:txBody>
        </p:sp>
        <p:sp>
          <p:nvSpPr>
            <p:cNvPr id="58" name="Retângulo Arredondado 9">
              <a:extLst>
                <a:ext uri="{FF2B5EF4-FFF2-40B4-BE49-F238E27FC236}">
                  <a16:creationId xmlns:a16="http://schemas.microsoft.com/office/drawing/2014/main" id="{05BE6A03-AFB3-4BF1-9A70-6FFFDD7B6E18}"/>
                </a:ext>
              </a:extLst>
            </p:cNvPr>
            <p:cNvSpPr/>
            <p:nvPr/>
          </p:nvSpPr>
          <p:spPr>
            <a:xfrm>
              <a:off x="4342935" y="4131610"/>
              <a:ext cx="1669789" cy="6103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Premium Top 3</a:t>
              </a:r>
            </a:p>
          </p:txBody>
        </p:sp>
        <p:sp>
          <p:nvSpPr>
            <p:cNvPr id="59" name="Retângulo Arredondado 10">
              <a:extLst>
                <a:ext uri="{FF2B5EF4-FFF2-40B4-BE49-F238E27FC236}">
                  <a16:creationId xmlns:a16="http://schemas.microsoft.com/office/drawing/2014/main" id="{9607BC55-AAE2-4E75-B2CE-BBAAC04D0DF0}"/>
                </a:ext>
              </a:extLst>
            </p:cNvPr>
            <p:cNvSpPr/>
            <p:nvPr/>
          </p:nvSpPr>
          <p:spPr>
            <a:xfrm>
              <a:off x="6104445" y="2764636"/>
              <a:ext cx="1294651" cy="590400"/>
            </a:xfrm>
            <a:prstGeom prst="roundRect">
              <a:avLst/>
            </a:prstGeom>
            <a:noFill/>
            <a:ln w="28575">
              <a:solidFill>
                <a:srgbClr val="D3303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R$ 26,04</a:t>
              </a:r>
            </a:p>
          </p:txBody>
        </p:sp>
        <p:sp>
          <p:nvSpPr>
            <p:cNvPr id="60" name="Retângulo Arredondado 11">
              <a:extLst>
                <a:ext uri="{FF2B5EF4-FFF2-40B4-BE49-F238E27FC236}">
                  <a16:creationId xmlns:a16="http://schemas.microsoft.com/office/drawing/2014/main" id="{2E0808AA-91AE-40BD-AFF1-A67EC30F5041}"/>
                </a:ext>
              </a:extLst>
            </p:cNvPr>
            <p:cNvSpPr/>
            <p:nvPr/>
          </p:nvSpPr>
          <p:spPr>
            <a:xfrm>
              <a:off x="6104443" y="3468073"/>
              <a:ext cx="1294651" cy="590400"/>
            </a:xfrm>
            <a:prstGeom prst="roundRect">
              <a:avLst/>
            </a:prstGeom>
            <a:noFill/>
            <a:ln w="28575">
              <a:solidFill>
                <a:srgbClr val="D3303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R$ 106,22</a:t>
              </a:r>
            </a:p>
          </p:txBody>
        </p:sp>
        <p:sp>
          <p:nvSpPr>
            <p:cNvPr id="61" name="Retângulo Arredondado 12">
              <a:extLst>
                <a:ext uri="{FF2B5EF4-FFF2-40B4-BE49-F238E27FC236}">
                  <a16:creationId xmlns:a16="http://schemas.microsoft.com/office/drawing/2014/main" id="{FEB8CF2A-08BF-4711-9E0B-B4C67D622C5F}"/>
                </a:ext>
              </a:extLst>
            </p:cNvPr>
            <p:cNvSpPr/>
            <p:nvPr/>
          </p:nvSpPr>
          <p:spPr>
            <a:xfrm>
              <a:off x="6104443" y="4168500"/>
              <a:ext cx="1294651" cy="590400"/>
            </a:xfrm>
            <a:prstGeom prst="roundRect">
              <a:avLst/>
            </a:prstGeom>
            <a:noFill/>
            <a:ln w="28575">
              <a:solidFill>
                <a:srgbClr val="D3303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R$ 152,39</a:t>
              </a:r>
            </a:p>
          </p:txBody>
        </p:sp>
        <p:sp>
          <p:nvSpPr>
            <p:cNvPr id="62" name="Retângulo Arredondado 13">
              <a:extLst>
                <a:ext uri="{FF2B5EF4-FFF2-40B4-BE49-F238E27FC236}">
                  <a16:creationId xmlns:a16="http://schemas.microsoft.com/office/drawing/2014/main" id="{1EBC68D3-987D-47C2-8720-054186CA4E22}"/>
                </a:ext>
              </a:extLst>
            </p:cNvPr>
            <p:cNvSpPr/>
            <p:nvPr/>
          </p:nvSpPr>
          <p:spPr>
            <a:xfrm>
              <a:off x="6104442" y="2065323"/>
              <a:ext cx="1294471" cy="58928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Faixa 1</a:t>
              </a:r>
            </a:p>
            <a:p>
              <a:pPr algn="ctr"/>
              <a:r>
                <a:rPr lang="pt-BR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 a 29 vidas</a:t>
              </a:r>
            </a:p>
          </p:txBody>
        </p:sp>
        <p:sp>
          <p:nvSpPr>
            <p:cNvPr id="63" name="Retângulo Arredondado 14">
              <a:extLst>
                <a:ext uri="{FF2B5EF4-FFF2-40B4-BE49-F238E27FC236}">
                  <a16:creationId xmlns:a16="http://schemas.microsoft.com/office/drawing/2014/main" id="{702E07ED-63F6-4718-A4A5-1BFDF46BDD8E}"/>
                </a:ext>
              </a:extLst>
            </p:cNvPr>
            <p:cNvSpPr/>
            <p:nvPr/>
          </p:nvSpPr>
          <p:spPr>
            <a:xfrm>
              <a:off x="7480761" y="2055347"/>
              <a:ext cx="1294471" cy="58928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Faixa 2</a:t>
              </a:r>
            </a:p>
            <a:p>
              <a:pPr algn="ctr"/>
              <a:r>
                <a:rPr lang="pt-BR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 a 99 vidas</a:t>
              </a:r>
            </a:p>
          </p:txBody>
        </p:sp>
        <p:sp>
          <p:nvSpPr>
            <p:cNvPr id="64" name="Retângulo Arredondado 15">
              <a:extLst>
                <a:ext uri="{FF2B5EF4-FFF2-40B4-BE49-F238E27FC236}">
                  <a16:creationId xmlns:a16="http://schemas.microsoft.com/office/drawing/2014/main" id="{F0EB12F4-F4DF-4BDF-B4C9-794C1354E8B7}"/>
                </a:ext>
              </a:extLst>
            </p:cNvPr>
            <p:cNvSpPr/>
            <p:nvPr/>
          </p:nvSpPr>
          <p:spPr>
            <a:xfrm>
              <a:off x="8847114" y="2055698"/>
              <a:ext cx="1294471" cy="58928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Faixa 3</a:t>
              </a:r>
            </a:p>
            <a:p>
              <a:pPr algn="ctr"/>
              <a:r>
                <a:rPr lang="pt-BR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 a 199 vidas</a:t>
              </a:r>
            </a:p>
          </p:txBody>
        </p:sp>
        <p:sp>
          <p:nvSpPr>
            <p:cNvPr id="65" name="Retângulo Arredondado 16">
              <a:extLst>
                <a:ext uri="{FF2B5EF4-FFF2-40B4-BE49-F238E27FC236}">
                  <a16:creationId xmlns:a16="http://schemas.microsoft.com/office/drawing/2014/main" id="{393EA431-DDA9-43F7-888D-18446EA59B0F}"/>
                </a:ext>
              </a:extLst>
            </p:cNvPr>
            <p:cNvSpPr/>
            <p:nvPr/>
          </p:nvSpPr>
          <p:spPr>
            <a:xfrm>
              <a:off x="4342934" y="4825072"/>
              <a:ext cx="1669789" cy="6103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Premium Top 4</a:t>
              </a:r>
            </a:p>
          </p:txBody>
        </p:sp>
        <p:sp>
          <p:nvSpPr>
            <p:cNvPr id="66" name="Retângulo Arredondado 17">
              <a:extLst>
                <a:ext uri="{FF2B5EF4-FFF2-40B4-BE49-F238E27FC236}">
                  <a16:creationId xmlns:a16="http://schemas.microsoft.com/office/drawing/2014/main" id="{65C251C2-7B5F-45E5-8831-4636B56DF9D6}"/>
                </a:ext>
              </a:extLst>
            </p:cNvPr>
            <p:cNvSpPr/>
            <p:nvPr/>
          </p:nvSpPr>
          <p:spPr>
            <a:xfrm>
              <a:off x="4333891" y="5518534"/>
              <a:ext cx="1669789" cy="6103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Premium Top Mais</a:t>
              </a:r>
            </a:p>
          </p:txBody>
        </p:sp>
        <p:sp>
          <p:nvSpPr>
            <p:cNvPr id="67" name="Retângulo Arredondado 18">
              <a:extLst>
                <a:ext uri="{FF2B5EF4-FFF2-40B4-BE49-F238E27FC236}">
                  <a16:creationId xmlns:a16="http://schemas.microsoft.com/office/drawing/2014/main" id="{E2F3D8A8-15EB-431E-9E68-BA5ABFD2B756}"/>
                </a:ext>
              </a:extLst>
            </p:cNvPr>
            <p:cNvSpPr/>
            <p:nvPr/>
          </p:nvSpPr>
          <p:spPr>
            <a:xfrm>
              <a:off x="6104443" y="4868927"/>
              <a:ext cx="1294651" cy="590400"/>
            </a:xfrm>
            <a:prstGeom prst="roundRect">
              <a:avLst/>
            </a:prstGeom>
            <a:noFill/>
            <a:ln w="28575">
              <a:solidFill>
                <a:srgbClr val="D3303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R$ 216,66</a:t>
              </a:r>
            </a:p>
          </p:txBody>
        </p:sp>
        <p:sp>
          <p:nvSpPr>
            <p:cNvPr id="68" name="Retângulo Arredondado 19">
              <a:extLst>
                <a:ext uri="{FF2B5EF4-FFF2-40B4-BE49-F238E27FC236}">
                  <a16:creationId xmlns:a16="http://schemas.microsoft.com/office/drawing/2014/main" id="{C7D49E26-37C7-484C-AE2F-37B9C96250B6}"/>
                </a:ext>
              </a:extLst>
            </p:cNvPr>
            <p:cNvSpPr/>
            <p:nvPr/>
          </p:nvSpPr>
          <p:spPr>
            <a:xfrm>
              <a:off x="6104443" y="5569354"/>
              <a:ext cx="1294651" cy="590400"/>
            </a:xfrm>
            <a:prstGeom prst="roundRect">
              <a:avLst/>
            </a:prstGeom>
            <a:noFill/>
            <a:ln w="28575">
              <a:solidFill>
                <a:srgbClr val="D3303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R$ 375,16</a:t>
              </a:r>
            </a:p>
          </p:txBody>
        </p:sp>
        <p:sp>
          <p:nvSpPr>
            <p:cNvPr id="69" name="Retângulo Arredondado 20">
              <a:extLst>
                <a:ext uri="{FF2B5EF4-FFF2-40B4-BE49-F238E27FC236}">
                  <a16:creationId xmlns:a16="http://schemas.microsoft.com/office/drawing/2014/main" id="{0935F7A0-C7FA-404F-BAB3-A04A938FB9EA}"/>
                </a:ext>
              </a:extLst>
            </p:cNvPr>
            <p:cNvSpPr/>
            <p:nvPr/>
          </p:nvSpPr>
          <p:spPr>
            <a:xfrm>
              <a:off x="7480554" y="2764636"/>
              <a:ext cx="1294651" cy="590400"/>
            </a:xfrm>
            <a:prstGeom prst="roundRect">
              <a:avLst/>
            </a:prstGeom>
            <a:noFill/>
            <a:ln w="28575">
              <a:solidFill>
                <a:srgbClr val="D3303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DC03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R$ 19,80</a:t>
              </a:r>
            </a:p>
          </p:txBody>
        </p:sp>
        <p:sp>
          <p:nvSpPr>
            <p:cNvPr id="70" name="Retângulo Arredondado 21">
              <a:extLst>
                <a:ext uri="{FF2B5EF4-FFF2-40B4-BE49-F238E27FC236}">
                  <a16:creationId xmlns:a16="http://schemas.microsoft.com/office/drawing/2014/main" id="{EB8D2259-F341-48BD-8D95-4642F9AA9202}"/>
                </a:ext>
              </a:extLst>
            </p:cNvPr>
            <p:cNvSpPr/>
            <p:nvPr/>
          </p:nvSpPr>
          <p:spPr>
            <a:xfrm>
              <a:off x="7480552" y="3468073"/>
              <a:ext cx="1294651" cy="590400"/>
            </a:xfrm>
            <a:prstGeom prst="roundRect">
              <a:avLst/>
            </a:prstGeom>
            <a:noFill/>
            <a:ln w="28575">
              <a:solidFill>
                <a:srgbClr val="D3303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R$ 99,94</a:t>
              </a:r>
            </a:p>
          </p:txBody>
        </p:sp>
        <p:sp>
          <p:nvSpPr>
            <p:cNvPr id="71" name="Retângulo Arredondado 22">
              <a:extLst>
                <a:ext uri="{FF2B5EF4-FFF2-40B4-BE49-F238E27FC236}">
                  <a16:creationId xmlns:a16="http://schemas.microsoft.com/office/drawing/2014/main" id="{3A325ECF-6598-4609-B229-6260368AF19F}"/>
                </a:ext>
              </a:extLst>
            </p:cNvPr>
            <p:cNvSpPr/>
            <p:nvPr/>
          </p:nvSpPr>
          <p:spPr>
            <a:xfrm>
              <a:off x="7480552" y="4168500"/>
              <a:ext cx="1294651" cy="590400"/>
            </a:xfrm>
            <a:prstGeom prst="roundRect">
              <a:avLst/>
            </a:prstGeom>
            <a:noFill/>
            <a:ln w="28575">
              <a:solidFill>
                <a:srgbClr val="D3303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R$ 147,98</a:t>
              </a:r>
            </a:p>
          </p:txBody>
        </p:sp>
        <p:sp>
          <p:nvSpPr>
            <p:cNvPr id="72" name="Retângulo Arredondado 23">
              <a:extLst>
                <a:ext uri="{FF2B5EF4-FFF2-40B4-BE49-F238E27FC236}">
                  <a16:creationId xmlns:a16="http://schemas.microsoft.com/office/drawing/2014/main" id="{084BE1C9-4C34-4E8A-B3C9-AB9B2732982D}"/>
                </a:ext>
              </a:extLst>
            </p:cNvPr>
            <p:cNvSpPr/>
            <p:nvPr/>
          </p:nvSpPr>
          <p:spPr>
            <a:xfrm>
              <a:off x="7480552" y="4868927"/>
              <a:ext cx="1294651" cy="590400"/>
            </a:xfrm>
            <a:prstGeom prst="roundRect">
              <a:avLst/>
            </a:prstGeom>
            <a:noFill/>
            <a:ln w="28575">
              <a:solidFill>
                <a:srgbClr val="D3303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R$ 210,39</a:t>
              </a:r>
            </a:p>
          </p:txBody>
        </p:sp>
        <p:sp>
          <p:nvSpPr>
            <p:cNvPr id="73" name="Retângulo Arredondado 24">
              <a:extLst>
                <a:ext uri="{FF2B5EF4-FFF2-40B4-BE49-F238E27FC236}">
                  <a16:creationId xmlns:a16="http://schemas.microsoft.com/office/drawing/2014/main" id="{3ABAE313-64D3-4A89-AEC7-7375752AB51B}"/>
                </a:ext>
              </a:extLst>
            </p:cNvPr>
            <p:cNvSpPr/>
            <p:nvPr/>
          </p:nvSpPr>
          <p:spPr>
            <a:xfrm>
              <a:off x="7480552" y="5569354"/>
              <a:ext cx="1294651" cy="590400"/>
            </a:xfrm>
            <a:prstGeom prst="roundRect">
              <a:avLst/>
            </a:prstGeom>
            <a:noFill/>
            <a:ln w="28575">
              <a:solidFill>
                <a:srgbClr val="D3303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R$ 368,89</a:t>
              </a:r>
            </a:p>
          </p:txBody>
        </p:sp>
        <p:sp>
          <p:nvSpPr>
            <p:cNvPr id="74" name="Retângulo Arredondado 25">
              <a:extLst>
                <a:ext uri="{FF2B5EF4-FFF2-40B4-BE49-F238E27FC236}">
                  <a16:creationId xmlns:a16="http://schemas.microsoft.com/office/drawing/2014/main" id="{A710FD1B-AD7C-4E00-8B0C-4C786399588D}"/>
                </a:ext>
              </a:extLst>
            </p:cNvPr>
            <p:cNvSpPr/>
            <p:nvPr/>
          </p:nvSpPr>
          <p:spPr>
            <a:xfrm>
              <a:off x="8868355" y="2764987"/>
              <a:ext cx="1294651" cy="590400"/>
            </a:xfrm>
            <a:prstGeom prst="roundRect">
              <a:avLst/>
            </a:prstGeom>
            <a:noFill/>
            <a:ln w="28575">
              <a:solidFill>
                <a:srgbClr val="D3303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</a:t>
              </a:r>
              <a:r>
                <a:rPr lang="pt-BR" sz="1400" b="1" dirty="0">
                  <a:solidFill>
                    <a:srgbClr val="DC03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14,30</a:t>
              </a:r>
            </a:p>
          </p:txBody>
        </p:sp>
        <p:sp>
          <p:nvSpPr>
            <p:cNvPr id="75" name="Retângulo Arredondado 26">
              <a:extLst>
                <a:ext uri="{FF2B5EF4-FFF2-40B4-BE49-F238E27FC236}">
                  <a16:creationId xmlns:a16="http://schemas.microsoft.com/office/drawing/2014/main" id="{44619F93-D5BA-43C5-823C-A4DB0F399F91}"/>
                </a:ext>
              </a:extLst>
            </p:cNvPr>
            <p:cNvSpPr/>
            <p:nvPr/>
          </p:nvSpPr>
          <p:spPr>
            <a:xfrm>
              <a:off x="8868353" y="3468424"/>
              <a:ext cx="1294651" cy="590400"/>
            </a:xfrm>
            <a:prstGeom prst="roundRect">
              <a:avLst/>
            </a:prstGeom>
            <a:noFill/>
            <a:ln w="28575">
              <a:solidFill>
                <a:srgbClr val="D3303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R$ 74,46</a:t>
              </a:r>
            </a:p>
          </p:txBody>
        </p:sp>
        <p:sp>
          <p:nvSpPr>
            <p:cNvPr id="76" name="Retângulo Arredondado 27">
              <a:extLst>
                <a:ext uri="{FF2B5EF4-FFF2-40B4-BE49-F238E27FC236}">
                  <a16:creationId xmlns:a16="http://schemas.microsoft.com/office/drawing/2014/main" id="{BE900DC1-15F3-4640-8380-27FA932895BA}"/>
                </a:ext>
              </a:extLst>
            </p:cNvPr>
            <p:cNvSpPr/>
            <p:nvPr/>
          </p:nvSpPr>
          <p:spPr>
            <a:xfrm>
              <a:off x="8868353" y="4168851"/>
              <a:ext cx="1294651" cy="590400"/>
            </a:xfrm>
            <a:prstGeom prst="roundRect">
              <a:avLst/>
            </a:prstGeom>
            <a:noFill/>
            <a:ln w="28575">
              <a:solidFill>
                <a:srgbClr val="D3303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R$ 110,25</a:t>
              </a:r>
            </a:p>
          </p:txBody>
        </p:sp>
        <p:sp>
          <p:nvSpPr>
            <p:cNvPr id="77" name="Retângulo Arredondado 28">
              <a:extLst>
                <a:ext uri="{FF2B5EF4-FFF2-40B4-BE49-F238E27FC236}">
                  <a16:creationId xmlns:a16="http://schemas.microsoft.com/office/drawing/2014/main" id="{02BADC7A-EF76-4BA8-BFD3-E8CCB830869A}"/>
                </a:ext>
              </a:extLst>
            </p:cNvPr>
            <p:cNvSpPr/>
            <p:nvPr/>
          </p:nvSpPr>
          <p:spPr>
            <a:xfrm>
              <a:off x="8868353" y="4869278"/>
              <a:ext cx="1294651" cy="590400"/>
            </a:xfrm>
            <a:prstGeom prst="roundRect">
              <a:avLst/>
            </a:prstGeom>
            <a:noFill/>
            <a:ln w="28575">
              <a:solidFill>
                <a:srgbClr val="D3303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R$ 156,75</a:t>
              </a:r>
            </a:p>
          </p:txBody>
        </p:sp>
        <p:sp>
          <p:nvSpPr>
            <p:cNvPr id="78" name="Retângulo Arredondado 29">
              <a:extLst>
                <a:ext uri="{FF2B5EF4-FFF2-40B4-BE49-F238E27FC236}">
                  <a16:creationId xmlns:a16="http://schemas.microsoft.com/office/drawing/2014/main" id="{6717F6B2-FBBD-45A0-B66C-59B560203B30}"/>
                </a:ext>
              </a:extLst>
            </p:cNvPr>
            <p:cNvSpPr/>
            <p:nvPr/>
          </p:nvSpPr>
          <p:spPr>
            <a:xfrm>
              <a:off x="8868353" y="5569705"/>
              <a:ext cx="1294651" cy="590400"/>
            </a:xfrm>
            <a:prstGeom prst="roundRect">
              <a:avLst/>
            </a:prstGeom>
            <a:noFill/>
            <a:ln w="28575">
              <a:solidFill>
                <a:srgbClr val="D3303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R$ 301,31</a:t>
              </a:r>
            </a:p>
          </p:txBody>
        </p:sp>
      </p:grpSp>
      <p:pic>
        <p:nvPicPr>
          <p:cNvPr id="79" name="Imagem 13" descr="jornal.png">
            <a:extLst>
              <a:ext uri="{FF2B5EF4-FFF2-40B4-BE49-F238E27FC236}">
                <a16:creationId xmlns:a16="http://schemas.microsoft.com/office/drawing/2014/main" id="{00D031ED-6BB6-4111-9F9C-6DDA4FCE4B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499">
            <a:off x="1062982" y="1740067"/>
            <a:ext cx="3596011" cy="112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CaixaDeTexto 79">
            <a:extLst>
              <a:ext uri="{FF2B5EF4-FFF2-40B4-BE49-F238E27FC236}">
                <a16:creationId xmlns:a16="http://schemas.microsoft.com/office/drawing/2014/main" id="{04413D63-87FF-49A4-9BA9-C3F165FD2AA2}"/>
              </a:ext>
            </a:extLst>
          </p:cNvPr>
          <p:cNvSpPr txBox="1"/>
          <p:nvPr/>
        </p:nvSpPr>
        <p:spPr>
          <a:xfrm rot="21083598">
            <a:off x="1366762" y="1939218"/>
            <a:ext cx="318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Preços ainda mais</a:t>
            </a:r>
          </a:p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competitivos, confira:</a:t>
            </a:r>
          </a:p>
        </p:txBody>
      </p:sp>
    </p:spTree>
    <p:extLst>
      <p:ext uri="{BB962C8B-B14F-4D97-AF65-F5344CB8AC3E}">
        <p14:creationId xmlns:p14="http://schemas.microsoft.com/office/powerpoint/2010/main" val="100629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19020" y="2547930"/>
            <a:ext cx="9754071" cy="3650027"/>
          </a:xfrm>
          <a:custGeom>
            <a:avLst/>
            <a:gdLst/>
            <a:ahLst/>
            <a:cxnLst/>
            <a:rect l="l" t="t" r="r" b="b"/>
            <a:pathLst>
              <a:path w="16085185" h="6019165">
                <a:moveTo>
                  <a:pt x="16084997" y="0"/>
                </a:moveTo>
                <a:lnTo>
                  <a:pt x="0" y="0"/>
                </a:lnTo>
                <a:lnTo>
                  <a:pt x="0" y="5940269"/>
                </a:lnTo>
                <a:lnTo>
                  <a:pt x="6168" y="5970815"/>
                </a:lnTo>
                <a:lnTo>
                  <a:pt x="22988" y="5995761"/>
                </a:lnTo>
                <a:lnTo>
                  <a:pt x="47937" y="6012580"/>
                </a:lnTo>
                <a:lnTo>
                  <a:pt x="78489" y="6018748"/>
                </a:lnTo>
                <a:lnTo>
                  <a:pt x="16006517" y="6018748"/>
                </a:lnTo>
                <a:lnTo>
                  <a:pt x="16037068" y="6012580"/>
                </a:lnTo>
                <a:lnTo>
                  <a:pt x="16062013" y="5995761"/>
                </a:lnTo>
                <a:lnTo>
                  <a:pt x="16078830" y="5970815"/>
                </a:lnTo>
                <a:lnTo>
                  <a:pt x="16084997" y="5940269"/>
                </a:lnTo>
                <a:lnTo>
                  <a:pt x="16084997" y="0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>
            <a:endParaRPr sz="1092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022" y="3522790"/>
            <a:ext cx="9754071" cy="489032"/>
          </a:xfrm>
          <a:custGeom>
            <a:avLst/>
            <a:gdLst/>
            <a:ahLst/>
            <a:cxnLst/>
            <a:rect l="l" t="t" r="r" b="b"/>
            <a:pathLst>
              <a:path w="16085185" h="806450">
                <a:moveTo>
                  <a:pt x="16084997" y="806436"/>
                </a:moveTo>
                <a:lnTo>
                  <a:pt x="0" y="806436"/>
                </a:lnTo>
                <a:lnTo>
                  <a:pt x="0" y="0"/>
                </a:lnTo>
                <a:lnTo>
                  <a:pt x="16084997" y="0"/>
                </a:lnTo>
                <a:lnTo>
                  <a:pt x="16084997" y="806436"/>
                </a:lnTo>
                <a:close/>
              </a:path>
            </a:pathLst>
          </a:custGeom>
          <a:solidFill>
            <a:srgbClr val="F5F6F6"/>
          </a:solidFill>
        </p:spPr>
        <p:txBody>
          <a:bodyPr wrap="square" lIns="0" tIns="0" rIns="0" bIns="0" rtlCol="0"/>
          <a:lstStyle/>
          <a:p>
            <a:endParaRPr sz="1092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022" y="4497643"/>
            <a:ext cx="9754071" cy="489032"/>
          </a:xfrm>
          <a:custGeom>
            <a:avLst/>
            <a:gdLst/>
            <a:ahLst/>
            <a:cxnLst/>
            <a:rect l="l" t="t" r="r" b="b"/>
            <a:pathLst>
              <a:path w="16085185" h="806450">
                <a:moveTo>
                  <a:pt x="16084997" y="806436"/>
                </a:moveTo>
                <a:lnTo>
                  <a:pt x="0" y="806436"/>
                </a:lnTo>
                <a:lnTo>
                  <a:pt x="0" y="0"/>
                </a:lnTo>
                <a:lnTo>
                  <a:pt x="16084997" y="0"/>
                </a:lnTo>
                <a:lnTo>
                  <a:pt x="16084997" y="806436"/>
                </a:lnTo>
                <a:close/>
              </a:path>
            </a:pathLst>
          </a:custGeom>
          <a:solidFill>
            <a:srgbClr val="F5F6F6"/>
          </a:solidFill>
        </p:spPr>
        <p:txBody>
          <a:bodyPr wrap="square" lIns="0" tIns="0" rIns="0" bIns="0" rtlCol="0"/>
          <a:lstStyle/>
          <a:p>
            <a:endParaRPr sz="1092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020" y="5472503"/>
            <a:ext cx="9754071" cy="725462"/>
          </a:xfrm>
          <a:custGeom>
            <a:avLst/>
            <a:gdLst/>
            <a:ahLst/>
            <a:cxnLst/>
            <a:rect l="l" t="t" r="r" b="b"/>
            <a:pathLst>
              <a:path w="16085185" h="1196340">
                <a:moveTo>
                  <a:pt x="16084997" y="0"/>
                </a:moveTo>
                <a:lnTo>
                  <a:pt x="0" y="0"/>
                </a:lnTo>
                <a:lnTo>
                  <a:pt x="0" y="1117431"/>
                </a:lnTo>
                <a:lnTo>
                  <a:pt x="6168" y="1147977"/>
                </a:lnTo>
                <a:lnTo>
                  <a:pt x="22988" y="1172923"/>
                </a:lnTo>
                <a:lnTo>
                  <a:pt x="47937" y="1189743"/>
                </a:lnTo>
                <a:lnTo>
                  <a:pt x="78489" y="1195911"/>
                </a:lnTo>
                <a:lnTo>
                  <a:pt x="16006517" y="1195911"/>
                </a:lnTo>
                <a:lnTo>
                  <a:pt x="16037068" y="1189743"/>
                </a:lnTo>
                <a:lnTo>
                  <a:pt x="16062013" y="1172923"/>
                </a:lnTo>
                <a:lnTo>
                  <a:pt x="16078830" y="1147977"/>
                </a:lnTo>
                <a:lnTo>
                  <a:pt x="16084997" y="1117431"/>
                </a:lnTo>
                <a:lnTo>
                  <a:pt x="16084997" y="0"/>
                </a:lnTo>
                <a:close/>
              </a:path>
            </a:pathLst>
          </a:custGeom>
          <a:solidFill>
            <a:srgbClr val="F5F6F6"/>
          </a:solidFill>
        </p:spPr>
        <p:txBody>
          <a:bodyPr wrap="square" lIns="0" tIns="0" rIns="0" bIns="0" rtlCol="0"/>
          <a:lstStyle/>
          <a:p>
            <a:endParaRPr sz="1092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19021" y="2085378"/>
            <a:ext cx="9753956" cy="4625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219022" y="2085378"/>
          <a:ext cx="9754070" cy="951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7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6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0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552">
                <a:tc>
                  <a:txBody>
                    <a:bodyPr/>
                    <a:lstStyle/>
                    <a:p>
                      <a:pPr marL="40449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000" spc="-110" dirty="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Procedimentos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55834" marB="0"/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000" spc="-80" dirty="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Tratamento </a:t>
                      </a:r>
                      <a:r>
                        <a:rPr sz="2000" spc="-75" dirty="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Particular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55834" marB="0"/>
                </a:tc>
                <a:tc>
                  <a:txBody>
                    <a:bodyPr/>
                    <a:lstStyle/>
                    <a:p>
                      <a:pPr marR="37084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000" spc="-135" dirty="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Plano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5583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24">
                <a:tc>
                  <a:txBody>
                    <a:bodyPr/>
                    <a:lstStyle/>
                    <a:p>
                      <a:pPr marL="549910" algn="l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2000" spc="-105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Consulta</a:t>
                      </a:r>
                      <a:r>
                        <a:rPr sz="2000" spc="-8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spc="-195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urgência</a:t>
                      </a:r>
                      <a:endParaRPr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89720" marB="0">
                    <a:solidFill>
                      <a:srgbClr val="F5F6F6"/>
                    </a:solidFill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2000" spc="3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</a:t>
                      </a:r>
                      <a:r>
                        <a:rPr sz="2000" spc="-8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spc="-25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150,00</a:t>
                      </a:r>
                      <a:endParaRPr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89720" marB="0">
                    <a:solidFill>
                      <a:srgbClr val="F5F6F6"/>
                    </a:solidFill>
                  </a:tcPr>
                </a:tc>
                <a:tc>
                  <a:txBody>
                    <a:bodyPr/>
                    <a:lstStyle/>
                    <a:p>
                      <a:pPr marR="37020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2000" spc="-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Incluso</a:t>
                      </a:r>
                      <a:endParaRPr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89720" marB="0">
                    <a:solidFill>
                      <a:srgbClr val="F5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1773435" y="3112852"/>
            <a:ext cx="983840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67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Limpeza</a:t>
            </a:r>
            <a:endParaRPr sz="200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73435" y="3595418"/>
            <a:ext cx="3051252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49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Tratamento </a:t>
            </a:r>
            <a:r>
              <a:rPr sz="2001" spc="-194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sz="2001" spc="-167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canal </a:t>
            </a:r>
            <a:r>
              <a:rPr sz="2001" spc="-397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t-BR" sz="2001" spc="-309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z="2001" spc="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raiz</a:t>
            </a:r>
            <a:endParaRPr sz="200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73435" y="4077984"/>
            <a:ext cx="2634227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109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Restauração </a:t>
            </a:r>
            <a:r>
              <a:rPr sz="2001" spc="-16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sz="2001" spc="-2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1" spc="-39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resina</a:t>
            </a:r>
            <a:endParaRPr sz="200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73436" y="4560551"/>
            <a:ext cx="2708929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49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Tratamento </a:t>
            </a:r>
            <a:r>
              <a:rPr sz="2001" spc="-194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2001" spc="-58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1" spc="-143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gengiva</a:t>
            </a:r>
            <a:endParaRPr sz="200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73435" y="4865329"/>
            <a:ext cx="3005814" cy="982371"/>
          </a:xfrm>
          <a:prstGeom prst="rect">
            <a:avLst/>
          </a:prstGeom>
        </p:spPr>
        <p:txBody>
          <a:bodyPr vert="horz" wrap="square" lIns="0" tIns="185216" rIns="0" bIns="0" rtlCol="0">
            <a:spAutoFit/>
          </a:bodyPr>
          <a:lstStyle/>
          <a:p>
            <a:pPr marL="7701">
              <a:spcBef>
                <a:spcPts val="1458"/>
              </a:spcBef>
            </a:pPr>
            <a:r>
              <a:rPr sz="2001" spc="-8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Extração </a:t>
            </a:r>
            <a:r>
              <a:rPr sz="2001" spc="-194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sz="2001" spc="-112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dente </a:t>
            </a:r>
            <a:r>
              <a:rPr sz="2001" spc="-16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sz="2001" spc="-188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1" spc="73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siso</a:t>
            </a:r>
            <a:endParaRPr sz="200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701">
              <a:spcBef>
                <a:spcPts val="1398"/>
              </a:spcBef>
            </a:pPr>
            <a:r>
              <a:rPr sz="2001" b="1" spc="139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sz="200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32390" y="3112852"/>
            <a:ext cx="1378418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18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sz="2001" spc="-97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150,00</a:t>
            </a:r>
            <a:endParaRPr sz="200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24575" y="3609637"/>
            <a:ext cx="1787193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18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sz="2001" spc="-8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1" spc="8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400,00</a:t>
            </a:r>
            <a:endParaRPr sz="200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35689" y="4083021"/>
            <a:ext cx="1613503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18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sz="2001" spc="-9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1" spc="69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90,00</a:t>
            </a:r>
            <a:endParaRPr sz="200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02036" y="4570466"/>
            <a:ext cx="1680809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18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sz="2001" spc="-8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1" spc="49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250,00</a:t>
            </a:r>
            <a:endParaRPr sz="200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22162" y="4924324"/>
            <a:ext cx="1526084" cy="982371"/>
          </a:xfrm>
          <a:prstGeom prst="rect">
            <a:avLst/>
          </a:prstGeom>
        </p:spPr>
        <p:txBody>
          <a:bodyPr vert="horz" wrap="square" lIns="0" tIns="185216" rIns="0" bIns="0" rtlCol="0">
            <a:spAutoFit/>
          </a:bodyPr>
          <a:lstStyle/>
          <a:p>
            <a:pPr marL="88180">
              <a:spcBef>
                <a:spcPts val="1458"/>
              </a:spcBef>
            </a:pPr>
            <a:r>
              <a:rPr sz="2001" spc="18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sz="2001" spc="-73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1" spc="64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450,00</a:t>
            </a:r>
            <a:endParaRPr sz="200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701">
              <a:spcBef>
                <a:spcPts val="1398"/>
              </a:spcBef>
            </a:pPr>
            <a:r>
              <a:rPr sz="2001" spc="18" dirty="0">
                <a:solidFill>
                  <a:srgbClr val="CC20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sz="2001" spc="-88" dirty="0">
                <a:solidFill>
                  <a:srgbClr val="CC20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1" spc="-3" dirty="0">
                <a:solidFill>
                  <a:srgbClr val="CC20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1.490,00</a:t>
            </a:r>
            <a:endParaRPr sz="200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54463" y="3112852"/>
            <a:ext cx="837901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Incluso</a:t>
            </a:r>
            <a:endParaRPr sz="200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254463" y="3595418"/>
            <a:ext cx="837901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Incluso</a:t>
            </a:r>
            <a:endParaRPr sz="200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54463" y="4077984"/>
            <a:ext cx="837901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Incluso</a:t>
            </a:r>
            <a:endParaRPr sz="200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54463" y="4560551"/>
            <a:ext cx="837901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Incluso</a:t>
            </a:r>
            <a:endParaRPr sz="200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254463" y="5043117"/>
            <a:ext cx="837901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Incluso</a:t>
            </a:r>
            <a:endParaRPr sz="200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18120" y="5388057"/>
            <a:ext cx="2310586" cy="95675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sz="2001" spc="18" dirty="0">
                <a:solidFill>
                  <a:srgbClr val="005C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</a:t>
            </a:r>
            <a:r>
              <a:rPr lang="pt-BR" sz="2001" spc="30" dirty="0">
                <a:solidFill>
                  <a:srgbClr val="005C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21,90</a:t>
            </a:r>
          </a:p>
          <a:p>
            <a:pPr marL="7701" algn="ctr">
              <a:spcBef>
                <a:spcPts val="58"/>
              </a:spcBef>
            </a:pPr>
            <a:r>
              <a:rPr lang="pt-BR" sz="1100" spc="30" dirty="0">
                <a:solidFill>
                  <a:srgbClr val="005C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pt-BR" sz="2001" spc="30" dirty="0">
                <a:solidFill>
                  <a:srgbClr val="005C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7701" algn="ctr">
              <a:spcBef>
                <a:spcPts val="58"/>
              </a:spcBef>
            </a:pPr>
            <a:r>
              <a:rPr lang="pt-BR" sz="2001" spc="30" dirty="0">
                <a:solidFill>
                  <a:srgbClr val="005C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R$ 16,90 </a:t>
            </a:r>
            <a:r>
              <a:rPr lang="pt-BR" sz="1100" spc="30" dirty="0">
                <a:solidFill>
                  <a:srgbClr val="005C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vida</a:t>
            </a:r>
            <a:endParaRPr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4050" y="6122590"/>
            <a:ext cx="7375142" cy="62787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4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5554" indent="-138238">
              <a:buClr>
                <a:srgbClr val="CC2031"/>
              </a:buClr>
              <a:buChar char="•"/>
              <a:tabLst>
                <a:tab pos="145939" algn="l"/>
              </a:tabLst>
            </a:pPr>
            <a:r>
              <a:rPr sz="1728" spc="-85" dirty="0">
                <a:solidFill>
                  <a:srgbClr val="4C4D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Considerado </a:t>
            </a:r>
            <a:r>
              <a:rPr sz="1728" spc="-58" dirty="0">
                <a:solidFill>
                  <a:srgbClr val="4C4D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 </a:t>
            </a:r>
            <a:r>
              <a:rPr sz="1728" spc="-79" dirty="0">
                <a:solidFill>
                  <a:srgbClr val="4C4D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Odontológico </a:t>
            </a:r>
            <a:r>
              <a:rPr sz="1728" spc="-67" dirty="0">
                <a:solidFill>
                  <a:srgbClr val="4C4D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Bradesco </a:t>
            </a:r>
            <a:r>
              <a:rPr sz="1728" spc="-64" dirty="0">
                <a:solidFill>
                  <a:srgbClr val="4C4D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Dental </a:t>
            </a:r>
            <a:r>
              <a:rPr lang="pt-BR" sz="1728" spc="-85" dirty="0">
                <a:solidFill>
                  <a:srgbClr val="4C4D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Padrão </a:t>
            </a:r>
            <a:r>
              <a:rPr sz="1728" spc="-115" dirty="0">
                <a:solidFill>
                  <a:srgbClr val="4C4D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Doc.</a:t>
            </a:r>
            <a:r>
              <a:rPr lang="pt-BR" sz="1728" spc="-115" dirty="0">
                <a:solidFill>
                  <a:srgbClr val="4C4D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 Padrão Doc MEI</a:t>
            </a:r>
            <a:endParaRPr sz="172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C738029E-4182-4E36-A306-7D2CA2A6FABD}"/>
              </a:ext>
            </a:extLst>
          </p:cNvPr>
          <p:cNvSpPr txBox="1">
            <a:spLocks/>
          </p:cNvSpPr>
          <p:nvPr/>
        </p:nvSpPr>
        <p:spPr>
          <a:xfrm>
            <a:off x="0" y="920962"/>
            <a:ext cx="12191999" cy="44340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28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 Benefício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035E713-A122-4FE8-8CAF-BF538ABBC132}"/>
              </a:ext>
            </a:extLst>
          </p:cNvPr>
          <p:cNvSpPr txBox="1"/>
          <p:nvPr/>
        </p:nvSpPr>
        <p:spPr>
          <a:xfrm>
            <a:off x="1575035" y="1666378"/>
            <a:ext cx="930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Comparamos as coberturas do plano odontológico com os valores de um atendimento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particular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95">
            <a:extLst>
              <a:ext uri="{FF2B5EF4-FFF2-40B4-BE49-F238E27FC236}">
                <a16:creationId xmlns:a16="http://schemas.microsoft.com/office/drawing/2014/main" id="{949350D0-D102-4F58-812C-CBF5678CE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64C038E0-9BAF-440E-8431-5454D955D2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sp>
        <p:nvSpPr>
          <p:cNvPr id="86" name="object 2">
            <a:extLst>
              <a:ext uri="{FF2B5EF4-FFF2-40B4-BE49-F238E27FC236}">
                <a16:creationId xmlns:a16="http://schemas.microsoft.com/office/drawing/2014/main" id="{E43FA99B-5A6C-4F9D-B5E1-14B713AA4992}"/>
              </a:ext>
            </a:extLst>
          </p:cNvPr>
          <p:cNvSpPr txBox="1">
            <a:spLocks/>
          </p:cNvSpPr>
          <p:nvPr/>
        </p:nvSpPr>
        <p:spPr>
          <a:xfrm>
            <a:off x="0" y="997162"/>
            <a:ext cx="12191999" cy="44340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2800" kern="0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Exemplos de Reembolso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27D663B-27B5-4F26-B7A5-935215B72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50" y="1636170"/>
            <a:ext cx="10506706" cy="45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1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95">
            <a:extLst>
              <a:ext uri="{FF2B5EF4-FFF2-40B4-BE49-F238E27FC236}">
                <a16:creationId xmlns:a16="http://schemas.microsoft.com/office/drawing/2014/main" id="{949350D0-D102-4F58-812C-CBF5678CE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64C038E0-9BAF-440E-8431-5454D955D2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sp>
        <p:nvSpPr>
          <p:cNvPr id="86" name="object 2">
            <a:extLst>
              <a:ext uri="{FF2B5EF4-FFF2-40B4-BE49-F238E27FC236}">
                <a16:creationId xmlns:a16="http://schemas.microsoft.com/office/drawing/2014/main" id="{E43FA99B-5A6C-4F9D-B5E1-14B713AA4992}"/>
              </a:ext>
            </a:extLst>
          </p:cNvPr>
          <p:cNvSpPr txBox="1">
            <a:spLocks/>
          </p:cNvSpPr>
          <p:nvPr/>
        </p:nvSpPr>
        <p:spPr>
          <a:xfrm>
            <a:off x="0" y="997162"/>
            <a:ext cx="12191999" cy="44340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2800" kern="0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Elegibilidade </a:t>
            </a:r>
            <a:r>
              <a:rPr lang="pt-BR" sz="2800" kern="0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- Exclusivo</a:t>
            </a:r>
          </a:p>
        </p:txBody>
      </p:sp>
      <p:sp>
        <p:nvSpPr>
          <p:cNvPr id="34" name="Retângulo Arredondado 3">
            <a:extLst>
              <a:ext uri="{FF2B5EF4-FFF2-40B4-BE49-F238E27FC236}">
                <a16:creationId xmlns:a16="http://schemas.microsoft.com/office/drawing/2014/main" id="{28E72289-21F9-4438-B268-DAB2F49314D7}"/>
              </a:ext>
            </a:extLst>
          </p:cNvPr>
          <p:cNvSpPr/>
          <p:nvPr/>
        </p:nvSpPr>
        <p:spPr>
          <a:xfrm>
            <a:off x="822038" y="2395828"/>
            <a:ext cx="3257512" cy="2945013"/>
          </a:xfrm>
          <a:prstGeom prst="roundRect">
            <a:avLst/>
          </a:prstGeom>
          <a:noFill/>
          <a:ln>
            <a:solidFill>
              <a:srgbClr val="DB033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rgbClr val="DB0334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Titulares*</a:t>
            </a:r>
            <a:endParaRPr lang="pt-BR" b="1" dirty="0">
              <a:solidFill>
                <a:srgbClr val="DB0334"/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DB0334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Sócios e Diretores</a:t>
            </a:r>
          </a:p>
          <a:p>
            <a:pPr marL="285750" indent="-285750">
              <a:buClr>
                <a:srgbClr val="DB0334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Funcionários</a:t>
            </a:r>
          </a:p>
          <a:p>
            <a:pPr marL="285750" indent="-285750">
              <a:buClr>
                <a:srgbClr val="DB0334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Estagiários</a:t>
            </a:r>
          </a:p>
          <a:p>
            <a:pPr marL="285750" indent="-285750">
              <a:buClr>
                <a:srgbClr val="DB0334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Menor aprendiz</a:t>
            </a:r>
          </a:p>
          <a:p>
            <a:pPr marL="285750" indent="-285750">
              <a:buClr>
                <a:srgbClr val="DB0334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Contratado</a:t>
            </a:r>
          </a:p>
          <a:p>
            <a:pPr marL="285750" indent="-285750">
              <a:buClr>
                <a:srgbClr val="DB0334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Adm. PJ Contratante</a:t>
            </a:r>
          </a:p>
          <a:p>
            <a:pPr algn="ctr"/>
            <a:endParaRPr lang="pt-BR" dirty="0">
              <a:latin typeface="Bradesco Sans" panose="020B0604020202020204" charset="0"/>
            </a:endParaRPr>
          </a:p>
        </p:txBody>
      </p:sp>
      <p:sp>
        <p:nvSpPr>
          <p:cNvPr id="35" name="Retângulo Arredondado 11">
            <a:extLst>
              <a:ext uri="{FF2B5EF4-FFF2-40B4-BE49-F238E27FC236}">
                <a16:creationId xmlns:a16="http://schemas.microsoft.com/office/drawing/2014/main" id="{89397FDD-0F90-49A5-B44C-593AA32C8D12}"/>
              </a:ext>
            </a:extLst>
          </p:cNvPr>
          <p:cNvSpPr/>
          <p:nvPr/>
        </p:nvSpPr>
        <p:spPr>
          <a:xfrm>
            <a:off x="4369623" y="1865745"/>
            <a:ext cx="3222672" cy="1616907"/>
          </a:xfrm>
          <a:prstGeom prst="roundRect">
            <a:avLst/>
          </a:prstGeom>
          <a:noFill/>
          <a:ln>
            <a:solidFill>
              <a:srgbClr val="DB033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rgbClr val="DB0334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Dependentes</a:t>
            </a:r>
            <a:endParaRPr lang="pt-BR" dirty="0">
              <a:solidFill>
                <a:srgbClr val="DB0334"/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DB0334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Cônjuge</a:t>
            </a:r>
          </a:p>
          <a:p>
            <a:pPr marL="285750" indent="-285750">
              <a:buClr>
                <a:srgbClr val="DB0334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Filhos até 29 anos</a:t>
            </a:r>
          </a:p>
          <a:p>
            <a:pPr algn="ctr"/>
            <a:endParaRPr lang="pt-BR" dirty="0">
              <a:latin typeface="Bradesco Sans" panose="020B0604020202020204" charset="0"/>
            </a:endParaRPr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2FC8C705-8655-463C-867A-228E2AD0B74E}"/>
              </a:ext>
            </a:extLst>
          </p:cNvPr>
          <p:cNvSpPr/>
          <p:nvPr/>
        </p:nvSpPr>
        <p:spPr>
          <a:xfrm>
            <a:off x="4369623" y="3639128"/>
            <a:ext cx="3222672" cy="1944794"/>
          </a:xfrm>
          <a:prstGeom prst="roundRect">
            <a:avLst/>
          </a:prstGeom>
          <a:noFill/>
          <a:ln>
            <a:solidFill>
              <a:srgbClr val="DB033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rgbClr val="DB0334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Agregados**</a:t>
            </a:r>
            <a:endParaRPr lang="pt-BR" dirty="0">
              <a:solidFill>
                <a:srgbClr val="DB0334"/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DB0334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Pai, mãe, avós, bisavós, netos, bisnetos, irmãos, tios, sobrinhos, sogros, cunhados e filhos.</a:t>
            </a:r>
          </a:p>
          <a:p>
            <a:pPr algn="ctr"/>
            <a:endParaRPr lang="pt-BR" dirty="0">
              <a:latin typeface="Bradesco Sans" panose="020B0604020202020204" charset="0"/>
            </a:endParaRP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FDDBDB02-734F-455D-8DAB-4AB94554643D}"/>
              </a:ext>
            </a:extLst>
          </p:cNvPr>
          <p:cNvSpPr txBox="1"/>
          <p:nvPr/>
        </p:nvSpPr>
        <p:spPr>
          <a:xfrm>
            <a:off x="822037" y="5735423"/>
            <a:ext cx="62160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* Pessoas que possuem vínculo com a empresa contratante do seguro, por meio de Contrato Social, FGTS ou Contrato de Prestação de Serviço.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C1A687D8-EBD0-4745-A4FE-B79DF47AE56D}"/>
              </a:ext>
            </a:extLst>
          </p:cNvPr>
          <p:cNvSpPr txBox="1"/>
          <p:nvPr/>
        </p:nvSpPr>
        <p:spPr>
          <a:xfrm>
            <a:off x="822037" y="6229568"/>
            <a:ext cx="6216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** Agregados: Disponíveis somente na contratação EXCLUSIVA (Não conjugado no seguro saúde)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DC9495AD-C74E-446D-9584-1470D36FF172}"/>
              </a:ext>
            </a:extLst>
          </p:cNvPr>
          <p:cNvGrpSpPr/>
          <p:nvPr/>
        </p:nvGrpSpPr>
        <p:grpSpPr>
          <a:xfrm>
            <a:off x="7592295" y="2536878"/>
            <a:ext cx="4413851" cy="2662912"/>
            <a:chOff x="1977713" y="1027015"/>
            <a:chExt cx="8236573" cy="4803970"/>
          </a:xfrm>
        </p:grpSpPr>
        <p:pic>
          <p:nvPicPr>
            <p:cNvPr id="40" name="Picture 5">
              <a:extLst>
                <a:ext uri="{FF2B5EF4-FFF2-40B4-BE49-F238E27FC236}">
                  <a16:creationId xmlns:a16="http://schemas.microsoft.com/office/drawing/2014/main" id="{F96C0965-7158-401A-AAAF-EE55E2648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713" y="1027015"/>
              <a:ext cx="5077609" cy="4646013"/>
            </a:xfrm>
            <a:prstGeom prst="rect">
              <a:avLst/>
            </a:prstGeom>
          </p:spPr>
        </p:pic>
        <p:pic>
          <p:nvPicPr>
            <p:cNvPr id="41" name="Picture 6">
              <a:extLst>
                <a:ext uri="{FF2B5EF4-FFF2-40B4-BE49-F238E27FC236}">
                  <a16:creationId xmlns:a16="http://schemas.microsoft.com/office/drawing/2014/main" id="{4E9AB42D-9C98-424D-B32C-51A224FA4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678" y="2319867"/>
              <a:ext cx="3837287" cy="3511118"/>
            </a:xfrm>
            <a:prstGeom prst="rect">
              <a:avLst/>
            </a:prstGeom>
          </p:spPr>
        </p:pic>
        <p:pic>
          <p:nvPicPr>
            <p:cNvPr id="42" name="Picture 7">
              <a:extLst>
                <a:ext uri="{FF2B5EF4-FFF2-40B4-BE49-F238E27FC236}">
                  <a16:creationId xmlns:a16="http://schemas.microsoft.com/office/drawing/2014/main" id="{D76629D7-B1CC-4987-A2D1-F2A9E32E9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055" y="1027015"/>
              <a:ext cx="2698231" cy="2468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293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95">
            <a:extLst>
              <a:ext uri="{FF2B5EF4-FFF2-40B4-BE49-F238E27FC236}">
                <a16:creationId xmlns:a16="http://schemas.microsoft.com/office/drawing/2014/main" id="{949350D0-D102-4F58-812C-CBF5678CE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18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64C038E0-9BAF-440E-8431-5454D955D2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sp>
        <p:nvSpPr>
          <p:cNvPr id="86" name="object 2">
            <a:extLst>
              <a:ext uri="{FF2B5EF4-FFF2-40B4-BE49-F238E27FC236}">
                <a16:creationId xmlns:a16="http://schemas.microsoft.com/office/drawing/2014/main" id="{E43FA99B-5A6C-4F9D-B5E1-14B713AA4992}"/>
              </a:ext>
            </a:extLst>
          </p:cNvPr>
          <p:cNvSpPr txBox="1">
            <a:spLocks/>
          </p:cNvSpPr>
          <p:nvPr/>
        </p:nvSpPr>
        <p:spPr>
          <a:xfrm>
            <a:off x="0" y="997162"/>
            <a:ext cx="12191999" cy="44340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2800" kern="0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Vigência, Reajuste e Cancelamento</a:t>
            </a:r>
          </a:p>
        </p:txBody>
      </p:sp>
      <p:cxnSp>
        <p:nvCxnSpPr>
          <p:cNvPr id="34" name="Conector reto 2">
            <a:extLst>
              <a:ext uri="{FF2B5EF4-FFF2-40B4-BE49-F238E27FC236}">
                <a16:creationId xmlns:a16="http://schemas.microsoft.com/office/drawing/2014/main" id="{87696E95-53EA-45D3-81E0-DCDA4A421557}"/>
              </a:ext>
            </a:extLst>
          </p:cNvPr>
          <p:cNvCxnSpPr/>
          <p:nvPr/>
        </p:nvCxnSpPr>
        <p:spPr>
          <a:xfrm>
            <a:off x="6092530" y="2295489"/>
            <a:ext cx="3470" cy="3929820"/>
          </a:xfrm>
          <a:prstGeom prst="straightConnector1">
            <a:avLst/>
          </a:prstGeom>
          <a:noFill/>
          <a:ln w="38103" cap="flat">
            <a:solidFill>
              <a:srgbClr val="C0504D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pic>
        <p:nvPicPr>
          <p:cNvPr id="35" name="Imagem 34" descr="Uma imagem contendo relógio&#10;&#10;Descrição gerada automaticamente">
            <a:extLst>
              <a:ext uri="{FF2B5EF4-FFF2-40B4-BE49-F238E27FC236}">
                <a16:creationId xmlns:a16="http://schemas.microsoft.com/office/drawing/2014/main" id="{67B88A59-AD8B-47DD-844B-D4F72A1AFE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5" y="2434372"/>
            <a:ext cx="713632" cy="713632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7389DCBE-353C-464C-B066-8C609BE95EB2}"/>
              </a:ext>
            </a:extLst>
          </p:cNvPr>
          <p:cNvSpPr txBox="1"/>
          <p:nvPr/>
        </p:nvSpPr>
        <p:spPr>
          <a:xfrm>
            <a:off x="1258911" y="2434372"/>
            <a:ext cx="4664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-24" dirty="0">
                <a:solidFill>
                  <a:srgbClr val="DB0334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Vigência</a:t>
            </a:r>
            <a:r>
              <a:rPr lang="pt-BR" sz="20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de 24 meses com renovação automática.</a:t>
            </a:r>
            <a:endParaRPr lang="pt-BR" sz="4800" b="1" dirty="0">
              <a:solidFill>
                <a:schemeClr val="tx1">
                  <a:lumMod val="65000"/>
                  <a:lumOff val="35000"/>
                </a:schemeClr>
              </a:solidFill>
              <a:latin typeface="Bradesco Sans" panose="020B0604020202020204" charset="0"/>
            </a:endParaRPr>
          </a:p>
        </p:txBody>
      </p:sp>
      <p:pic>
        <p:nvPicPr>
          <p:cNvPr id="39" name="Picture 4" descr="Resultado de imagem para icone dinheiro">
            <a:extLst>
              <a:ext uri="{FF2B5EF4-FFF2-40B4-BE49-F238E27FC236}">
                <a16:creationId xmlns:a16="http://schemas.microsoft.com/office/drawing/2014/main" id="{F1E59F34-7163-49BD-8EC4-23B8567CC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69" y="3879273"/>
            <a:ext cx="713632" cy="70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301F7E9D-BF2B-4E6E-8F5F-3BE000D8AD21}"/>
              </a:ext>
            </a:extLst>
          </p:cNvPr>
          <p:cNvSpPr txBox="1"/>
          <p:nvPr/>
        </p:nvSpPr>
        <p:spPr>
          <a:xfrm>
            <a:off x="1089771" y="3879273"/>
            <a:ext cx="44705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-24" dirty="0">
                <a:solidFill>
                  <a:srgbClr val="DB0334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Reajuste</a:t>
            </a:r>
            <a:r>
              <a:rPr lang="pt-BR" sz="20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será anual, no aniversário da apólice, e decorrerá do resultado da acumulação dos índices financeiros e de sinistralidade, conforme condições gerais.</a:t>
            </a:r>
            <a:endParaRPr lang="pt-BR" sz="4800" b="1" dirty="0">
              <a:solidFill>
                <a:schemeClr val="tx1">
                  <a:lumMod val="65000"/>
                  <a:lumOff val="35000"/>
                </a:schemeClr>
              </a:solidFill>
              <a:latin typeface="Bradesco Sans" panose="020B0604020202020204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62C0576-EAD2-4666-AD2D-992FECC68141}"/>
              </a:ext>
            </a:extLst>
          </p:cNvPr>
          <p:cNvSpPr txBox="1"/>
          <p:nvPr/>
        </p:nvSpPr>
        <p:spPr>
          <a:xfrm>
            <a:off x="7164580" y="2337265"/>
            <a:ext cx="45291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-24" dirty="0">
                <a:solidFill>
                  <a:srgbClr val="DB0334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Cancelamento</a:t>
            </a:r>
            <a:r>
              <a:rPr lang="pt-BR" sz="20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em prazo inferior a 24 meses: </a:t>
            </a:r>
          </a:p>
          <a:p>
            <a:r>
              <a:rPr lang="pt-BR" sz="20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Multa de 5 vezes o valor da última fatura.</a:t>
            </a:r>
          </a:p>
          <a:p>
            <a:endParaRPr lang="pt-BR" sz="2000" spc="-24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0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Necessário aviso prévio de 60 dias.</a:t>
            </a:r>
          </a:p>
          <a:p>
            <a:endParaRPr lang="pt-BR" sz="2000" spc="-24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0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Outras situações de cancelamento: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Fraude comprovada;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Inadimplência superior a 60 dias consecutivos ou não.</a:t>
            </a:r>
            <a:endParaRPr lang="pt-BR" sz="4800" dirty="0">
              <a:solidFill>
                <a:schemeClr val="tx1">
                  <a:lumMod val="65000"/>
                  <a:lumOff val="35000"/>
                </a:schemeClr>
              </a:solidFill>
              <a:latin typeface="Bradesco Sans" panose="020B0604020202020204" charset="0"/>
            </a:endParaRPr>
          </a:p>
        </p:txBody>
      </p:sp>
      <p:pic>
        <p:nvPicPr>
          <p:cNvPr id="42" name="Picture 2" descr="Resultado de imagem para cancel contract icon">
            <a:extLst>
              <a:ext uri="{FF2B5EF4-FFF2-40B4-BE49-F238E27FC236}">
                <a16:creationId xmlns:a16="http://schemas.microsoft.com/office/drawing/2014/main" id="{8FBA09DB-A823-4A3F-8980-613DFCD09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279" y="2408834"/>
            <a:ext cx="643076" cy="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2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95969" y="4420242"/>
            <a:ext cx="54729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Bradesco Sans bold" panose="00000800000000000000" pitchFamily="2" charset="0"/>
                <a:ea typeface="Bradesco Sans" charset="0"/>
                <a:cs typeface="Bradesco Sans" charset="0"/>
              </a:rPr>
              <a:t>Seja bem-vindo(a) </a:t>
            </a:r>
          </a:p>
          <a:p>
            <a:r>
              <a:rPr lang="pt-BR" sz="4400" dirty="0">
                <a:solidFill>
                  <a:schemeClr val="bg1"/>
                </a:solidFill>
                <a:latin typeface="Bradesco Sans bold" panose="00000800000000000000" pitchFamily="2" charset="0"/>
                <a:ea typeface="Bradesco Sans" charset="0"/>
                <a:cs typeface="Bradesco Sans" charset="0"/>
              </a:rPr>
              <a:t>à era digital</a:t>
            </a:r>
            <a:endParaRPr lang="pt-BR" sz="4400" dirty="0">
              <a:solidFill>
                <a:schemeClr val="bg1"/>
              </a:solidFill>
              <a:latin typeface="Bradesco Sans bold" panose="000008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140" y="385011"/>
            <a:ext cx="1920240" cy="8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07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5">
            <a:extLst>
              <a:ext uri="{FF2B5EF4-FFF2-40B4-BE49-F238E27FC236}">
                <a16:creationId xmlns:a16="http://schemas.microsoft.com/office/drawing/2014/main" id="{FCF16203-DBDA-AB44-B830-52B15913B8B0}"/>
              </a:ext>
            </a:extLst>
          </p:cNvPr>
          <p:cNvSpPr/>
          <p:nvPr/>
        </p:nvSpPr>
        <p:spPr>
          <a:xfrm flipH="1">
            <a:off x="-690880" y="0"/>
            <a:ext cx="7460320" cy="6906866"/>
          </a:xfrm>
          <a:custGeom>
            <a:avLst/>
            <a:gdLst>
              <a:gd name="connsiteX0" fmla="*/ 10655420 w 11741582"/>
              <a:gd name="connsiteY0" fmla="*/ 9878764 h 9878763"/>
              <a:gd name="connsiteX1" fmla="*/ 11741583 w 11741582"/>
              <a:gd name="connsiteY1" fmla="*/ 8207096 h 9878763"/>
              <a:gd name="connsiteX2" fmla="*/ 11741583 w 11741582"/>
              <a:gd name="connsiteY2" fmla="*/ 1549135 h 9878763"/>
              <a:gd name="connsiteX3" fmla="*/ 10712755 w 11741582"/>
              <a:gd name="connsiteY3" fmla="*/ 0 h 9878763"/>
              <a:gd name="connsiteX4" fmla="*/ 0 w 11741582"/>
              <a:gd name="connsiteY4" fmla="*/ 0 h 9878763"/>
              <a:gd name="connsiteX5" fmla="*/ 6628810 w 11741582"/>
              <a:gd name="connsiteY5" fmla="*/ 7240270 h 9878763"/>
              <a:gd name="connsiteX6" fmla="*/ 5743000 w 11741582"/>
              <a:gd name="connsiteY6" fmla="*/ 9878764 h 987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1582" h="9878763">
                <a:moveTo>
                  <a:pt x="10655420" y="9878764"/>
                </a:moveTo>
                <a:cubicBezTo>
                  <a:pt x="11085203" y="9337330"/>
                  <a:pt x="11449330" y="8779711"/>
                  <a:pt x="11741583" y="8207096"/>
                </a:cubicBezTo>
                <a:lnTo>
                  <a:pt x="11741583" y="1549135"/>
                </a:lnTo>
                <a:cubicBezTo>
                  <a:pt x="11463321" y="1017577"/>
                  <a:pt x="11118855" y="500559"/>
                  <a:pt x="10712755" y="0"/>
                </a:cubicBezTo>
                <a:lnTo>
                  <a:pt x="0" y="0"/>
                </a:lnTo>
                <a:cubicBezTo>
                  <a:pt x="4105251" y="1898721"/>
                  <a:pt x="6628810" y="4415780"/>
                  <a:pt x="6628810" y="7240270"/>
                </a:cubicBezTo>
                <a:cubicBezTo>
                  <a:pt x="6628810" y="8127724"/>
                  <a:pt x="6308759" y="9015177"/>
                  <a:pt x="5743000" y="9878764"/>
                </a:cubicBezTo>
                <a:close/>
              </a:path>
            </a:pathLst>
          </a:custGeom>
          <a:gradFill>
            <a:gsLst>
              <a:gs pos="0">
                <a:srgbClr val="E7343F"/>
              </a:gs>
              <a:gs pos="100000">
                <a:srgbClr val="CC092F"/>
              </a:gs>
            </a:gsLst>
            <a:lin ang="0" scaled="0"/>
          </a:gra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x-none"/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sp>
        <p:nvSpPr>
          <p:cNvPr id="13" name="CaixaDeTexto 10"/>
          <p:cNvSpPr txBox="1"/>
          <p:nvPr/>
        </p:nvSpPr>
        <p:spPr>
          <a:xfrm>
            <a:off x="6490493" y="509807"/>
            <a:ext cx="4025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rgbClr val="C00000"/>
                </a:solidFill>
                <a:latin typeface="Bradesco Sans bold" panose="00000800000000000000" pitchFamily="2" charset="0"/>
                <a:ea typeface="Bradesco Sans Medium" charset="0"/>
                <a:cs typeface="Bradesco Sans Medium" charset="0"/>
              </a:rPr>
              <a:t>Aplicativo Bradesco Seguros</a:t>
            </a:r>
          </a:p>
        </p:txBody>
      </p:sp>
      <p:sp>
        <p:nvSpPr>
          <p:cNvPr id="14" name="CaixaDeTexto 9"/>
          <p:cNvSpPr txBox="1"/>
          <p:nvPr/>
        </p:nvSpPr>
        <p:spPr>
          <a:xfrm>
            <a:off x="6490493" y="1596933"/>
            <a:ext cx="418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charset="0"/>
                <a:ea typeface="Bradesco Sans" charset="0"/>
                <a:cs typeface="Bradesco Sans" charset="0"/>
              </a:rPr>
              <a:t>Todas as informações sobre seu plano estão disponíveis no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charset="0"/>
                <a:ea typeface="Bradesco Sans" charset="0"/>
                <a:cs typeface="Bradesco Sans" charset="0"/>
              </a:rPr>
              <a:t>Portal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charset="0"/>
                <a:ea typeface="Bradesco Sans" charset="0"/>
                <a:cs typeface="Bradesco Sans" charset="0"/>
              </a:rPr>
              <a:t> e por meio</a:t>
            </a:r>
            <a:b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charset="0"/>
                <a:ea typeface="Bradesco Sans" charset="0"/>
                <a:cs typeface="Bradesco Sans" charset="0"/>
              </a:rPr>
            </a:b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charset="0"/>
                <a:ea typeface="Bradesco Sans" charset="0"/>
                <a:cs typeface="Bradesco Sans" charset="0"/>
              </a:rPr>
              <a:t>do </a:t>
            </a:r>
            <a:r>
              <a:rPr lang="pt-B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desco Sans" charset="0"/>
                <a:ea typeface="Bradesco Sans" charset="0"/>
                <a:cs typeface="Bradesco Sans" charset="0"/>
              </a:rPr>
              <a:t>App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charset="0"/>
                <a:ea typeface="Bradesco Sans" charset="0"/>
                <a:cs typeface="Bradesco Sans" charset="0"/>
              </a:rPr>
              <a:t> Bradesco Seguros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charset="0"/>
                <a:ea typeface="Bradesco Sans" charset="0"/>
                <a:cs typeface="Bradesco Sans" charset="0"/>
              </a:rPr>
              <a:t>.</a:t>
            </a:r>
            <a:endParaRPr kumimoji="0" lang="pt-BR" sz="16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15" name="CaixaDeTexto 9"/>
          <p:cNvSpPr txBox="1"/>
          <p:nvPr/>
        </p:nvSpPr>
        <p:spPr>
          <a:xfrm>
            <a:off x="6824721" y="2610683"/>
            <a:ext cx="41292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Carteirinha digital</a:t>
            </a:r>
          </a:p>
          <a:p>
            <a:pPr lvl="0"/>
            <a:r>
              <a:rPr lang="pt-BR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(do beneficiário e dependentes);</a:t>
            </a:r>
            <a:endParaRPr lang="en-US" b="1" dirty="0">
              <a:solidFill>
                <a:srgbClr val="E91740"/>
              </a:solidFill>
              <a:latin typeface="Bradesco Sans" charset="0"/>
              <a:ea typeface="Bradesco Sans" charset="0"/>
              <a:cs typeface="Bradesco Sans" charset="0"/>
            </a:endParaRPr>
          </a:p>
          <a:p>
            <a:pPr lvl="0"/>
            <a:endParaRPr lang="pt-BR" b="1" dirty="0">
              <a:solidFill>
                <a:srgbClr val="E91740"/>
              </a:solidFill>
              <a:latin typeface="Bradesco Sans" charset="0"/>
              <a:ea typeface="Bradesco Sans" charset="0"/>
              <a:cs typeface="Bradesco Sans" charset="0"/>
            </a:endParaRPr>
          </a:p>
          <a:p>
            <a:pPr lvl="0"/>
            <a:r>
              <a:rPr lang="pt-BR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Busca de dentistas;</a:t>
            </a:r>
            <a:endParaRPr lang="en-US" b="1" dirty="0">
              <a:solidFill>
                <a:srgbClr val="E91740"/>
              </a:solidFill>
              <a:latin typeface="Bradesco Sans" charset="0"/>
              <a:ea typeface="Bradesco Sans" charset="0"/>
              <a:cs typeface="Bradesco Sans" charset="0"/>
            </a:endParaRPr>
          </a:p>
          <a:p>
            <a:pPr lvl="0"/>
            <a:endParaRPr lang="pt-BR" b="1" dirty="0">
              <a:solidFill>
                <a:srgbClr val="E91740"/>
              </a:solidFill>
              <a:latin typeface="Bradesco Sans" charset="0"/>
              <a:ea typeface="Bradesco Sans" charset="0"/>
              <a:cs typeface="Bradesco Sans" charset="0"/>
            </a:endParaRPr>
          </a:p>
          <a:p>
            <a:pPr lvl="0"/>
            <a:r>
              <a:rPr lang="pt-BR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Solicitação de Reembolso, acompanhamento e envio de documentação;</a:t>
            </a:r>
          </a:p>
          <a:p>
            <a:pPr lvl="0"/>
            <a:endParaRPr lang="pt-BR" b="1" dirty="0">
              <a:solidFill>
                <a:srgbClr val="E91740"/>
              </a:solidFill>
              <a:latin typeface="Bradesco Sans" charset="0"/>
              <a:ea typeface="Bradesco Sans" charset="0"/>
              <a:cs typeface="Bradesco Sans" charset="0"/>
            </a:endParaRPr>
          </a:p>
          <a:p>
            <a:pPr lvl="0"/>
            <a:r>
              <a:rPr lang="pt-BR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Consulta de cobertura</a:t>
            </a:r>
          </a:p>
          <a:p>
            <a:pPr lvl="0"/>
            <a:endParaRPr lang="pt-BR" b="1" dirty="0">
              <a:solidFill>
                <a:srgbClr val="E91740"/>
              </a:solidFill>
              <a:latin typeface="Bradesco Sans" charset="0"/>
              <a:ea typeface="Bradesco Sans" charset="0"/>
              <a:cs typeface="Bradesco Sans" charset="0"/>
            </a:endParaRPr>
          </a:p>
          <a:p>
            <a:r>
              <a:rPr lang="pt-BR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Acesso a canais de atendimento</a:t>
            </a:r>
            <a:br>
              <a:rPr lang="pt-BR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</a:br>
            <a:r>
              <a:rPr lang="pt-BR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e Clube de Vantagens.</a:t>
            </a:r>
          </a:p>
          <a:p>
            <a:pPr lvl="0"/>
            <a:endParaRPr lang="pt-BR" b="1" dirty="0">
              <a:solidFill>
                <a:srgbClr val="E91740"/>
              </a:solidFill>
              <a:latin typeface="Bradesco Sans" charset="0"/>
              <a:ea typeface="Bradesco Sans" charset="0"/>
              <a:cs typeface="Bradesco Sans" charset="0"/>
            </a:endParaRPr>
          </a:p>
          <a:p>
            <a:pPr lvl="0"/>
            <a:endParaRPr lang="en-US" b="1" dirty="0">
              <a:solidFill>
                <a:srgbClr val="E9174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80893" y="2729559"/>
            <a:ext cx="158484" cy="158484"/>
          </a:xfrm>
          <a:prstGeom prst="ellipse">
            <a:avLst/>
          </a:prstGeom>
          <a:solidFill>
            <a:srgbClr val="D60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val 8"/>
          <p:cNvSpPr/>
          <p:nvPr/>
        </p:nvSpPr>
        <p:spPr>
          <a:xfrm>
            <a:off x="6580893" y="3547103"/>
            <a:ext cx="158484" cy="158484"/>
          </a:xfrm>
          <a:prstGeom prst="ellipse">
            <a:avLst/>
          </a:prstGeom>
          <a:solidFill>
            <a:srgbClr val="D60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val 9"/>
          <p:cNvSpPr/>
          <p:nvPr/>
        </p:nvSpPr>
        <p:spPr>
          <a:xfrm>
            <a:off x="6580893" y="4107334"/>
            <a:ext cx="158484" cy="158484"/>
          </a:xfrm>
          <a:prstGeom prst="ellipse">
            <a:avLst/>
          </a:prstGeom>
          <a:solidFill>
            <a:srgbClr val="D60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46" y="1471979"/>
            <a:ext cx="2318830" cy="353208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446" y="1969132"/>
            <a:ext cx="2310395" cy="351923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767" y="2474260"/>
            <a:ext cx="2310395" cy="3519237"/>
          </a:xfrm>
          <a:prstGeom prst="rect">
            <a:avLst/>
          </a:prstGeom>
        </p:spPr>
      </p:pic>
      <p:sp>
        <p:nvSpPr>
          <p:cNvPr id="16" name="Oval 9"/>
          <p:cNvSpPr/>
          <p:nvPr/>
        </p:nvSpPr>
        <p:spPr>
          <a:xfrm>
            <a:off x="6598604" y="5186115"/>
            <a:ext cx="158484" cy="158484"/>
          </a:xfrm>
          <a:prstGeom prst="ellipse">
            <a:avLst/>
          </a:prstGeom>
          <a:solidFill>
            <a:srgbClr val="D60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9"/>
          <p:cNvSpPr/>
          <p:nvPr/>
        </p:nvSpPr>
        <p:spPr>
          <a:xfrm>
            <a:off x="6605864" y="5744907"/>
            <a:ext cx="158484" cy="158484"/>
          </a:xfrm>
          <a:prstGeom prst="ellipse">
            <a:avLst/>
          </a:prstGeom>
          <a:solidFill>
            <a:srgbClr val="D60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CaixaDeTexto 10"/>
          <p:cNvSpPr txBox="1"/>
          <p:nvPr/>
        </p:nvSpPr>
        <p:spPr>
          <a:xfrm>
            <a:off x="6656977" y="1053535"/>
            <a:ext cx="387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rgbClr val="C00000"/>
                </a:solidFill>
                <a:latin typeface="Bradesco Sans bold" panose="00000800000000000000" pitchFamily="2" charset="0"/>
                <a:ea typeface="Bradesco Sans Medium" charset="0"/>
                <a:cs typeface="Bradesco Sans Medium" charset="0"/>
              </a:rPr>
              <a:t>Área Empresas</a:t>
            </a:r>
            <a:endParaRPr kumimoji="0" lang="pt-BR" sz="320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radesco Sans bold" panose="00000800000000000000" pitchFamily="2" charset="0"/>
              <a:ea typeface="Bradesco Sans Medium" charset="0"/>
              <a:cs typeface="Bradesco Sans Medium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93236" y="1638310"/>
            <a:ext cx="371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505150"/>
                </a:solidFill>
                <a:latin typeface="Bradesco Sans" charset="0"/>
                <a:ea typeface="Bradesco Sans" charset="0"/>
                <a:cs typeface="Bradesco Sans" charset="0"/>
              </a:rPr>
              <a:t>Portal Bradesco Dental</a:t>
            </a:r>
          </a:p>
        </p:txBody>
      </p:sp>
      <p:sp>
        <p:nvSpPr>
          <p:cNvPr id="6" name="CaixaDeTexto 11">
            <a:extLst>
              <a:ext uri="{FF2B5EF4-FFF2-40B4-BE49-F238E27FC236}">
                <a16:creationId xmlns:a16="http://schemas.microsoft.com/office/drawing/2014/main" id="{6E55780A-D638-F641-859B-2779C5F34922}"/>
              </a:ext>
            </a:extLst>
          </p:cNvPr>
          <p:cNvSpPr txBox="1"/>
          <p:nvPr/>
        </p:nvSpPr>
        <p:spPr>
          <a:xfrm>
            <a:off x="7474241" y="2291213"/>
            <a:ext cx="277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E9FF"/>
              </a:buClr>
            </a:pPr>
            <a:r>
              <a:rPr lang="pt-BR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Acesso aos seus dados</a:t>
            </a:r>
          </a:p>
        </p:txBody>
      </p:sp>
      <p:sp>
        <p:nvSpPr>
          <p:cNvPr id="13" name="CaixaDeTexto 11">
            <a:extLst>
              <a:ext uri="{FF2B5EF4-FFF2-40B4-BE49-F238E27FC236}">
                <a16:creationId xmlns:a16="http://schemas.microsoft.com/office/drawing/2014/main" id="{6E55780A-D638-F641-859B-2779C5F34922}"/>
              </a:ext>
            </a:extLst>
          </p:cNvPr>
          <p:cNvSpPr txBox="1"/>
          <p:nvPr/>
        </p:nvSpPr>
        <p:spPr>
          <a:xfrm>
            <a:off x="7474240" y="3509468"/>
            <a:ext cx="393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E9FF"/>
              </a:buClr>
            </a:pPr>
            <a:r>
              <a:rPr lang="pt-BR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Consultar serviços financeiros</a:t>
            </a:r>
          </a:p>
        </p:txBody>
      </p:sp>
      <p:sp>
        <p:nvSpPr>
          <p:cNvPr id="14" name="CaixaDeTexto 11">
            <a:extLst>
              <a:ext uri="{FF2B5EF4-FFF2-40B4-BE49-F238E27FC236}">
                <a16:creationId xmlns:a16="http://schemas.microsoft.com/office/drawing/2014/main" id="{6E55780A-D638-F641-859B-2779C5F34922}"/>
              </a:ext>
            </a:extLst>
          </p:cNvPr>
          <p:cNvSpPr txBox="1"/>
          <p:nvPr/>
        </p:nvSpPr>
        <p:spPr>
          <a:xfrm>
            <a:off x="7474240" y="2798122"/>
            <a:ext cx="341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E9FF"/>
              </a:buClr>
            </a:pPr>
            <a:r>
              <a:rPr lang="pt-BR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Planos contratados aos colaboradores e cobertura</a:t>
            </a:r>
          </a:p>
        </p:txBody>
      </p:sp>
      <p:sp>
        <p:nvSpPr>
          <p:cNvPr id="19" name="CaixaDeTexto 11">
            <a:extLst>
              <a:ext uri="{FF2B5EF4-FFF2-40B4-BE49-F238E27FC236}">
                <a16:creationId xmlns:a16="http://schemas.microsoft.com/office/drawing/2014/main" id="{6E55780A-D638-F641-859B-2779C5F34922}"/>
              </a:ext>
            </a:extLst>
          </p:cNvPr>
          <p:cNvSpPr txBox="1"/>
          <p:nvPr/>
        </p:nvSpPr>
        <p:spPr>
          <a:xfrm>
            <a:off x="7474240" y="3994738"/>
            <a:ext cx="393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E9FF"/>
              </a:buClr>
            </a:pPr>
            <a:r>
              <a:rPr lang="pt-BR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Rede Credenciada</a:t>
            </a:r>
          </a:p>
        </p:txBody>
      </p:sp>
      <p:sp>
        <p:nvSpPr>
          <p:cNvPr id="21" name="CaixaDeTexto 11">
            <a:extLst>
              <a:ext uri="{FF2B5EF4-FFF2-40B4-BE49-F238E27FC236}">
                <a16:creationId xmlns:a16="http://schemas.microsoft.com/office/drawing/2014/main" id="{6E55780A-D638-F641-859B-2779C5F34922}"/>
              </a:ext>
            </a:extLst>
          </p:cNvPr>
          <p:cNvSpPr txBox="1"/>
          <p:nvPr/>
        </p:nvSpPr>
        <p:spPr>
          <a:xfrm>
            <a:off x="7474240" y="4510518"/>
            <a:ext cx="393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E9FF"/>
              </a:buClr>
            </a:pPr>
            <a:r>
              <a:rPr lang="pt-BR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Movimentação Cadastral</a:t>
            </a:r>
          </a:p>
        </p:txBody>
      </p:sp>
      <p:sp>
        <p:nvSpPr>
          <p:cNvPr id="23" name="CaixaDeTexto 11">
            <a:extLst>
              <a:ext uri="{FF2B5EF4-FFF2-40B4-BE49-F238E27FC236}">
                <a16:creationId xmlns:a16="http://schemas.microsoft.com/office/drawing/2014/main" id="{6E55780A-D638-F641-859B-2779C5F34922}"/>
              </a:ext>
            </a:extLst>
          </p:cNvPr>
          <p:cNvSpPr txBox="1"/>
          <p:nvPr/>
        </p:nvSpPr>
        <p:spPr>
          <a:xfrm>
            <a:off x="7474239" y="5495753"/>
            <a:ext cx="393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E9FF"/>
              </a:buClr>
            </a:pPr>
            <a:r>
              <a:rPr lang="pt-BR" b="1" spc="-5" dirty="0">
                <a:solidFill>
                  <a:srgbClr val="C00000"/>
                </a:solidFill>
                <a:latin typeface="Bradesco Sans" panose="00000500000000000000" pitchFamily="2" charset="0"/>
                <a:cs typeface="Noto Sans SC Regular"/>
              </a:rPr>
              <a:t>E muito mais</a:t>
            </a:r>
          </a:p>
        </p:txBody>
      </p:sp>
      <p:sp>
        <p:nvSpPr>
          <p:cNvPr id="24" name="CaixaDeTexto 11">
            <a:extLst>
              <a:ext uri="{FF2B5EF4-FFF2-40B4-BE49-F238E27FC236}">
                <a16:creationId xmlns:a16="http://schemas.microsoft.com/office/drawing/2014/main" id="{6E55780A-D638-F641-859B-2779C5F34922}"/>
              </a:ext>
            </a:extLst>
          </p:cNvPr>
          <p:cNvSpPr txBox="1"/>
          <p:nvPr/>
        </p:nvSpPr>
        <p:spPr>
          <a:xfrm>
            <a:off x="7474240" y="5026298"/>
            <a:ext cx="393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E9FF"/>
              </a:buClr>
            </a:pPr>
            <a:r>
              <a:rPr lang="pt-BR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Parcerias</a:t>
            </a:r>
          </a:p>
        </p:txBody>
      </p:sp>
      <p:pic>
        <p:nvPicPr>
          <p:cNvPr id="31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sp>
        <p:nvSpPr>
          <p:cNvPr id="34" name="Oval 7"/>
          <p:cNvSpPr/>
          <p:nvPr/>
        </p:nvSpPr>
        <p:spPr>
          <a:xfrm>
            <a:off x="7217036" y="2396637"/>
            <a:ext cx="158484" cy="158484"/>
          </a:xfrm>
          <a:prstGeom prst="ellipse">
            <a:avLst/>
          </a:prstGeom>
          <a:solidFill>
            <a:srgbClr val="D60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Oval 7"/>
          <p:cNvSpPr/>
          <p:nvPr/>
        </p:nvSpPr>
        <p:spPr>
          <a:xfrm>
            <a:off x="7217036" y="2926048"/>
            <a:ext cx="158484" cy="158484"/>
          </a:xfrm>
          <a:prstGeom prst="ellipse">
            <a:avLst/>
          </a:prstGeom>
          <a:solidFill>
            <a:srgbClr val="D60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Oval 7"/>
          <p:cNvSpPr/>
          <p:nvPr/>
        </p:nvSpPr>
        <p:spPr>
          <a:xfrm>
            <a:off x="7217036" y="3613265"/>
            <a:ext cx="158484" cy="158484"/>
          </a:xfrm>
          <a:prstGeom prst="ellipse">
            <a:avLst/>
          </a:prstGeom>
          <a:solidFill>
            <a:srgbClr val="D60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Oval 7"/>
          <p:cNvSpPr/>
          <p:nvPr/>
        </p:nvSpPr>
        <p:spPr>
          <a:xfrm>
            <a:off x="7217036" y="4100162"/>
            <a:ext cx="158484" cy="158484"/>
          </a:xfrm>
          <a:prstGeom prst="ellipse">
            <a:avLst/>
          </a:prstGeom>
          <a:solidFill>
            <a:srgbClr val="D60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Oval 7"/>
          <p:cNvSpPr/>
          <p:nvPr/>
        </p:nvSpPr>
        <p:spPr>
          <a:xfrm>
            <a:off x="7217036" y="4615942"/>
            <a:ext cx="158484" cy="158484"/>
          </a:xfrm>
          <a:prstGeom prst="ellipse">
            <a:avLst/>
          </a:prstGeom>
          <a:solidFill>
            <a:srgbClr val="D60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Oval 7"/>
          <p:cNvSpPr/>
          <p:nvPr/>
        </p:nvSpPr>
        <p:spPr>
          <a:xfrm>
            <a:off x="7217036" y="5131722"/>
            <a:ext cx="158484" cy="158484"/>
          </a:xfrm>
          <a:prstGeom prst="ellipse">
            <a:avLst/>
          </a:prstGeom>
          <a:solidFill>
            <a:srgbClr val="D60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4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5">
            <a:extLst>
              <a:ext uri="{FF2B5EF4-FFF2-40B4-BE49-F238E27FC236}">
                <a16:creationId xmlns:a16="http://schemas.microsoft.com/office/drawing/2014/main" id="{5761EE41-A402-87C3-A1B1-4DAACC8FE530}"/>
              </a:ext>
            </a:extLst>
          </p:cNvPr>
          <p:cNvSpPr/>
          <p:nvPr/>
        </p:nvSpPr>
        <p:spPr>
          <a:xfrm>
            <a:off x="4089515" y="-100841"/>
            <a:ext cx="8303908" cy="6977620"/>
          </a:xfrm>
          <a:custGeom>
            <a:avLst/>
            <a:gdLst>
              <a:gd name="connsiteX0" fmla="*/ 10655420 w 11741582"/>
              <a:gd name="connsiteY0" fmla="*/ 9878764 h 9878763"/>
              <a:gd name="connsiteX1" fmla="*/ 11741583 w 11741582"/>
              <a:gd name="connsiteY1" fmla="*/ 8207096 h 9878763"/>
              <a:gd name="connsiteX2" fmla="*/ 11741583 w 11741582"/>
              <a:gd name="connsiteY2" fmla="*/ 1549135 h 9878763"/>
              <a:gd name="connsiteX3" fmla="*/ 10712755 w 11741582"/>
              <a:gd name="connsiteY3" fmla="*/ 0 h 9878763"/>
              <a:gd name="connsiteX4" fmla="*/ 0 w 11741582"/>
              <a:gd name="connsiteY4" fmla="*/ 0 h 9878763"/>
              <a:gd name="connsiteX5" fmla="*/ 6628810 w 11741582"/>
              <a:gd name="connsiteY5" fmla="*/ 7240270 h 9878763"/>
              <a:gd name="connsiteX6" fmla="*/ 5743000 w 11741582"/>
              <a:gd name="connsiteY6" fmla="*/ 9878764 h 9878763"/>
              <a:gd name="connsiteX0" fmla="*/ 10655420 w 13791593"/>
              <a:gd name="connsiteY0" fmla="*/ 9907613 h 9907613"/>
              <a:gd name="connsiteX1" fmla="*/ 11741583 w 13791593"/>
              <a:gd name="connsiteY1" fmla="*/ 8235945 h 9907613"/>
              <a:gd name="connsiteX2" fmla="*/ 11741583 w 13791593"/>
              <a:gd name="connsiteY2" fmla="*/ 1577984 h 9907613"/>
              <a:gd name="connsiteX3" fmla="*/ 13749780 w 13791593"/>
              <a:gd name="connsiteY3" fmla="*/ 0 h 9907613"/>
              <a:gd name="connsiteX4" fmla="*/ 0 w 13791593"/>
              <a:gd name="connsiteY4" fmla="*/ 28849 h 9907613"/>
              <a:gd name="connsiteX5" fmla="*/ 6628810 w 13791593"/>
              <a:gd name="connsiteY5" fmla="*/ 7269119 h 9907613"/>
              <a:gd name="connsiteX6" fmla="*/ 5743000 w 13791593"/>
              <a:gd name="connsiteY6" fmla="*/ 9907613 h 9907613"/>
              <a:gd name="connsiteX7" fmla="*/ 10655420 w 13791593"/>
              <a:gd name="connsiteY7" fmla="*/ 9907613 h 9907613"/>
              <a:gd name="connsiteX0" fmla="*/ 10655420 w 13908791"/>
              <a:gd name="connsiteY0" fmla="*/ 9907613 h 9907613"/>
              <a:gd name="connsiteX1" fmla="*/ 11741583 w 13908791"/>
              <a:gd name="connsiteY1" fmla="*/ 8235945 h 9907613"/>
              <a:gd name="connsiteX2" fmla="*/ 13900305 w 13908791"/>
              <a:gd name="connsiteY2" fmla="*/ 1597217 h 9907613"/>
              <a:gd name="connsiteX3" fmla="*/ 13749780 w 13908791"/>
              <a:gd name="connsiteY3" fmla="*/ 0 h 9907613"/>
              <a:gd name="connsiteX4" fmla="*/ 0 w 13908791"/>
              <a:gd name="connsiteY4" fmla="*/ 28849 h 9907613"/>
              <a:gd name="connsiteX5" fmla="*/ 6628810 w 13908791"/>
              <a:gd name="connsiteY5" fmla="*/ 7269119 h 9907613"/>
              <a:gd name="connsiteX6" fmla="*/ 5743000 w 13908791"/>
              <a:gd name="connsiteY6" fmla="*/ 9907613 h 9907613"/>
              <a:gd name="connsiteX7" fmla="*/ 10655420 w 13908791"/>
              <a:gd name="connsiteY7" fmla="*/ 9907613 h 9907613"/>
              <a:gd name="connsiteX0" fmla="*/ 10655420 w 13908793"/>
              <a:gd name="connsiteY0" fmla="*/ 9907613 h 9907613"/>
              <a:gd name="connsiteX1" fmla="*/ 13879141 w 13908793"/>
              <a:gd name="connsiteY1" fmla="*/ 8437893 h 9907613"/>
              <a:gd name="connsiteX2" fmla="*/ 13900305 w 13908793"/>
              <a:gd name="connsiteY2" fmla="*/ 1597217 h 9907613"/>
              <a:gd name="connsiteX3" fmla="*/ 13749780 w 13908793"/>
              <a:gd name="connsiteY3" fmla="*/ 0 h 9907613"/>
              <a:gd name="connsiteX4" fmla="*/ 0 w 13908793"/>
              <a:gd name="connsiteY4" fmla="*/ 28849 h 9907613"/>
              <a:gd name="connsiteX5" fmla="*/ 6628810 w 13908793"/>
              <a:gd name="connsiteY5" fmla="*/ 7269119 h 9907613"/>
              <a:gd name="connsiteX6" fmla="*/ 5743000 w 13908793"/>
              <a:gd name="connsiteY6" fmla="*/ 9907613 h 9907613"/>
              <a:gd name="connsiteX7" fmla="*/ 10655420 w 13908793"/>
              <a:gd name="connsiteY7" fmla="*/ 9907613 h 9907613"/>
              <a:gd name="connsiteX0" fmla="*/ 13819430 w 13969153"/>
              <a:gd name="connsiteY0" fmla="*/ 9974929 h 9974929"/>
              <a:gd name="connsiteX1" fmla="*/ 13879141 w 13969153"/>
              <a:gd name="connsiteY1" fmla="*/ 8437893 h 9974929"/>
              <a:gd name="connsiteX2" fmla="*/ 13900305 w 13969153"/>
              <a:gd name="connsiteY2" fmla="*/ 1597217 h 9974929"/>
              <a:gd name="connsiteX3" fmla="*/ 13749780 w 13969153"/>
              <a:gd name="connsiteY3" fmla="*/ 0 h 9974929"/>
              <a:gd name="connsiteX4" fmla="*/ 0 w 13969153"/>
              <a:gd name="connsiteY4" fmla="*/ 28849 h 9974929"/>
              <a:gd name="connsiteX5" fmla="*/ 6628810 w 13969153"/>
              <a:gd name="connsiteY5" fmla="*/ 7269119 h 9974929"/>
              <a:gd name="connsiteX6" fmla="*/ 5743000 w 13969153"/>
              <a:gd name="connsiteY6" fmla="*/ 9907613 h 9974929"/>
              <a:gd name="connsiteX7" fmla="*/ 13819430 w 13969153"/>
              <a:gd name="connsiteY7" fmla="*/ 9974929 h 9974929"/>
              <a:gd name="connsiteX0" fmla="*/ 13819430 w 14448128"/>
              <a:gd name="connsiteY0" fmla="*/ 9974929 h 9974929"/>
              <a:gd name="connsiteX1" fmla="*/ 13900305 w 14448128"/>
              <a:gd name="connsiteY1" fmla="*/ 1597217 h 9974929"/>
              <a:gd name="connsiteX2" fmla="*/ 13749780 w 14448128"/>
              <a:gd name="connsiteY2" fmla="*/ 0 h 9974929"/>
              <a:gd name="connsiteX3" fmla="*/ 0 w 14448128"/>
              <a:gd name="connsiteY3" fmla="*/ 28849 h 9974929"/>
              <a:gd name="connsiteX4" fmla="*/ 6628810 w 14448128"/>
              <a:gd name="connsiteY4" fmla="*/ 7269119 h 9974929"/>
              <a:gd name="connsiteX5" fmla="*/ 5743000 w 14448128"/>
              <a:gd name="connsiteY5" fmla="*/ 9907613 h 9974929"/>
              <a:gd name="connsiteX6" fmla="*/ 13819430 w 14448128"/>
              <a:gd name="connsiteY6" fmla="*/ 9974929 h 9974929"/>
              <a:gd name="connsiteX0" fmla="*/ 13819430 w 14448126"/>
              <a:gd name="connsiteY0" fmla="*/ 9974929 h 10816572"/>
              <a:gd name="connsiteX1" fmla="*/ 13900305 w 14448126"/>
              <a:gd name="connsiteY1" fmla="*/ 1597217 h 10816572"/>
              <a:gd name="connsiteX2" fmla="*/ 13749780 w 14448126"/>
              <a:gd name="connsiteY2" fmla="*/ 0 h 10816572"/>
              <a:gd name="connsiteX3" fmla="*/ 0 w 14448126"/>
              <a:gd name="connsiteY3" fmla="*/ 28849 h 10816572"/>
              <a:gd name="connsiteX4" fmla="*/ 6628810 w 14448126"/>
              <a:gd name="connsiteY4" fmla="*/ 7269119 h 10816572"/>
              <a:gd name="connsiteX5" fmla="*/ 5743000 w 14448126"/>
              <a:gd name="connsiteY5" fmla="*/ 9907613 h 10816572"/>
              <a:gd name="connsiteX6" fmla="*/ 13819430 w 14448126"/>
              <a:gd name="connsiteY6" fmla="*/ 9974929 h 10816572"/>
              <a:gd name="connsiteX0" fmla="*/ 13819430 w 14448128"/>
              <a:gd name="connsiteY0" fmla="*/ 9974929 h 10816573"/>
              <a:gd name="connsiteX1" fmla="*/ 13900305 w 14448128"/>
              <a:gd name="connsiteY1" fmla="*/ 1597217 h 10816573"/>
              <a:gd name="connsiteX2" fmla="*/ 13749780 w 14448128"/>
              <a:gd name="connsiteY2" fmla="*/ 0 h 10816573"/>
              <a:gd name="connsiteX3" fmla="*/ 0 w 14448128"/>
              <a:gd name="connsiteY3" fmla="*/ 28849 h 10816573"/>
              <a:gd name="connsiteX4" fmla="*/ 6628810 w 14448128"/>
              <a:gd name="connsiteY4" fmla="*/ 7269119 h 10816573"/>
              <a:gd name="connsiteX5" fmla="*/ 5743000 w 14448128"/>
              <a:gd name="connsiteY5" fmla="*/ 9907613 h 10816573"/>
              <a:gd name="connsiteX6" fmla="*/ 13819430 w 14448128"/>
              <a:gd name="connsiteY6" fmla="*/ 9974929 h 10816573"/>
              <a:gd name="connsiteX0" fmla="*/ 13819430 w 14448126"/>
              <a:gd name="connsiteY0" fmla="*/ 9974929 h 10816573"/>
              <a:gd name="connsiteX1" fmla="*/ 13900305 w 14448126"/>
              <a:gd name="connsiteY1" fmla="*/ 1597217 h 10816573"/>
              <a:gd name="connsiteX2" fmla="*/ 13749780 w 14448126"/>
              <a:gd name="connsiteY2" fmla="*/ 0 h 10816573"/>
              <a:gd name="connsiteX3" fmla="*/ 0 w 14448126"/>
              <a:gd name="connsiteY3" fmla="*/ 28849 h 10816573"/>
              <a:gd name="connsiteX4" fmla="*/ 6628810 w 14448126"/>
              <a:gd name="connsiteY4" fmla="*/ 7269119 h 10816573"/>
              <a:gd name="connsiteX5" fmla="*/ 5743000 w 14448126"/>
              <a:gd name="connsiteY5" fmla="*/ 9907613 h 10816573"/>
              <a:gd name="connsiteX6" fmla="*/ 13819430 w 14448126"/>
              <a:gd name="connsiteY6" fmla="*/ 9974929 h 10816573"/>
              <a:gd name="connsiteX0" fmla="*/ 13819430 w 14705909"/>
              <a:gd name="connsiteY0" fmla="*/ 9974929 h 9975201"/>
              <a:gd name="connsiteX1" fmla="*/ 13900305 w 14705909"/>
              <a:gd name="connsiteY1" fmla="*/ 1597217 h 9975201"/>
              <a:gd name="connsiteX2" fmla="*/ 13749780 w 14705909"/>
              <a:gd name="connsiteY2" fmla="*/ 0 h 9975201"/>
              <a:gd name="connsiteX3" fmla="*/ 0 w 14705909"/>
              <a:gd name="connsiteY3" fmla="*/ 28849 h 9975201"/>
              <a:gd name="connsiteX4" fmla="*/ 6628810 w 14705909"/>
              <a:gd name="connsiteY4" fmla="*/ 7269119 h 9975201"/>
              <a:gd name="connsiteX5" fmla="*/ 5743000 w 14705909"/>
              <a:gd name="connsiteY5" fmla="*/ 9907613 h 9975201"/>
              <a:gd name="connsiteX6" fmla="*/ 13819430 w 14705909"/>
              <a:gd name="connsiteY6" fmla="*/ 9974929 h 9975201"/>
              <a:gd name="connsiteX0" fmla="*/ 13819430 w 14705909"/>
              <a:gd name="connsiteY0" fmla="*/ 9974929 h 9975201"/>
              <a:gd name="connsiteX1" fmla="*/ 13900305 w 14705909"/>
              <a:gd name="connsiteY1" fmla="*/ 1597217 h 9975201"/>
              <a:gd name="connsiteX2" fmla="*/ 13749780 w 14705909"/>
              <a:gd name="connsiteY2" fmla="*/ 0 h 9975201"/>
              <a:gd name="connsiteX3" fmla="*/ 0 w 14705909"/>
              <a:gd name="connsiteY3" fmla="*/ 28849 h 9975201"/>
              <a:gd name="connsiteX4" fmla="*/ 6628810 w 14705909"/>
              <a:gd name="connsiteY4" fmla="*/ 7269119 h 9975201"/>
              <a:gd name="connsiteX5" fmla="*/ 5743000 w 14705909"/>
              <a:gd name="connsiteY5" fmla="*/ 9907613 h 9975201"/>
              <a:gd name="connsiteX6" fmla="*/ 13819430 w 14705909"/>
              <a:gd name="connsiteY6" fmla="*/ 9974929 h 9975201"/>
              <a:gd name="connsiteX0" fmla="*/ 13819430 w 13908792"/>
              <a:gd name="connsiteY0" fmla="*/ 9974929 h 9974929"/>
              <a:gd name="connsiteX1" fmla="*/ 13900305 w 13908792"/>
              <a:gd name="connsiteY1" fmla="*/ 1597217 h 9974929"/>
              <a:gd name="connsiteX2" fmla="*/ 13749780 w 13908792"/>
              <a:gd name="connsiteY2" fmla="*/ 0 h 9974929"/>
              <a:gd name="connsiteX3" fmla="*/ 0 w 13908792"/>
              <a:gd name="connsiteY3" fmla="*/ 28849 h 9974929"/>
              <a:gd name="connsiteX4" fmla="*/ 6628810 w 13908792"/>
              <a:gd name="connsiteY4" fmla="*/ 7269119 h 9974929"/>
              <a:gd name="connsiteX5" fmla="*/ 5743000 w 13908792"/>
              <a:gd name="connsiteY5" fmla="*/ 9907613 h 9974929"/>
              <a:gd name="connsiteX6" fmla="*/ 13819430 w 13908792"/>
              <a:gd name="connsiteY6" fmla="*/ 9974929 h 9974929"/>
              <a:gd name="connsiteX0" fmla="*/ 13819430 w 15165992"/>
              <a:gd name="connsiteY0" fmla="*/ 9974929 h 9974929"/>
              <a:gd name="connsiteX1" fmla="*/ 13749780 w 15165992"/>
              <a:gd name="connsiteY1" fmla="*/ 0 h 9974929"/>
              <a:gd name="connsiteX2" fmla="*/ 0 w 15165992"/>
              <a:gd name="connsiteY2" fmla="*/ 28849 h 9974929"/>
              <a:gd name="connsiteX3" fmla="*/ 6628810 w 15165992"/>
              <a:gd name="connsiteY3" fmla="*/ 7269119 h 9974929"/>
              <a:gd name="connsiteX4" fmla="*/ 5743000 w 15165992"/>
              <a:gd name="connsiteY4" fmla="*/ 9907613 h 9974929"/>
              <a:gd name="connsiteX5" fmla="*/ 13819430 w 15165992"/>
              <a:gd name="connsiteY5" fmla="*/ 9974929 h 9974929"/>
              <a:gd name="connsiteX0" fmla="*/ 13819430 w 15388862"/>
              <a:gd name="connsiteY0" fmla="*/ 9974932 h 9974932"/>
              <a:gd name="connsiteX1" fmla="*/ 13749780 w 15388862"/>
              <a:gd name="connsiteY1" fmla="*/ 3 h 9974932"/>
              <a:gd name="connsiteX2" fmla="*/ 0 w 15388862"/>
              <a:gd name="connsiteY2" fmla="*/ 28852 h 9974932"/>
              <a:gd name="connsiteX3" fmla="*/ 6628810 w 15388862"/>
              <a:gd name="connsiteY3" fmla="*/ 7269122 h 9974932"/>
              <a:gd name="connsiteX4" fmla="*/ 5743000 w 15388862"/>
              <a:gd name="connsiteY4" fmla="*/ 9907616 h 9974932"/>
              <a:gd name="connsiteX5" fmla="*/ 13819430 w 15388862"/>
              <a:gd name="connsiteY5" fmla="*/ 9974932 h 9974932"/>
              <a:gd name="connsiteX0" fmla="*/ 13819430 w 15388862"/>
              <a:gd name="connsiteY0" fmla="*/ 9974932 h 9974932"/>
              <a:gd name="connsiteX1" fmla="*/ 13749780 w 15388862"/>
              <a:gd name="connsiteY1" fmla="*/ 3 h 9974932"/>
              <a:gd name="connsiteX2" fmla="*/ 0 w 15388862"/>
              <a:gd name="connsiteY2" fmla="*/ 28852 h 9974932"/>
              <a:gd name="connsiteX3" fmla="*/ 6628810 w 15388862"/>
              <a:gd name="connsiteY3" fmla="*/ 7269122 h 9974932"/>
              <a:gd name="connsiteX4" fmla="*/ 5743000 w 15388862"/>
              <a:gd name="connsiteY4" fmla="*/ 9907616 h 9974932"/>
              <a:gd name="connsiteX5" fmla="*/ 13819430 w 15388862"/>
              <a:gd name="connsiteY5" fmla="*/ 9974932 h 9974932"/>
              <a:gd name="connsiteX0" fmla="*/ 13819430 w 14402411"/>
              <a:gd name="connsiteY0" fmla="*/ 9974929 h 9974929"/>
              <a:gd name="connsiteX1" fmla="*/ 13749780 w 14402411"/>
              <a:gd name="connsiteY1" fmla="*/ 0 h 9974929"/>
              <a:gd name="connsiteX2" fmla="*/ 0 w 14402411"/>
              <a:gd name="connsiteY2" fmla="*/ 28849 h 9974929"/>
              <a:gd name="connsiteX3" fmla="*/ 6628810 w 14402411"/>
              <a:gd name="connsiteY3" fmla="*/ 7269119 h 9974929"/>
              <a:gd name="connsiteX4" fmla="*/ 5743000 w 14402411"/>
              <a:gd name="connsiteY4" fmla="*/ 9907613 h 9974929"/>
              <a:gd name="connsiteX5" fmla="*/ 13819430 w 14402411"/>
              <a:gd name="connsiteY5" fmla="*/ 9974929 h 9974929"/>
              <a:gd name="connsiteX0" fmla="*/ 13819430 w 13819430"/>
              <a:gd name="connsiteY0" fmla="*/ 9974929 h 9974929"/>
              <a:gd name="connsiteX1" fmla="*/ 13749780 w 13819430"/>
              <a:gd name="connsiteY1" fmla="*/ 0 h 9974929"/>
              <a:gd name="connsiteX2" fmla="*/ 0 w 13819430"/>
              <a:gd name="connsiteY2" fmla="*/ 28849 h 9974929"/>
              <a:gd name="connsiteX3" fmla="*/ 6628810 w 13819430"/>
              <a:gd name="connsiteY3" fmla="*/ 7269119 h 9974929"/>
              <a:gd name="connsiteX4" fmla="*/ 5743000 w 13819430"/>
              <a:gd name="connsiteY4" fmla="*/ 9907613 h 9974929"/>
              <a:gd name="connsiteX5" fmla="*/ 13819430 w 13819430"/>
              <a:gd name="connsiteY5" fmla="*/ 9974929 h 9974929"/>
              <a:gd name="connsiteX0" fmla="*/ 13819430 w 15500743"/>
              <a:gd name="connsiteY0" fmla="*/ 9964030 h 9964030"/>
              <a:gd name="connsiteX1" fmla="*/ 15500743 w 15500743"/>
              <a:gd name="connsiteY1" fmla="*/ 0 h 9964030"/>
              <a:gd name="connsiteX2" fmla="*/ 0 w 15500743"/>
              <a:gd name="connsiteY2" fmla="*/ 17950 h 9964030"/>
              <a:gd name="connsiteX3" fmla="*/ 6628810 w 15500743"/>
              <a:gd name="connsiteY3" fmla="*/ 7258220 h 9964030"/>
              <a:gd name="connsiteX4" fmla="*/ 5743000 w 15500743"/>
              <a:gd name="connsiteY4" fmla="*/ 9896714 h 9964030"/>
              <a:gd name="connsiteX5" fmla="*/ 13819430 w 15500743"/>
              <a:gd name="connsiteY5" fmla="*/ 9964030 h 9964030"/>
              <a:gd name="connsiteX0" fmla="*/ 15414485 w 15500743"/>
              <a:gd name="connsiteY0" fmla="*/ 9931334 h 9931334"/>
              <a:gd name="connsiteX1" fmla="*/ 15500743 w 15500743"/>
              <a:gd name="connsiteY1" fmla="*/ 0 h 9931334"/>
              <a:gd name="connsiteX2" fmla="*/ 0 w 15500743"/>
              <a:gd name="connsiteY2" fmla="*/ 17950 h 9931334"/>
              <a:gd name="connsiteX3" fmla="*/ 6628810 w 15500743"/>
              <a:gd name="connsiteY3" fmla="*/ 7258220 h 9931334"/>
              <a:gd name="connsiteX4" fmla="*/ 5743000 w 15500743"/>
              <a:gd name="connsiteY4" fmla="*/ 9896714 h 9931334"/>
              <a:gd name="connsiteX5" fmla="*/ 15414485 w 15500743"/>
              <a:gd name="connsiteY5" fmla="*/ 9931334 h 9931334"/>
              <a:gd name="connsiteX0" fmla="*/ 15414485 w 16487325"/>
              <a:gd name="connsiteY0" fmla="*/ 9931334 h 9931334"/>
              <a:gd name="connsiteX1" fmla="*/ 16487325 w 16487325"/>
              <a:gd name="connsiteY1" fmla="*/ 0 h 9931334"/>
              <a:gd name="connsiteX2" fmla="*/ 0 w 16487325"/>
              <a:gd name="connsiteY2" fmla="*/ 17950 h 9931334"/>
              <a:gd name="connsiteX3" fmla="*/ 6628810 w 16487325"/>
              <a:gd name="connsiteY3" fmla="*/ 7258220 h 9931334"/>
              <a:gd name="connsiteX4" fmla="*/ 5743000 w 16487325"/>
              <a:gd name="connsiteY4" fmla="*/ 9896714 h 9931334"/>
              <a:gd name="connsiteX5" fmla="*/ 15414485 w 16487325"/>
              <a:gd name="connsiteY5" fmla="*/ 9931334 h 9931334"/>
              <a:gd name="connsiteX0" fmla="*/ 16308986 w 16487325"/>
              <a:gd name="connsiteY0" fmla="*/ 9964030 h 9964030"/>
              <a:gd name="connsiteX1" fmla="*/ 16487325 w 16487325"/>
              <a:gd name="connsiteY1" fmla="*/ 0 h 9964030"/>
              <a:gd name="connsiteX2" fmla="*/ 0 w 16487325"/>
              <a:gd name="connsiteY2" fmla="*/ 17950 h 9964030"/>
              <a:gd name="connsiteX3" fmla="*/ 6628810 w 16487325"/>
              <a:gd name="connsiteY3" fmla="*/ 7258220 h 9964030"/>
              <a:gd name="connsiteX4" fmla="*/ 5743000 w 16487325"/>
              <a:gd name="connsiteY4" fmla="*/ 9896714 h 9964030"/>
              <a:gd name="connsiteX5" fmla="*/ 16308986 w 16487325"/>
              <a:gd name="connsiteY5" fmla="*/ 9964030 h 9964030"/>
              <a:gd name="connsiteX0" fmla="*/ 16308986 w 17552834"/>
              <a:gd name="connsiteY0" fmla="*/ 9996726 h 9996726"/>
              <a:gd name="connsiteX1" fmla="*/ 17552834 w 17552834"/>
              <a:gd name="connsiteY1" fmla="*/ 0 h 9996726"/>
              <a:gd name="connsiteX2" fmla="*/ 0 w 17552834"/>
              <a:gd name="connsiteY2" fmla="*/ 50646 h 9996726"/>
              <a:gd name="connsiteX3" fmla="*/ 6628810 w 17552834"/>
              <a:gd name="connsiteY3" fmla="*/ 7290916 h 9996726"/>
              <a:gd name="connsiteX4" fmla="*/ 5743000 w 17552834"/>
              <a:gd name="connsiteY4" fmla="*/ 9929410 h 9996726"/>
              <a:gd name="connsiteX5" fmla="*/ 16308986 w 17552834"/>
              <a:gd name="connsiteY5" fmla="*/ 9996726 h 9996726"/>
              <a:gd name="connsiteX0" fmla="*/ 17637583 w 17637583"/>
              <a:gd name="connsiteY0" fmla="*/ 9996726 h 9996726"/>
              <a:gd name="connsiteX1" fmla="*/ 17552834 w 17637583"/>
              <a:gd name="connsiteY1" fmla="*/ 0 h 9996726"/>
              <a:gd name="connsiteX2" fmla="*/ 0 w 17637583"/>
              <a:gd name="connsiteY2" fmla="*/ 50646 h 9996726"/>
              <a:gd name="connsiteX3" fmla="*/ 6628810 w 17637583"/>
              <a:gd name="connsiteY3" fmla="*/ 7290916 h 9996726"/>
              <a:gd name="connsiteX4" fmla="*/ 5743000 w 17637583"/>
              <a:gd name="connsiteY4" fmla="*/ 9929410 h 9996726"/>
              <a:gd name="connsiteX5" fmla="*/ 17637583 w 17637583"/>
              <a:gd name="connsiteY5" fmla="*/ 9996726 h 9996726"/>
              <a:gd name="connsiteX0" fmla="*/ 17637583 w 17637583"/>
              <a:gd name="connsiteY0" fmla="*/ 9996726 h 9996726"/>
              <a:gd name="connsiteX1" fmla="*/ 13829119 w 17637583"/>
              <a:gd name="connsiteY1" fmla="*/ 0 h 9996726"/>
              <a:gd name="connsiteX2" fmla="*/ 0 w 17637583"/>
              <a:gd name="connsiteY2" fmla="*/ 50646 h 9996726"/>
              <a:gd name="connsiteX3" fmla="*/ 6628810 w 17637583"/>
              <a:gd name="connsiteY3" fmla="*/ 7290916 h 9996726"/>
              <a:gd name="connsiteX4" fmla="*/ 5743000 w 17637583"/>
              <a:gd name="connsiteY4" fmla="*/ 9929410 h 9996726"/>
              <a:gd name="connsiteX5" fmla="*/ 17637583 w 17637583"/>
              <a:gd name="connsiteY5" fmla="*/ 9996726 h 9996726"/>
              <a:gd name="connsiteX0" fmla="*/ 17637583 w 17637583"/>
              <a:gd name="connsiteY0" fmla="*/ 10030260 h 10030260"/>
              <a:gd name="connsiteX1" fmla="*/ 14051733 w 17637583"/>
              <a:gd name="connsiteY1" fmla="*/ 0 h 10030260"/>
              <a:gd name="connsiteX2" fmla="*/ 0 w 17637583"/>
              <a:gd name="connsiteY2" fmla="*/ 84180 h 10030260"/>
              <a:gd name="connsiteX3" fmla="*/ 6628810 w 17637583"/>
              <a:gd name="connsiteY3" fmla="*/ 7324450 h 10030260"/>
              <a:gd name="connsiteX4" fmla="*/ 5743000 w 17637583"/>
              <a:gd name="connsiteY4" fmla="*/ 9962944 h 10030260"/>
              <a:gd name="connsiteX5" fmla="*/ 17637583 w 17637583"/>
              <a:gd name="connsiteY5" fmla="*/ 10030260 h 10030260"/>
              <a:gd name="connsiteX0" fmla="*/ 14318621 w 14318621"/>
              <a:gd name="connsiteY0" fmla="*/ 9963191 h 9963191"/>
              <a:gd name="connsiteX1" fmla="*/ 14051733 w 14318621"/>
              <a:gd name="connsiteY1" fmla="*/ 0 h 9963191"/>
              <a:gd name="connsiteX2" fmla="*/ 0 w 14318621"/>
              <a:gd name="connsiteY2" fmla="*/ 84180 h 9963191"/>
              <a:gd name="connsiteX3" fmla="*/ 6628810 w 14318621"/>
              <a:gd name="connsiteY3" fmla="*/ 7324450 h 9963191"/>
              <a:gd name="connsiteX4" fmla="*/ 5743000 w 14318621"/>
              <a:gd name="connsiteY4" fmla="*/ 9962944 h 9963191"/>
              <a:gd name="connsiteX5" fmla="*/ 14318621 w 14318621"/>
              <a:gd name="connsiteY5" fmla="*/ 9963191 h 9963191"/>
              <a:gd name="connsiteX0" fmla="*/ 14318621 w 14335059"/>
              <a:gd name="connsiteY0" fmla="*/ 9979958 h 9979958"/>
              <a:gd name="connsiteX1" fmla="*/ 14335059 w 14335059"/>
              <a:gd name="connsiteY1" fmla="*/ 0 h 9979958"/>
              <a:gd name="connsiteX2" fmla="*/ 0 w 14335059"/>
              <a:gd name="connsiteY2" fmla="*/ 100947 h 9979958"/>
              <a:gd name="connsiteX3" fmla="*/ 6628810 w 14335059"/>
              <a:gd name="connsiteY3" fmla="*/ 7341217 h 9979958"/>
              <a:gd name="connsiteX4" fmla="*/ 5743000 w 14335059"/>
              <a:gd name="connsiteY4" fmla="*/ 9979711 h 9979958"/>
              <a:gd name="connsiteX5" fmla="*/ 14318621 w 14335059"/>
              <a:gd name="connsiteY5" fmla="*/ 9979958 h 997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35059" h="9979958">
                <a:moveTo>
                  <a:pt x="14318621" y="9979958"/>
                </a:moveTo>
                <a:cubicBezTo>
                  <a:pt x="14324100" y="6653305"/>
                  <a:pt x="14329580" y="3326653"/>
                  <a:pt x="14335059" y="0"/>
                </a:cubicBezTo>
                <a:lnTo>
                  <a:pt x="0" y="100947"/>
                </a:lnTo>
                <a:cubicBezTo>
                  <a:pt x="4105251" y="1999668"/>
                  <a:pt x="6628810" y="4516727"/>
                  <a:pt x="6628810" y="7341217"/>
                </a:cubicBezTo>
                <a:cubicBezTo>
                  <a:pt x="6628810" y="8228671"/>
                  <a:pt x="6308759" y="9116124"/>
                  <a:pt x="5743000" y="9979711"/>
                </a:cubicBezTo>
                <a:lnTo>
                  <a:pt x="14318621" y="9979958"/>
                </a:lnTo>
                <a:close/>
              </a:path>
            </a:pathLst>
          </a:custGeom>
          <a:gradFill>
            <a:gsLst>
              <a:gs pos="0">
                <a:srgbClr val="E7343F"/>
              </a:gs>
              <a:gs pos="100000">
                <a:srgbClr val="CC092F"/>
              </a:gs>
            </a:gsLst>
            <a:lin ang="0" scaled="0"/>
          </a:gra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x-none"/>
          </a:p>
        </p:txBody>
      </p:sp>
      <p:sp>
        <p:nvSpPr>
          <p:cNvPr id="21" name="Retângulo Arredondado 20"/>
          <p:cNvSpPr/>
          <p:nvPr/>
        </p:nvSpPr>
        <p:spPr>
          <a:xfrm>
            <a:off x="576214" y="5433588"/>
            <a:ext cx="3868196" cy="951968"/>
          </a:xfrm>
          <a:prstGeom prst="roundRect">
            <a:avLst>
              <a:gd name="adj" fmla="val 212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E6343F"/>
              </a:solidFill>
            </a:endParaRPr>
          </a:p>
        </p:txBody>
      </p:sp>
      <p:sp>
        <p:nvSpPr>
          <p:cNvPr id="3" name="CaixaDeTexto 10"/>
          <p:cNvSpPr txBox="1"/>
          <p:nvPr/>
        </p:nvSpPr>
        <p:spPr>
          <a:xfrm>
            <a:off x="735588" y="1625210"/>
            <a:ext cx="476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rgbClr val="C00000"/>
                </a:solidFill>
                <a:latin typeface="Bradesco Sans bold" panose="00000800000000000000" pitchFamily="2" charset="0"/>
                <a:ea typeface="Bradesco Sans Medium" charset="0"/>
                <a:cs typeface="Bradesco Sans Medium" charset="0"/>
              </a:rPr>
              <a:t>Dentista Online_</a:t>
            </a:r>
            <a:endParaRPr kumimoji="0" lang="pt-BR" sz="320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radesco Sans bold" panose="00000800000000000000" pitchFamily="2" charset="0"/>
              <a:ea typeface="Bradesco Sans Medium" charset="0"/>
              <a:cs typeface="Bradesco Sans Medium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5908" y="3226598"/>
            <a:ext cx="4143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  <a:t>O Dentista Online é o serviço de </a:t>
            </a:r>
            <a:r>
              <a:rPr lang="pt-BR" sz="1600" dirty="0" err="1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  <a:t>teleorientação</a:t>
            </a:r>
            <a:r>
              <a:rPr lang="pt-BR" sz="1600" dirty="0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  <a:t> odontológica disponível para beneficiários Bradesco Dental.</a:t>
            </a:r>
          </a:p>
        </p:txBody>
      </p:sp>
      <p:sp>
        <p:nvSpPr>
          <p:cNvPr id="9" name="Retângulo 8"/>
          <p:cNvSpPr/>
          <p:nvPr/>
        </p:nvSpPr>
        <p:spPr>
          <a:xfrm>
            <a:off x="755908" y="5602509"/>
            <a:ext cx="4748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  <a:t>Disponível na Área do Beneficiário</a:t>
            </a:r>
            <a:br>
              <a:rPr lang="pt-BR" sz="1600" dirty="0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srgbClr val="D6053F"/>
                </a:solidFill>
                <a:latin typeface="Bradesco Sans" pitchFamily="2" charset="0"/>
                <a:cs typeface="Arial" panose="020B0604020202020204" pitchFamily="34" charset="0"/>
              </a:rPr>
              <a:t>bradescoseguros.com.br/dental</a:t>
            </a:r>
          </a:p>
        </p:txBody>
      </p:sp>
      <p:sp>
        <p:nvSpPr>
          <p:cNvPr id="10" name="CaixaDeTexto 10"/>
          <p:cNvSpPr txBox="1"/>
          <p:nvPr/>
        </p:nvSpPr>
        <p:spPr>
          <a:xfrm>
            <a:off x="735588" y="2162792"/>
            <a:ext cx="4456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solidFill>
                  <a:srgbClr val="C00000"/>
                </a:solidFill>
                <a:latin typeface="Bradesco Sans" panose="00000500000000000000" pitchFamily="2" charset="0"/>
                <a:ea typeface="Bradesco Sans Medium" charset="0"/>
                <a:cs typeface="Bradesco Sans Medium" charset="0"/>
              </a:rPr>
              <a:t>Cuidado com a saúde bucal sem sair de casa</a:t>
            </a:r>
            <a:endParaRPr kumimoji="0" lang="pt-BR" sz="280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radesco Sans" panose="00000500000000000000" pitchFamily="2" charset="0"/>
              <a:ea typeface="Bradesco Sans Medium" charset="0"/>
              <a:cs typeface="Bradesco Sans Medium" charset="0"/>
            </a:endParaRPr>
          </a:p>
        </p:txBody>
      </p:sp>
      <p:cxnSp>
        <p:nvCxnSpPr>
          <p:cNvPr id="6" name="Conector reto 5"/>
          <p:cNvCxnSpPr>
            <a:stCxn id="2" idx="5"/>
            <a:endCxn id="14" idx="1"/>
          </p:cNvCxnSpPr>
          <p:nvPr/>
        </p:nvCxnSpPr>
        <p:spPr>
          <a:xfrm>
            <a:off x="9041099" y="2423320"/>
            <a:ext cx="347681" cy="35022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stCxn id="14" idx="3"/>
            <a:endCxn id="15" idx="7"/>
          </p:cNvCxnSpPr>
          <p:nvPr/>
        </p:nvCxnSpPr>
        <p:spPr>
          <a:xfrm flipH="1">
            <a:off x="9041099" y="4331358"/>
            <a:ext cx="347681" cy="3785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02" y="376516"/>
            <a:ext cx="1938871" cy="859802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826348" y="4226666"/>
            <a:ext cx="6270911" cy="776834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180000" marR="185403" indent="-180000" defTabSz="892912">
              <a:spcBef>
                <a:spcPts val="98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  <a:t>O serviço funciona de </a:t>
            </a:r>
            <a:r>
              <a:rPr lang="pt-BR" sz="1600" b="1" dirty="0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  <a:t>segunda a sexta-feira </a:t>
            </a:r>
            <a:r>
              <a:rPr lang="pt-BR" sz="1600" dirty="0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  <a:t>das </a:t>
            </a:r>
            <a:r>
              <a:rPr lang="pt-BR" sz="1600" b="1" dirty="0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  <a:t>8h30</a:t>
            </a:r>
            <a:r>
              <a:rPr lang="pt-BR" sz="1600" dirty="0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  <a:t> às </a:t>
            </a:r>
            <a:r>
              <a:rPr lang="pt-BR" sz="1600" b="1" dirty="0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  <a:t>17h</a:t>
            </a:r>
          </a:p>
          <a:p>
            <a:pPr marL="180000" marR="185403" indent="-180000" defTabSz="892912">
              <a:spcBef>
                <a:spcPts val="98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t-BR" sz="1600" dirty="0">
              <a:solidFill>
                <a:srgbClr val="6A6A6B"/>
              </a:solidFill>
              <a:latin typeface="Bradesco Sans" pitchFamily="2" charset="0"/>
              <a:cs typeface="Arial" panose="020B0604020202020204" pitchFamily="34" charset="0"/>
            </a:endParaRPr>
          </a:p>
          <a:p>
            <a:pPr marL="180000" marR="185403" indent="-180000" defTabSz="892912">
              <a:spcBef>
                <a:spcPts val="98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  <a:t>Totalmente </a:t>
            </a:r>
            <a:r>
              <a:rPr lang="pt-BR" sz="1600" b="1" dirty="0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  <a:t>virtual</a:t>
            </a:r>
            <a:r>
              <a:rPr lang="pt-BR" sz="1600" dirty="0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  <a:t> e em </a:t>
            </a:r>
            <a:r>
              <a:rPr lang="pt-BR" sz="1600" b="1" dirty="0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  <a:t>tempo real</a:t>
            </a:r>
          </a:p>
        </p:txBody>
      </p:sp>
      <p:sp>
        <p:nvSpPr>
          <p:cNvPr id="2" name="Elipse 1"/>
          <p:cNvSpPr/>
          <p:nvPr/>
        </p:nvSpPr>
        <p:spPr>
          <a:xfrm>
            <a:off x="7160646" y="542867"/>
            <a:ext cx="2203088" cy="22030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9066145" y="2450905"/>
            <a:ext cx="2203088" cy="22030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7160646" y="4387257"/>
            <a:ext cx="2203088" cy="22030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1">
            <a:extLst>
              <a:ext uri="{FF2B5EF4-FFF2-40B4-BE49-F238E27FC236}">
                <a16:creationId xmlns:a16="http://schemas.microsoft.com/office/drawing/2014/main" id="{DBAF8397-CF2E-0A40-9F0F-A46BAB59BC7B}"/>
              </a:ext>
            </a:extLst>
          </p:cNvPr>
          <p:cNvSpPr txBox="1"/>
          <p:nvPr/>
        </p:nvSpPr>
        <p:spPr>
          <a:xfrm>
            <a:off x="7736288" y="1969704"/>
            <a:ext cx="1051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AE9FF"/>
              </a:buClr>
            </a:pPr>
            <a:r>
              <a:rPr lang="pt-BR" sz="1400" dirty="0">
                <a:solidFill>
                  <a:srgbClr val="C00000"/>
                </a:solidFill>
                <a:latin typeface="Bradesco Sans bold" panose="00000800000000000000" pitchFamily="2" charset="0"/>
                <a:ea typeface="Bradesco Sans Medium" charset="0"/>
                <a:cs typeface="Bradesco Sans Medium" charset="0"/>
              </a:rPr>
              <a:t>Apenas</a:t>
            </a:r>
            <a:br>
              <a:rPr lang="pt-BR" sz="1400" dirty="0">
                <a:solidFill>
                  <a:srgbClr val="C00000"/>
                </a:solidFill>
                <a:latin typeface="Bradesco Sans bold" panose="00000800000000000000" pitchFamily="2" charset="0"/>
                <a:ea typeface="Bradesco Sans Medium" charset="0"/>
                <a:cs typeface="Bradesco Sans Medium" charset="0"/>
              </a:rPr>
            </a:br>
            <a:r>
              <a:rPr lang="pt-BR" sz="1400" dirty="0">
                <a:solidFill>
                  <a:srgbClr val="C00000"/>
                </a:solidFill>
                <a:latin typeface="Bradesco Sans bold" panose="00000800000000000000" pitchFamily="2" charset="0"/>
                <a:ea typeface="Bradesco Sans Medium" charset="0"/>
                <a:cs typeface="Bradesco Sans Medium" charset="0"/>
              </a:rPr>
              <a:t>1 clique</a:t>
            </a:r>
          </a:p>
        </p:txBody>
      </p:sp>
      <p:sp>
        <p:nvSpPr>
          <p:cNvPr id="17" name="CaixaDeTexto 11">
            <a:extLst>
              <a:ext uri="{FF2B5EF4-FFF2-40B4-BE49-F238E27FC236}">
                <a16:creationId xmlns:a16="http://schemas.microsoft.com/office/drawing/2014/main" id="{DBAF8397-CF2E-0A40-9F0F-A46BAB59BC7B}"/>
              </a:ext>
            </a:extLst>
          </p:cNvPr>
          <p:cNvSpPr txBox="1"/>
          <p:nvPr/>
        </p:nvSpPr>
        <p:spPr>
          <a:xfrm>
            <a:off x="9484493" y="3672718"/>
            <a:ext cx="1434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AE9FF"/>
              </a:buClr>
            </a:pPr>
            <a:r>
              <a:rPr lang="pt-BR" sz="1400" dirty="0">
                <a:solidFill>
                  <a:srgbClr val="C00000"/>
                </a:solidFill>
                <a:latin typeface="Bradesco Sans bold" panose="00000800000000000000" pitchFamily="2" charset="0"/>
                <a:ea typeface="Bradesco Sans Medium" charset="0"/>
                <a:cs typeface="Bradesco Sans Medium" charset="0"/>
              </a:rPr>
              <a:t>Um dentista especialista</a:t>
            </a:r>
            <a:br>
              <a:rPr lang="pt-BR" sz="1400" dirty="0">
                <a:solidFill>
                  <a:srgbClr val="C00000"/>
                </a:solidFill>
                <a:latin typeface="Bradesco Sans bold" panose="00000800000000000000" pitchFamily="2" charset="0"/>
                <a:ea typeface="Bradesco Sans Medium" charset="0"/>
                <a:cs typeface="Bradesco Sans Medium" charset="0"/>
              </a:rPr>
            </a:br>
            <a:r>
              <a:rPr lang="pt-BR" sz="1400" dirty="0">
                <a:solidFill>
                  <a:srgbClr val="C00000"/>
                </a:solidFill>
                <a:latin typeface="Bradesco Sans bold" panose="00000800000000000000" pitchFamily="2" charset="0"/>
                <a:ea typeface="Bradesco Sans Medium" charset="0"/>
                <a:cs typeface="Bradesco Sans Medium" charset="0"/>
              </a:rPr>
              <a:t>à distancia</a:t>
            </a:r>
          </a:p>
        </p:txBody>
      </p:sp>
      <p:sp>
        <p:nvSpPr>
          <p:cNvPr id="18" name="CaixaDeTexto 11">
            <a:extLst>
              <a:ext uri="{FF2B5EF4-FFF2-40B4-BE49-F238E27FC236}">
                <a16:creationId xmlns:a16="http://schemas.microsoft.com/office/drawing/2014/main" id="{DBAF8397-CF2E-0A40-9F0F-A46BAB59BC7B}"/>
              </a:ext>
            </a:extLst>
          </p:cNvPr>
          <p:cNvSpPr txBox="1"/>
          <p:nvPr/>
        </p:nvSpPr>
        <p:spPr>
          <a:xfrm>
            <a:off x="7299145" y="5479109"/>
            <a:ext cx="1937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AE9FF"/>
              </a:buClr>
            </a:pPr>
            <a:r>
              <a:rPr lang="pt-BR" sz="1400" dirty="0">
                <a:solidFill>
                  <a:srgbClr val="C00000"/>
                </a:solidFill>
                <a:latin typeface="Bradesco Sans bold" panose="00000800000000000000" pitchFamily="2" charset="0"/>
                <a:ea typeface="Bradesco Sans Medium" charset="0"/>
                <a:cs typeface="Bradesco Sans Medium" charset="0"/>
              </a:rPr>
              <a:t>Orientações de cuidado bucal e encaminhamento 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077" y="863381"/>
            <a:ext cx="774785" cy="105421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096" y="3019427"/>
            <a:ext cx="518891" cy="622669"/>
          </a:xfrm>
          <a:prstGeom prst="rect">
            <a:avLst/>
          </a:prstGeom>
        </p:spPr>
      </p:pic>
      <p:sp>
        <p:nvSpPr>
          <p:cNvPr id="27" name="Retângulo Arredondado 26"/>
          <p:cNvSpPr/>
          <p:nvPr/>
        </p:nvSpPr>
        <p:spPr>
          <a:xfrm>
            <a:off x="9777343" y="2963527"/>
            <a:ext cx="840120" cy="623005"/>
          </a:xfrm>
          <a:prstGeom prst="roundRect">
            <a:avLst>
              <a:gd name="adj" fmla="val 12865"/>
            </a:avLst>
          </a:prstGeom>
          <a:noFill/>
          <a:ln w="28575">
            <a:solidFill>
              <a:srgbClr val="CC0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263" y="4607511"/>
            <a:ext cx="950065" cy="8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4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B7F255-B601-1867-1B3A-7EDAB0FAB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9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039149" y="2651633"/>
            <a:ext cx="692118" cy="692118"/>
          </a:xfrm>
          <a:prstGeom prst="ellipse">
            <a:avLst/>
          </a:prstGeom>
          <a:solidFill>
            <a:srgbClr val="E917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/>
          <p:cNvSpPr/>
          <p:nvPr/>
        </p:nvSpPr>
        <p:spPr>
          <a:xfrm>
            <a:off x="1039149" y="3875835"/>
            <a:ext cx="692118" cy="692118"/>
          </a:xfrm>
          <a:prstGeom prst="ellipse">
            <a:avLst/>
          </a:prstGeom>
          <a:solidFill>
            <a:srgbClr val="E917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/>
          <p:cNvSpPr/>
          <p:nvPr/>
        </p:nvSpPr>
        <p:spPr>
          <a:xfrm>
            <a:off x="1039149" y="5085022"/>
            <a:ext cx="692118" cy="692118"/>
          </a:xfrm>
          <a:prstGeom prst="ellipse">
            <a:avLst/>
          </a:prstGeom>
          <a:solidFill>
            <a:srgbClr val="E917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10510657" y="2651633"/>
            <a:ext cx="692118" cy="692118"/>
          </a:xfrm>
          <a:prstGeom prst="ellipse">
            <a:avLst/>
          </a:prstGeom>
          <a:solidFill>
            <a:srgbClr val="E917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/>
          <p:cNvSpPr/>
          <p:nvPr/>
        </p:nvSpPr>
        <p:spPr>
          <a:xfrm>
            <a:off x="10510657" y="3880068"/>
            <a:ext cx="692118" cy="692118"/>
          </a:xfrm>
          <a:prstGeom prst="ellipse">
            <a:avLst/>
          </a:prstGeom>
          <a:solidFill>
            <a:srgbClr val="E917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/>
          <p:cNvSpPr/>
          <p:nvPr/>
        </p:nvSpPr>
        <p:spPr>
          <a:xfrm>
            <a:off x="10510657" y="5089434"/>
            <a:ext cx="692118" cy="692118"/>
          </a:xfrm>
          <a:prstGeom prst="ellipse">
            <a:avLst/>
          </a:prstGeom>
          <a:solidFill>
            <a:srgbClr val="E917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FF9BDD38-A00A-874A-9C23-2318BB4F31B8}"/>
              </a:ext>
            </a:extLst>
          </p:cNvPr>
          <p:cNvSpPr txBox="1">
            <a:spLocks/>
          </p:cNvSpPr>
          <p:nvPr/>
        </p:nvSpPr>
        <p:spPr>
          <a:xfrm>
            <a:off x="5153062" y="1504327"/>
            <a:ext cx="1398860" cy="504965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3200" kern="0" dirty="0">
                <a:solidFill>
                  <a:srgbClr val="CC092F"/>
                </a:solidFill>
                <a:latin typeface="Bradesco Sans" panose="00000500000000000000" pitchFamily="2" charset="0"/>
              </a:rPr>
              <a:t>Raio X</a:t>
            </a:r>
          </a:p>
        </p:txBody>
      </p:sp>
      <p:sp>
        <p:nvSpPr>
          <p:cNvPr id="12" name="CaixaDeTexto 9"/>
          <p:cNvSpPr txBox="1"/>
          <p:nvPr/>
        </p:nvSpPr>
        <p:spPr>
          <a:xfrm>
            <a:off x="1817302" y="2847692"/>
            <a:ext cx="155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de atividade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951" y="2803542"/>
            <a:ext cx="457200" cy="4324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361" y="3887674"/>
            <a:ext cx="602400" cy="602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19" y="5200753"/>
            <a:ext cx="506627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359" y="4026861"/>
            <a:ext cx="676814" cy="3707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697" y="2677056"/>
            <a:ext cx="627209" cy="6272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314" y="5202771"/>
            <a:ext cx="527317" cy="5273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1152" y="3967193"/>
            <a:ext cx="491128" cy="4911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4751" y="2754114"/>
            <a:ext cx="444844" cy="4942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326" y="5196032"/>
            <a:ext cx="580943" cy="580943"/>
          </a:xfrm>
          <a:prstGeom prst="rect">
            <a:avLst/>
          </a:prstGeom>
        </p:spPr>
      </p:pic>
      <p:sp>
        <p:nvSpPr>
          <p:cNvPr id="26" name="CaixaDeTexto 9"/>
          <p:cNvSpPr txBox="1"/>
          <p:nvPr/>
        </p:nvSpPr>
        <p:spPr>
          <a:xfrm>
            <a:off x="1817302" y="2602641"/>
            <a:ext cx="17523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pt-BR" sz="2500" b="1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35 anos</a:t>
            </a:r>
            <a:endParaRPr lang="en-US" sz="2500" b="1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27" name="CaixaDeTexto 9"/>
          <p:cNvSpPr txBox="1"/>
          <p:nvPr/>
        </p:nvSpPr>
        <p:spPr>
          <a:xfrm>
            <a:off x="6250489" y="2624530"/>
            <a:ext cx="17763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pt-BR" sz="2500" b="1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20 anos</a:t>
            </a:r>
            <a:endParaRPr lang="en-US" sz="2500" b="1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28" name="CaixaDeTexto 9"/>
          <p:cNvSpPr txBox="1"/>
          <p:nvPr/>
        </p:nvSpPr>
        <p:spPr>
          <a:xfrm>
            <a:off x="6250489" y="2856815"/>
            <a:ext cx="135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de liderança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29" name="CaixaDeTexto 9"/>
          <p:cNvSpPr txBox="1"/>
          <p:nvPr/>
        </p:nvSpPr>
        <p:spPr>
          <a:xfrm>
            <a:off x="1817302" y="3548617"/>
            <a:ext cx="1171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Cerca de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30" name="CaixaDeTexto 9"/>
          <p:cNvSpPr txBox="1"/>
          <p:nvPr/>
        </p:nvSpPr>
        <p:spPr>
          <a:xfrm>
            <a:off x="1817302" y="4138252"/>
            <a:ext cx="222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de beneficiários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32" name="CaixaDeTexto 9"/>
          <p:cNvSpPr txBox="1"/>
          <p:nvPr/>
        </p:nvSpPr>
        <p:spPr>
          <a:xfrm>
            <a:off x="1817303" y="3890983"/>
            <a:ext cx="2099280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200"/>
              </a:spcBef>
            </a:pPr>
            <a:r>
              <a:rPr lang="pt-BR" sz="2500" b="1" dirty="0">
                <a:solidFill>
                  <a:srgbClr val="C00000"/>
                </a:solidFill>
                <a:latin typeface="Bradesco Sans"/>
                <a:ea typeface="Bradesco Sans" charset="0"/>
                <a:cs typeface="Bradesco Sans" charset="0"/>
              </a:rPr>
              <a:t>8,1 milhões</a:t>
            </a:r>
            <a:endParaRPr lang="en-US" sz="2500" b="1" dirty="0">
              <a:solidFill>
                <a:srgbClr val="C00000"/>
              </a:solidFill>
              <a:latin typeface="Bradesco Sans"/>
              <a:ea typeface="Bradesco Sans" charset="0"/>
              <a:cs typeface="Bradesco Sans" charset="0"/>
            </a:endParaRPr>
          </a:p>
        </p:txBody>
      </p:sp>
      <p:sp>
        <p:nvSpPr>
          <p:cNvPr id="33" name="CaixaDeTexto 9"/>
          <p:cNvSpPr txBox="1"/>
          <p:nvPr/>
        </p:nvSpPr>
        <p:spPr>
          <a:xfrm>
            <a:off x="6250489" y="3559730"/>
            <a:ext cx="135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Mais de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34" name="CaixaDeTexto 9"/>
          <p:cNvSpPr txBox="1"/>
          <p:nvPr/>
        </p:nvSpPr>
        <p:spPr>
          <a:xfrm>
            <a:off x="6290681" y="3892336"/>
            <a:ext cx="1945119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200"/>
              </a:spcBef>
            </a:pPr>
            <a:r>
              <a:rPr lang="pt-BR" sz="2500" b="1" dirty="0">
                <a:solidFill>
                  <a:srgbClr val="C00000"/>
                </a:solidFill>
                <a:latin typeface="Bradesco Sans"/>
                <a:ea typeface="Bradesco Sans" charset="0"/>
                <a:cs typeface="Bradesco Sans" charset="0"/>
              </a:rPr>
              <a:t>25 mil</a:t>
            </a:r>
            <a:endParaRPr lang="en-US" sz="2500" b="1" dirty="0">
              <a:solidFill>
                <a:srgbClr val="C00000"/>
              </a:solidFill>
              <a:latin typeface="Bradesco Sans"/>
              <a:ea typeface="Bradesco Sans" charset="0"/>
              <a:cs typeface="Bradesco Sans" charset="0"/>
            </a:endParaRPr>
          </a:p>
        </p:txBody>
      </p:sp>
      <p:sp>
        <p:nvSpPr>
          <p:cNvPr id="35" name="CaixaDeTexto 9"/>
          <p:cNvSpPr txBox="1"/>
          <p:nvPr/>
        </p:nvSpPr>
        <p:spPr>
          <a:xfrm>
            <a:off x="6250490" y="4280955"/>
            <a:ext cx="177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profissionais credenciados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36" name="CaixaDeTexto 9"/>
          <p:cNvSpPr txBox="1"/>
          <p:nvPr/>
        </p:nvSpPr>
        <p:spPr>
          <a:xfrm>
            <a:off x="1803234" y="4839360"/>
            <a:ext cx="117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Cerca de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37" name="CaixaDeTexto 9"/>
          <p:cNvSpPr txBox="1"/>
          <p:nvPr/>
        </p:nvSpPr>
        <p:spPr>
          <a:xfrm>
            <a:off x="1803233" y="5168689"/>
            <a:ext cx="15793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pt-BR" sz="2500" b="1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60 mil</a:t>
            </a:r>
            <a:endParaRPr lang="en-US" sz="2500" b="1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38" name="CaixaDeTexto 9"/>
          <p:cNvSpPr txBox="1"/>
          <p:nvPr/>
        </p:nvSpPr>
        <p:spPr>
          <a:xfrm>
            <a:off x="1803234" y="5540285"/>
            <a:ext cx="1661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Acionistas em mais de 30 países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39" name="CaixaDeTexto 9"/>
          <p:cNvSpPr txBox="1"/>
          <p:nvPr/>
        </p:nvSpPr>
        <p:spPr>
          <a:xfrm>
            <a:off x="6249968" y="4986627"/>
            <a:ext cx="1200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Cerca de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41" name="CaixaDeTexto 9"/>
          <p:cNvSpPr txBox="1"/>
          <p:nvPr/>
        </p:nvSpPr>
        <p:spPr>
          <a:xfrm>
            <a:off x="6249968" y="5165280"/>
            <a:ext cx="1425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pt-BR" sz="2500" b="1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1,7 mil</a:t>
            </a:r>
            <a:endParaRPr lang="en-US" sz="2500" b="1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42" name="CaixaDeTexto 9"/>
          <p:cNvSpPr txBox="1"/>
          <p:nvPr/>
        </p:nvSpPr>
        <p:spPr>
          <a:xfrm>
            <a:off x="6249968" y="5584362"/>
            <a:ext cx="142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funcionários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43" name="CaixaDeTexto 9"/>
          <p:cNvSpPr txBox="1"/>
          <p:nvPr/>
        </p:nvSpPr>
        <p:spPr>
          <a:xfrm>
            <a:off x="8486976" y="3752130"/>
            <a:ext cx="192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Presente em mais de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45" name="CaixaDeTexto 9"/>
          <p:cNvSpPr txBox="1"/>
          <p:nvPr/>
        </p:nvSpPr>
        <p:spPr>
          <a:xfrm>
            <a:off x="9083889" y="3971978"/>
            <a:ext cx="1330487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Bef>
                <a:spcPts val="200"/>
              </a:spcBef>
            </a:pPr>
            <a:r>
              <a:rPr lang="pt-BR" sz="2500" b="1" dirty="0">
                <a:solidFill>
                  <a:srgbClr val="C00000"/>
                </a:solidFill>
                <a:latin typeface="Bradesco Sans"/>
                <a:ea typeface="Bradesco Sans" charset="0"/>
                <a:cs typeface="Bradesco Sans" charset="0"/>
              </a:rPr>
              <a:t>2,5 mil</a:t>
            </a:r>
            <a:endParaRPr lang="en-US" sz="2500" b="1" dirty="0">
              <a:solidFill>
                <a:srgbClr val="C00000"/>
              </a:solidFill>
              <a:latin typeface="Bradesco Sans"/>
              <a:ea typeface="Bradesco Sans" charset="0"/>
              <a:cs typeface="Bradesco Sans" charset="0"/>
            </a:endParaRPr>
          </a:p>
        </p:txBody>
      </p:sp>
      <p:sp>
        <p:nvSpPr>
          <p:cNvPr id="46" name="CaixaDeTexto 9"/>
          <p:cNvSpPr txBox="1"/>
          <p:nvPr/>
        </p:nvSpPr>
        <p:spPr>
          <a:xfrm>
            <a:off x="8949500" y="4368037"/>
            <a:ext cx="1424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municípios em todo o Brasil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47" name="CaixaDeTexto 9"/>
          <p:cNvSpPr txBox="1"/>
          <p:nvPr/>
        </p:nvSpPr>
        <p:spPr>
          <a:xfrm>
            <a:off x="8681960" y="2609165"/>
            <a:ext cx="1782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</a:pPr>
            <a:r>
              <a:rPr lang="pt-BR" sz="2500" b="1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R$ 6,7 BI</a:t>
            </a:r>
            <a:endParaRPr lang="en-US" sz="2500" b="1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48" name="CaixaDeTexto 9"/>
          <p:cNvSpPr txBox="1"/>
          <p:nvPr/>
        </p:nvSpPr>
        <p:spPr>
          <a:xfrm>
            <a:off x="8923144" y="3021374"/>
            <a:ext cx="14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em valor de mercado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49" name="CaixaDeTexto 9"/>
          <p:cNvSpPr txBox="1"/>
          <p:nvPr/>
        </p:nvSpPr>
        <p:spPr>
          <a:xfrm>
            <a:off x="9376776" y="4994024"/>
            <a:ext cx="988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Cerca de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50" name="CaixaDeTexto 9"/>
          <p:cNvSpPr txBox="1"/>
          <p:nvPr/>
        </p:nvSpPr>
        <p:spPr>
          <a:xfrm>
            <a:off x="8870300" y="5169447"/>
            <a:ext cx="14953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</a:pPr>
            <a:r>
              <a:rPr lang="pt-BR" sz="2500" b="1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30 mil</a:t>
            </a:r>
            <a:endParaRPr lang="en-US" sz="2500" b="1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61" name="Elipse 60"/>
          <p:cNvSpPr/>
          <p:nvPr/>
        </p:nvSpPr>
        <p:spPr>
          <a:xfrm>
            <a:off x="5495440" y="2651633"/>
            <a:ext cx="692118" cy="692118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lipse 61"/>
          <p:cNvSpPr/>
          <p:nvPr/>
        </p:nvSpPr>
        <p:spPr>
          <a:xfrm>
            <a:off x="5495440" y="3876759"/>
            <a:ext cx="692118" cy="692118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Elipse 62"/>
          <p:cNvSpPr/>
          <p:nvPr/>
        </p:nvSpPr>
        <p:spPr>
          <a:xfrm>
            <a:off x="5495440" y="5096173"/>
            <a:ext cx="692118" cy="692118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>
            <a:stCxn id="6" idx="4"/>
            <a:endCxn id="53" idx="0"/>
          </p:cNvCxnSpPr>
          <p:nvPr/>
        </p:nvCxnSpPr>
        <p:spPr>
          <a:xfrm>
            <a:off x="1385208" y="3343751"/>
            <a:ext cx="0" cy="53208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>
            <a:endCxn id="56" idx="0"/>
          </p:cNvCxnSpPr>
          <p:nvPr/>
        </p:nvCxnSpPr>
        <p:spPr>
          <a:xfrm>
            <a:off x="1385208" y="4578152"/>
            <a:ext cx="0" cy="5068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>
            <a:off x="5841499" y="3343751"/>
            <a:ext cx="0" cy="53208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5841499" y="4578152"/>
            <a:ext cx="0" cy="5068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10853753" y="3343751"/>
            <a:ext cx="0" cy="53208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10853753" y="4578152"/>
            <a:ext cx="0" cy="5068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lchete Direito 73"/>
          <p:cNvSpPr/>
          <p:nvPr/>
        </p:nvSpPr>
        <p:spPr>
          <a:xfrm rot="16200000">
            <a:off x="5855301" y="-2351399"/>
            <a:ext cx="515923" cy="9480983"/>
          </a:xfrm>
          <a:prstGeom prst="rightBracket">
            <a:avLst>
              <a:gd name="adj" fmla="val 115628"/>
            </a:avLst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5" name="Conector reto 74"/>
          <p:cNvCxnSpPr/>
          <p:nvPr/>
        </p:nvCxnSpPr>
        <p:spPr>
          <a:xfrm>
            <a:off x="5841500" y="2142448"/>
            <a:ext cx="10992" cy="50460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9"/>
          <p:cNvSpPr txBox="1"/>
          <p:nvPr/>
        </p:nvSpPr>
        <p:spPr>
          <a:xfrm>
            <a:off x="8654488" y="5560314"/>
            <a:ext cx="178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tratamentos analisados por dia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57" name="CaixaDeTexto 9"/>
          <p:cNvSpPr txBox="1"/>
          <p:nvPr/>
        </p:nvSpPr>
        <p:spPr>
          <a:xfrm>
            <a:off x="6250490" y="2455276"/>
            <a:ext cx="192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Mais de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  <p:sp>
        <p:nvSpPr>
          <p:cNvPr id="58" name="CaixaDeTexto 9"/>
          <p:cNvSpPr txBox="1"/>
          <p:nvPr/>
        </p:nvSpPr>
        <p:spPr>
          <a:xfrm>
            <a:off x="9629015" y="2390624"/>
            <a:ext cx="833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pt-BR" sz="1400" dirty="0">
                <a:solidFill>
                  <a:srgbClr val="C00000"/>
                </a:solidFill>
                <a:latin typeface="Bradesco Sans" charset="0"/>
                <a:ea typeface="Bradesco Sans" charset="0"/>
                <a:cs typeface="Bradesco Sans" charset="0"/>
              </a:rPr>
              <a:t>Mais de</a:t>
            </a:r>
            <a:endParaRPr lang="en-US" sz="1400" dirty="0">
              <a:solidFill>
                <a:srgbClr val="C00000"/>
              </a:solidFill>
              <a:latin typeface="Bradesco Sans" charset="0"/>
              <a:ea typeface="Bradesco Sans" charset="0"/>
              <a:cs typeface="Bradesc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3" grpId="0" animBg="1"/>
      <p:bldP spid="56" grpId="0" animBg="1"/>
      <p:bldP spid="64" grpId="0" animBg="1"/>
      <p:bldP spid="65" grpId="0" animBg="1"/>
      <p:bldP spid="66" grpId="0" animBg="1"/>
      <p:bldP spid="61" grpId="0" animBg="1"/>
      <p:bldP spid="62" grpId="0" animBg="1"/>
      <p:bldP spid="63" grpId="0" animBg="1"/>
      <p:bldP spid="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DC74F8-62FB-9C26-EEEA-65FAFB72E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sp>
        <p:nvSpPr>
          <p:cNvPr id="8" name="CaixaDeTexto 10"/>
          <p:cNvSpPr txBox="1"/>
          <p:nvPr/>
        </p:nvSpPr>
        <p:spPr>
          <a:xfrm>
            <a:off x="6540784" y="880300"/>
            <a:ext cx="457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rgbClr val="C00000"/>
                </a:solidFill>
                <a:latin typeface="Bradesco Sans bold" panose="00000800000000000000" pitchFamily="2" charset="0"/>
                <a:ea typeface="Bradesco Sans Medium" charset="0"/>
                <a:cs typeface="Bradesco Sans Medium" charset="0"/>
              </a:rPr>
              <a:t>Clube de Vantagens</a:t>
            </a:r>
            <a:endParaRPr kumimoji="0" lang="pt-BR" sz="320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radesco Sans bold" panose="00000800000000000000" pitchFamily="2" charset="0"/>
              <a:ea typeface="Bradesco Sans Medium" charset="0"/>
              <a:cs typeface="Bradesco Sans Medium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419166" y="1774660"/>
            <a:ext cx="5077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charset="0"/>
                <a:ea typeface="Bradesco Sans" charset="0"/>
                <a:cs typeface="Bradesco Sans" charset="0"/>
              </a:rPr>
              <a:t>No </a:t>
            </a:r>
            <a:r>
              <a:rPr lang="pt-B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desco Sans" charset="0"/>
                <a:ea typeface="Bradesco Sans" charset="0"/>
                <a:cs typeface="Bradesco Sans" charset="0"/>
              </a:rPr>
              <a:t>App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charset="0"/>
                <a:ea typeface="Bradesco Sans" charset="0"/>
                <a:cs typeface="Bradesco Sans" charset="0"/>
              </a:rPr>
              <a:t> Bradesco Seguros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charset="0"/>
                <a:ea typeface="Bradesco Sans" charset="0"/>
                <a:cs typeface="Bradesco Sans" charset="0"/>
              </a:rPr>
              <a:t>, o segurado tem uma vitrine de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charset="0"/>
                <a:ea typeface="Bradesco Sans" charset="0"/>
                <a:cs typeface="Bradesco Sans" charset="0"/>
              </a:rPr>
              <a:t>ofertas e benefícios em lojas on-line e estabelecimentos conveniados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charset="0"/>
                <a:ea typeface="Bradesco Sans" charset="0"/>
                <a:cs typeface="Bradesco Sans" charset="0"/>
              </a:rPr>
              <a:t> em todo o país em diversos segmentos.</a:t>
            </a:r>
            <a:endParaRPr kumimoji="0" lang="pt-BR" sz="16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Bradesco Sans" charset="0"/>
              <a:ea typeface="Bradesco Sans" charset="0"/>
              <a:cs typeface="Bradesco Sans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079" y="880300"/>
            <a:ext cx="3962107" cy="732887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B2B9847-D3D0-4A31-8F2B-9C93D8F399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412989" y="4475728"/>
            <a:ext cx="1987927" cy="59148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CD258B-77C8-49ED-8152-7FFC6362ADB7}"/>
              </a:ext>
            </a:extLst>
          </p:cNvPr>
          <p:cNvSpPr txBox="1"/>
          <p:nvPr/>
        </p:nvSpPr>
        <p:spPr>
          <a:xfrm>
            <a:off x="6626322" y="5142882"/>
            <a:ext cx="2606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D6053F"/>
                </a:solidFill>
                <a:latin typeface="Bradesco Sans" panose="00000500000000000000" pitchFamily="2" charset="0"/>
                <a:ea typeface="Noto Sans SC Regular" panose="020B0500000000000000" pitchFamily="34" charset="-128"/>
                <a:cs typeface="Bradesco Sans" charset="0"/>
              </a:rPr>
              <a:t>1. </a:t>
            </a:r>
            <a:r>
              <a:rPr lang="pt-BR" sz="1600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Medicamentos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765FE3-16FA-46E6-8623-C80288F55697}"/>
              </a:ext>
            </a:extLst>
          </p:cNvPr>
          <p:cNvSpPr txBox="1"/>
          <p:nvPr/>
        </p:nvSpPr>
        <p:spPr>
          <a:xfrm>
            <a:off x="6621337" y="5530748"/>
            <a:ext cx="176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CC092F"/>
                </a:solidFill>
                <a:latin typeface="Bradesco Sans" charset="0"/>
                <a:ea typeface="Bradesco Sans" charset="0"/>
                <a:cs typeface="Bradesco Sans" charset="0"/>
              </a:rPr>
              <a:t>2. </a:t>
            </a:r>
            <a:r>
              <a:rPr lang="pt-BR" sz="1600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Higiene Bucal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69BCA3-0785-41AD-B275-C1AFA511D5BA}"/>
              </a:ext>
            </a:extLst>
          </p:cNvPr>
          <p:cNvSpPr txBox="1"/>
          <p:nvPr/>
        </p:nvSpPr>
        <p:spPr>
          <a:xfrm>
            <a:off x="6629424" y="5918614"/>
            <a:ext cx="1479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CC092F"/>
                </a:solidFill>
                <a:latin typeface="Bradesco Sans" charset="0"/>
                <a:ea typeface="Bradesco Sans" charset="0"/>
                <a:cs typeface="Bradesco Sans" charset="0"/>
              </a:rPr>
              <a:t>3. </a:t>
            </a:r>
            <a:r>
              <a:rPr lang="pt-BR" sz="1600" b="1" dirty="0">
                <a:solidFill>
                  <a:srgbClr val="E91740"/>
                </a:solidFill>
                <a:latin typeface="Bradesco Sans" charset="0"/>
                <a:ea typeface="Bradesco Sans" charset="0"/>
                <a:cs typeface="Bradesco Sans" charset="0"/>
              </a:rPr>
              <a:t>Perfumaria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583C2D4-83ED-4C62-830A-CD0CB0A2F604}"/>
              </a:ext>
            </a:extLst>
          </p:cNvPr>
          <p:cNvSpPr txBox="1"/>
          <p:nvPr/>
        </p:nvSpPr>
        <p:spPr>
          <a:xfrm>
            <a:off x="6856132" y="3590624"/>
            <a:ext cx="396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>
                <a:solidFill>
                  <a:srgbClr val="C00000"/>
                </a:solidFill>
                <a:latin typeface="Bradesco Sans" panose="00000500000000000000" pitchFamily="2" charset="0"/>
                <a:ea typeface="Bradesco Sans Medium" charset="0"/>
                <a:cs typeface="Bradesco Sans Medium" charset="0"/>
              </a:rPr>
              <a:t>Descontos exclusivos entre </a:t>
            </a:r>
            <a:r>
              <a:rPr lang="pt-BR" sz="2400" dirty="0">
                <a:solidFill>
                  <a:srgbClr val="C00000"/>
                </a:solidFill>
                <a:latin typeface="Bradesco Sans bold" panose="00000800000000000000" pitchFamily="2" charset="0"/>
                <a:ea typeface="Bradesco Sans Medium" charset="0"/>
                <a:cs typeface="Bradesco Sans Medium" charset="0"/>
              </a:rPr>
              <a:t>5% e 75% </a:t>
            </a:r>
            <a:r>
              <a:rPr lang="pt-BR" sz="2400" dirty="0">
                <a:solidFill>
                  <a:srgbClr val="C00000"/>
                </a:solidFill>
                <a:latin typeface="Bradesco Sans" panose="00000500000000000000" pitchFamily="2" charset="0"/>
                <a:ea typeface="Bradesco Sans Medium" charset="0"/>
                <a:cs typeface="Bradesco Sans Medium" charset="0"/>
              </a:rPr>
              <a:t>em produtos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62388AC5-7435-42C8-91A6-0C6E166B22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2486" y="4485191"/>
            <a:ext cx="1931026" cy="582024"/>
          </a:xfrm>
          <a:prstGeom prst="rect">
            <a:avLst/>
          </a:prstGeom>
        </p:spPr>
      </p:pic>
      <p:sp>
        <p:nvSpPr>
          <p:cNvPr id="19" name="object 3">
            <a:extLst>
              <a:ext uri="{FF2B5EF4-FFF2-40B4-BE49-F238E27FC236}">
                <a16:creationId xmlns:a16="http://schemas.microsoft.com/office/drawing/2014/main" id="{2093A90E-354E-4587-84A3-C3DB567830E6}"/>
              </a:ext>
            </a:extLst>
          </p:cNvPr>
          <p:cNvSpPr txBox="1"/>
          <p:nvPr/>
        </p:nvSpPr>
        <p:spPr>
          <a:xfrm>
            <a:off x="8947668" y="5256114"/>
            <a:ext cx="2606871" cy="751186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12402" marR="185403" defTabSz="892912">
              <a:spcBef>
                <a:spcPts val="98"/>
              </a:spcBef>
              <a:defRPr/>
            </a:pPr>
            <a:r>
              <a:rPr lang="pt-BR" sz="1600" dirty="0">
                <a:solidFill>
                  <a:srgbClr val="6A6A6B"/>
                </a:solidFill>
                <a:latin typeface="Bradesco Sans" pitchFamily="2" charset="0"/>
                <a:cs typeface="Arial" panose="020B0604020202020204" pitchFamily="34" charset="0"/>
              </a:rPr>
              <a:t>O beneficiário só precisa apresentar sua carteirinha, digital ou física. 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F516C5E-21E7-4A53-83CD-C8FFDEDB5597}"/>
              </a:ext>
            </a:extLst>
          </p:cNvPr>
          <p:cNvCxnSpPr/>
          <p:nvPr/>
        </p:nvCxnSpPr>
        <p:spPr>
          <a:xfrm>
            <a:off x="8668302" y="5244714"/>
            <a:ext cx="0" cy="949306"/>
          </a:xfrm>
          <a:prstGeom prst="line">
            <a:avLst/>
          </a:prstGeom>
          <a:ln>
            <a:solidFill>
              <a:srgbClr val="CC0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13A55F1-FFA8-4583-A3B1-BC65D12CF0E3}"/>
              </a:ext>
            </a:extLst>
          </p:cNvPr>
          <p:cNvCxnSpPr>
            <a:cxnSpLocks/>
          </p:cNvCxnSpPr>
          <p:nvPr/>
        </p:nvCxnSpPr>
        <p:spPr>
          <a:xfrm flipH="1">
            <a:off x="7861159" y="3296359"/>
            <a:ext cx="1768616" cy="0"/>
          </a:xfrm>
          <a:prstGeom prst="line">
            <a:avLst/>
          </a:prstGeom>
          <a:ln>
            <a:solidFill>
              <a:srgbClr val="CC0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8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398"/>
            <a:ext cx="12192000" cy="6858000"/>
          </a:xfrm>
          <a:prstGeom prst="rect">
            <a:avLst/>
          </a:prstGeom>
        </p:spPr>
      </p:pic>
      <p:pic>
        <p:nvPicPr>
          <p:cNvPr id="5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65961"/>
            <a:ext cx="1920240" cy="851306"/>
          </a:xfrm>
          <a:prstGeom prst="rect">
            <a:avLst/>
          </a:prstGeom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64C038E0-9BAF-440E-8431-5454D955D2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D4EC7E47-A3C3-3E23-2705-1BC869B9335A}"/>
              </a:ext>
            </a:extLst>
          </p:cNvPr>
          <p:cNvSpPr txBox="1">
            <a:spLocks/>
          </p:cNvSpPr>
          <p:nvPr/>
        </p:nvSpPr>
        <p:spPr>
          <a:xfrm>
            <a:off x="0" y="1014612"/>
            <a:ext cx="12191999" cy="44340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2800" kern="0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NOSSOS DIFERENCIAIS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70D3759-4724-069C-F5C9-A107F7FD0B65}"/>
              </a:ext>
            </a:extLst>
          </p:cNvPr>
          <p:cNvSpPr txBox="1"/>
          <p:nvPr/>
        </p:nvSpPr>
        <p:spPr>
          <a:xfrm>
            <a:off x="5731394" y="4188087"/>
            <a:ext cx="1624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FACILIDADE</a:t>
            </a:r>
          </a:p>
          <a:p>
            <a:pPr algn="ctr"/>
            <a:r>
              <a:rPr lang="pt-BR" sz="1200" dirty="0"/>
              <a:t>DE ACESSO A INFORMAÇÃO</a:t>
            </a:r>
          </a:p>
          <a:p>
            <a:pPr algn="ctr"/>
            <a:r>
              <a:rPr lang="pt-BR" sz="1200" dirty="0"/>
              <a:t>BENEFICIÁRIO E EMPRESA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1BAEA23-4CA9-F83C-4AEA-6C81FD81982A}"/>
              </a:ext>
            </a:extLst>
          </p:cNvPr>
          <p:cNvSpPr txBox="1"/>
          <p:nvPr/>
        </p:nvSpPr>
        <p:spPr>
          <a:xfrm>
            <a:off x="7178177" y="4248309"/>
            <a:ext cx="120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DENTISTA ONLINE e CLUBE DE BENEFÍCIOS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A2F260A-DA75-E258-8B8E-B4A572E19D9F}"/>
              </a:ext>
            </a:extLst>
          </p:cNvPr>
          <p:cNvSpPr txBox="1"/>
          <p:nvPr/>
        </p:nvSpPr>
        <p:spPr>
          <a:xfrm>
            <a:off x="8354488" y="4282342"/>
            <a:ext cx="146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DEPENDENTES E AGREGADOS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A97F8F4-9450-17F9-180B-A6A08E17BF4B}"/>
              </a:ext>
            </a:extLst>
          </p:cNvPr>
          <p:cNvSpPr txBox="1"/>
          <p:nvPr/>
        </p:nvSpPr>
        <p:spPr>
          <a:xfrm>
            <a:off x="9840850" y="4315281"/>
            <a:ext cx="1796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DOCUMENTAÇÃO BÁSICA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914EAD7-23F6-418E-7CE6-047854AC2EEC}"/>
              </a:ext>
            </a:extLst>
          </p:cNvPr>
          <p:cNvSpPr txBox="1"/>
          <p:nvPr/>
        </p:nvSpPr>
        <p:spPr>
          <a:xfrm>
            <a:off x="770562" y="4304500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CUSTO BENEFÍCIO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04866D60-786C-82AB-7C44-35E946A88F5A}"/>
              </a:ext>
            </a:extLst>
          </p:cNvPr>
          <p:cNvSpPr txBox="1"/>
          <p:nvPr/>
        </p:nvSpPr>
        <p:spPr>
          <a:xfrm>
            <a:off x="1942908" y="4268513"/>
            <a:ext cx="146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REDE REFERENCIADA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1A89121-852A-5B25-371E-EA6D24871393}"/>
              </a:ext>
            </a:extLst>
          </p:cNvPr>
          <p:cNvSpPr txBox="1"/>
          <p:nvPr/>
        </p:nvSpPr>
        <p:spPr>
          <a:xfrm>
            <a:off x="3230786" y="4246622"/>
            <a:ext cx="162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MESCLA DE PRODUTOS</a:t>
            </a:r>
            <a:br>
              <a:rPr lang="pt-BR" sz="1000" dirty="0"/>
            </a:br>
            <a:r>
              <a:rPr lang="pt-BR" sz="1000" dirty="0"/>
              <a:t> NA MESMA APÓLICE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22C7DE7-0413-B5D6-FA26-A6B79240EF49}"/>
              </a:ext>
            </a:extLst>
          </p:cNvPr>
          <p:cNvSpPr txBox="1"/>
          <p:nvPr/>
        </p:nvSpPr>
        <p:spPr>
          <a:xfrm>
            <a:off x="4492930" y="4209945"/>
            <a:ext cx="168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ABRANGÊNCIA NACIONAL</a:t>
            </a: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25470EC0-862A-309C-6F1F-9C77CD0AF2FF}"/>
              </a:ext>
            </a:extLst>
          </p:cNvPr>
          <p:cNvSpPr/>
          <p:nvPr/>
        </p:nvSpPr>
        <p:spPr>
          <a:xfrm>
            <a:off x="801472" y="2998007"/>
            <a:ext cx="1136288" cy="11994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2" name="Gráfico 41" descr="Dinheiro estrutura de tópicos">
            <a:extLst>
              <a:ext uri="{FF2B5EF4-FFF2-40B4-BE49-F238E27FC236}">
                <a16:creationId xmlns:a16="http://schemas.microsoft.com/office/drawing/2014/main" id="{5F8923A1-3AAF-2D5C-0D19-E3EE4050F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041" y="3249923"/>
            <a:ext cx="658485" cy="658485"/>
          </a:xfrm>
          <a:prstGeom prst="rect">
            <a:avLst/>
          </a:prstGeom>
        </p:spPr>
      </p:pic>
      <p:sp>
        <p:nvSpPr>
          <p:cNvPr id="60" name="Elipse 59">
            <a:extLst>
              <a:ext uri="{FF2B5EF4-FFF2-40B4-BE49-F238E27FC236}">
                <a16:creationId xmlns:a16="http://schemas.microsoft.com/office/drawing/2014/main" id="{B957754E-9258-10E6-9FBF-17AF25268AC1}"/>
              </a:ext>
            </a:extLst>
          </p:cNvPr>
          <p:cNvSpPr/>
          <p:nvPr/>
        </p:nvSpPr>
        <p:spPr>
          <a:xfrm>
            <a:off x="2151852" y="2970598"/>
            <a:ext cx="1136288" cy="11994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Gráfico 44" descr="Área de Transferência estrutura de tópicos">
            <a:extLst>
              <a:ext uri="{FF2B5EF4-FFF2-40B4-BE49-F238E27FC236}">
                <a16:creationId xmlns:a16="http://schemas.microsoft.com/office/drawing/2014/main" id="{AC48AA8A-652B-981F-7ED3-B5D617C92D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03000" y="3269107"/>
            <a:ext cx="639037" cy="596876"/>
          </a:xfrm>
          <a:prstGeom prst="rect">
            <a:avLst/>
          </a:prstGeom>
        </p:spPr>
      </p:pic>
      <p:sp>
        <p:nvSpPr>
          <p:cNvPr id="61" name="Elipse 60">
            <a:extLst>
              <a:ext uri="{FF2B5EF4-FFF2-40B4-BE49-F238E27FC236}">
                <a16:creationId xmlns:a16="http://schemas.microsoft.com/office/drawing/2014/main" id="{96D27137-FDCF-7EBE-7F68-8157C25EF2BA}"/>
              </a:ext>
            </a:extLst>
          </p:cNvPr>
          <p:cNvSpPr/>
          <p:nvPr/>
        </p:nvSpPr>
        <p:spPr>
          <a:xfrm>
            <a:off x="3403165" y="2948708"/>
            <a:ext cx="1136288" cy="11994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0" name="Gráfico 49" descr="Usuários estrutura de tópicos">
            <a:extLst>
              <a:ext uri="{FF2B5EF4-FFF2-40B4-BE49-F238E27FC236}">
                <a16:creationId xmlns:a16="http://schemas.microsoft.com/office/drawing/2014/main" id="{2B01C795-39A6-1153-5C9C-4B4A8414BD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98924" y="3331094"/>
            <a:ext cx="470361" cy="470361"/>
          </a:xfrm>
          <a:prstGeom prst="rect">
            <a:avLst/>
          </a:prstGeom>
        </p:spPr>
      </p:pic>
      <p:pic>
        <p:nvPicPr>
          <p:cNvPr id="51" name="Gráfico 50" descr="Usuários com preenchimento sólido">
            <a:extLst>
              <a:ext uri="{FF2B5EF4-FFF2-40B4-BE49-F238E27FC236}">
                <a16:creationId xmlns:a16="http://schemas.microsoft.com/office/drawing/2014/main" id="{90FE83AA-4CFD-D011-09A4-801CF6865C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85719" y="3307777"/>
            <a:ext cx="513205" cy="513205"/>
          </a:xfrm>
          <a:prstGeom prst="rect">
            <a:avLst/>
          </a:prstGeom>
        </p:spPr>
      </p:pic>
      <p:sp>
        <p:nvSpPr>
          <p:cNvPr id="62" name="Elipse 61">
            <a:extLst>
              <a:ext uri="{FF2B5EF4-FFF2-40B4-BE49-F238E27FC236}">
                <a16:creationId xmlns:a16="http://schemas.microsoft.com/office/drawing/2014/main" id="{09B1D1E5-4F66-194F-0908-8CC40489E063}"/>
              </a:ext>
            </a:extLst>
          </p:cNvPr>
          <p:cNvSpPr/>
          <p:nvPr/>
        </p:nvSpPr>
        <p:spPr>
          <a:xfrm>
            <a:off x="4666821" y="2948707"/>
            <a:ext cx="1136288" cy="11994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Picture 2" descr="Brasil - ícones de mapas e localização grátis">
            <a:extLst>
              <a:ext uri="{FF2B5EF4-FFF2-40B4-BE49-F238E27FC236}">
                <a16:creationId xmlns:a16="http://schemas.microsoft.com/office/drawing/2014/main" id="{3EDE831A-8D44-D44D-AFEA-80B5EFF14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29" y="3241361"/>
            <a:ext cx="713805" cy="71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Elipse 64">
            <a:extLst>
              <a:ext uri="{FF2B5EF4-FFF2-40B4-BE49-F238E27FC236}">
                <a16:creationId xmlns:a16="http://schemas.microsoft.com/office/drawing/2014/main" id="{D6971B44-2EE1-E618-5DCB-DAB0F335DBA5}"/>
              </a:ext>
            </a:extLst>
          </p:cNvPr>
          <p:cNvSpPr/>
          <p:nvPr/>
        </p:nvSpPr>
        <p:spPr>
          <a:xfrm>
            <a:off x="5943897" y="2937934"/>
            <a:ext cx="1136288" cy="11994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3" name="Gráfico 62" descr="Internet com preenchimento sólido">
            <a:extLst>
              <a:ext uri="{FF2B5EF4-FFF2-40B4-BE49-F238E27FC236}">
                <a16:creationId xmlns:a16="http://schemas.microsoft.com/office/drawing/2014/main" id="{5E9A1AA1-F69D-096A-2CD4-BE72653CE3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22872" y="3155217"/>
            <a:ext cx="786395" cy="786395"/>
          </a:xfrm>
          <a:prstGeom prst="rect">
            <a:avLst/>
          </a:prstGeom>
        </p:spPr>
      </p:pic>
      <p:sp>
        <p:nvSpPr>
          <p:cNvPr id="66" name="Elipse 65">
            <a:extLst>
              <a:ext uri="{FF2B5EF4-FFF2-40B4-BE49-F238E27FC236}">
                <a16:creationId xmlns:a16="http://schemas.microsoft.com/office/drawing/2014/main" id="{FDE8F4E9-7A64-E8A9-966E-2EF916E83F43}"/>
              </a:ext>
            </a:extLst>
          </p:cNvPr>
          <p:cNvSpPr/>
          <p:nvPr/>
        </p:nvSpPr>
        <p:spPr>
          <a:xfrm>
            <a:off x="7218010" y="2923215"/>
            <a:ext cx="1136288" cy="11994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8" name="Gráfico 67" descr="Programadora estrutura de tópicos">
            <a:extLst>
              <a:ext uri="{FF2B5EF4-FFF2-40B4-BE49-F238E27FC236}">
                <a16:creationId xmlns:a16="http://schemas.microsoft.com/office/drawing/2014/main" id="{2E6F1D14-7D38-062D-2BF9-C491C7F21D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12285" y="3079588"/>
            <a:ext cx="786395" cy="786395"/>
          </a:xfrm>
          <a:prstGeom prst="rect">
            <a:avLst/>
          </a:prstGeom>
        </p:spPr>
      </p:pic>
      <p:sp>
        <p:nvSpPr>
          <p:cNvPr id="69" name="Elipse 68">
            <a:extLst>
              <a:ext uri="{FF2B5EF4-FFF2-40B4-BE49-F238E27FC236}">
                <a16:creationId xmlns:a16="http://schemas.microsoft.com/office/drawing/2014/main" id="{0690687A-EB9E-D47F-C629-0C9F2E87D56B}"/>
              </a:ext>
            </a:extLst>
          </p:cNvPr>
          <p:cNvSpPr/>
          <p:nvPr/>
        </p:nvSpPr>
        <p:spPr>
          <a:xfrm>
            <a:off x="8495218" y="2918720"/>
            <a:ext cx="1136288" cy="11994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" name="Gráfico 70" descr="Mulher com bengala estrutura de tópicos">
            <a:extLst>
              <a:ext uri="{FF2B5EF4-FFF2-40B4-BE49-F238E27FC236}">
                <a16:creationId xmlns:a16="http://schemas.microsoft.com/office/drawing/2014/main" id="{9870F497-41AB-0EB1-95E7-851CE7BDD7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414196" y="3094387"/>
            <a:ext cx="786395" cy="786395"/>
          </a:xfrm>
          <a:prstGeom prst="rect">
            <a:avLst/>
          </a:prstGeom>
        </p:spPr>
      </p:pic>
      <p:pic>
        <p:nvPicPr>
          <p:cNvPr id="75" name="Gráfico 74" descr="Menina estudante estrutura de tópicos">
            <a:extLst>
              <a:ext uri="{FF2B5EF4-FFF2-40B4-BE49-F238E27FC236}">
                <a16:creationId xmlns:a16="http://schemas.microsoft.com/office/drawing/2014/main" id="{63A29535-3C7D-7B76-275B-4E1F401EE4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888415" y="3060983"/>
            <a:ext cx="786395" cy="786395"/>
          </a:xfrm>
          <a:prstGeom prst="rect">
            <a:avLst/>
          </a:prstGeom>
        </p:spPr>
      </p:pic>
      <p:sp>
        <p:nvSpPr>
          <p:cNvPr id="76" name="Elipse 75">
            <a:extLst>
              <a:ext uri="{FF2B5EF4-FFF2-40B4-BE49-F238E27FC236}">
                <a16:creationId xmlns:a16="http://schemas.microsoft.com/office/drawing/2014/main" id="{9FC5E1D6-F07D-8318-B33C-69F9BA3E794B}"/>
              </a:ext>
            </a:extLst>
          </p:cNvPr>
          <p:cNvSpPr/>
          <p:nvPr/>
        </p:nvSpPr>
        <p:spPr>
          <a:xfrm>
            <a:off x="9839013" y="2882145"/>
            <a:ext cx="1136288" cy="11994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8" name="Gráfico 77" descr="Lista de Verificação com preenchimento sólido">
            <a:extLst>
              <a:ext uri="{FF2B5EF4-FFF2-40B4-BE49-F238E27FC236}">
                <a16:creationId xmlns:a16="http://schemas.microsoft.com/office/drawing/2014/main" id="{10998D6F-6EB2-84A8-667B-9AC8A102494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079806" y="3131810"/>
            <a:ext cx="693403" cy="6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2">
            <a:extLst>
              <a:ext uri="{FF2B5EF4-FFF2-40B4-BE49-F238E27FC236}">
                <a16:creationId xmlns:a16="http://schemas.microsoft.com/office/drawing/2014/main" id="{4D4110E1-2067-46DA-8C54-7E2BB087B73B}"/>
              </a:ext>
            </a:extLst>
          </p:cNvPr>
          <p:cNvSpPr/>
          <p:nvPr/>
        </p:nvSpPr>
        <p:spPr>
          <a:xfrm>
            <a:off x="3073743" y="3198033"/>
            <a:ext cx="1896498" cy="2231899"/>
          </a:xfrm>
          <a:custGeom>
            <a:avLst/>
            <a:gdLst/>
            <a:ahLst/>
            <a:cxnLst/>
            <a:rect l="l" t="t" r="r" b="b"/>
            <a:pathLst>
              <a:path w="11680190" h="7467600">
                <a:moveTo>
                  <a:pt x="11461933" y="0"/>
                </a:moveTo>
                <a:lnTo>
                  <a:pt x="217710" y="0"/>
                </a:lnTo>
                <a:lnTo>
                  <a:pt x="167791" y="5749"/>
                </a:lnTo>
                <a:lnTo>
                  <a:pt x="121967" y="22128"/>
                </a:lnTo>
                <a:lnTo>
                  <a:pt x="81544" y="47828"/>
                </a:lnTo>
                <a:lnTo>
                  <a:pt x="47828" y="81544"/>
                </a:lnTo>
                <a:lnTo>
                  <a:pt x="22128" y="121967"/>
                </a:lnTo>
                <a:lnTo>
                  <a:pt x="5749" y="167791"/>
                </a:lnTo>
                <a:lnTo>
                  <a:pt x="0" y="217710"/>
                </a:lnTo>
                <a:lnTo>
                  <a:pt x="0" y="7249789"/>
                </a:lnTo>
                <a:lnTo>
                  <a:pt x="5749" y="7299708"/>
                </a:lnTo>
                <a:lnTo>
                  <a:pt x="22128" y="7345532"/>
                </a:lnTo>
                <a:lnTo>
                  <a:pt x="47828" y="7385956"/>
                </a:lnTo>
                <a:lnTo>
                  <a:pt x="81544" y="7419671"/>
                </a:lnTo>
                <a:lnTo>
                  <a:pt x="121967" y="7445371"/>
                </a:lnTo>
                <a:lnTo>
                  <a:pt x="167791" y="7461750"/>
                </a:lnTo>
                <a:lnTo>
                  <a:pt x="217710" y="7467500"/>
                </a:lnTo>
                <a:lnTo>
                  <a:pt x="11461933" y="7467500"/>
                </a:lnTo>
                <a:lnTo>
                  <a:pt x="11511852" y="7461750"/>
                </a:lnTo>
                <a:lnTo>
                  <a:pt x="11557676" y="7445371"/>
                </a:lnTo>
                <a:lnTo>
                  <a:pt x="11598100" y="7419671"/>
                </a:lnTo>
                <a:lnTo>
                  <a:pt x="11631815" y="7385956"/>
                </a:lnTo>
                <a:lnTo>
                  <a:pt x="11657515" y="7345532"/>
                </a:lnTo>
                <a:lnTo>
                  <a:pt x="11673894" y="7299708"/>
                </a:lnTo>
                <a:lnTo>
                  <a:pt x="11679644" y="7249789"/>
                </a:lnTo>
                <a:lnTo>
                  <a:pt x="11679644" y="217710"/>
                </a:lnTo>
                <a:lnTo>
                  <a:pt x="11673894" y="167791"/>
                </a:lnTo>
                <a:lnTo>
                  <a:pt x="11657515" y="121967"/>
                </a:lnTo>
                <a:lnTo>
                  <a:pt x="11631815" y="81544"/>
                </a:lnTo>
                <a:lnTo>
                  <a:pt x="11598100" y="47828"/>
                </a:lnTo>
                <a:lnTo>
                  <a:pt x="11557676" y="22128"/>
                </a:lnTo>
                <a:lnTo>
                  <a:pt x="11511852" y="5749"/>
                </a:lnTo>
                <a:lnTo>
                  <a:pt x="114619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6" name="Gráfico 5" descr="Papel estrutura de tópicos">
            <a:extLst>
              <a:ext uri="{FF2B5EF4-FFF2-40B4-BE49-F238E27FC236}">
                <a16:creationId xmlns:a16="http://schemas.microsoft.com/office/drawing/2014/main" id="{BF50F309-D1CA-4721-8C28-A5FCB534DC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394" t="5845" r="16093" b="6723"/>
          <a:stretch/>
        </p:blipFill>
        <p:spPr>
          <a:xfrm>
            <a:off x="3168717" y="3328396"/>
            <a:ext cx="1562379" cy="1993784"/>
          </a:xfrm>
          <a:prstGeom prst="rect">
            <a:avLst/>
          </a:prstGeom>
        </p:spPr>
      </p:pic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7B064C10-67BA-4F10-B824-D48ACD6DFD31}"/>
              </a:ext>
            </a:extLst>
          </p:cNvPr>
          <p:cNvCxnSpPr>
            <a:cxnSpLocks/>
          </p:cNvCxnSpPr>
          <p:nvPr/>
        </p:nvCxnSpPr>
        <p:spPr>
          <a:xfrm>
            <a:off x="6822648" y="1229536"/>
            <a:ext cx="0" cy="64382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33C7485A-43FF-4797-8273-083630DF84E4}"/>
              </a:ext>
            </a:extLst>
          </p:cNvPr>
          <p:cNvCxnSpPr>
            <a:cxnSpLocks/>
          </p:cNvCxnSpPr>
          <p:nvPr/>
        </p:nvCxnSpPr>
        <p:spPr>
          <a:xfrm flipH="1">
            <a:off x="11892348" y="2376943"/>
            <a:ext cx="4146" cy="8612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lchete Direito 73"/>
          <p:cNvSpPr/>
          <p:nvPr/>
        </p:nvSpPr>
        <p:spPr>
          <a:xfrm rot="16200000">
            <a:off x="6024484" y="-3486932"/>
            <a:ext cx="515923" cy="11219804"/>
          </a:xfrm>
          <a:prstGeom prst="rightBracket">
            <a:avLst>
              <a:gd name="adj" fmla="val 115628"/>
            </a:avLst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object 2">
            <a:extLst>
              <a:ext uri="{FF2B5EF4-FFF2-40B4-BE49-F238E27FC236}">
                <a16:creationId xmlns:a16="http://schemas.microsoft.com/office/drawing/2014/main" id="{718C1563-65F0-42A2-A8DE-071000C8C904}"/>
              </a:ext>
            </a:extLst>
          </p:cNvPr>
          <p:cNvSpPr txBox="1">
            <a:spLocks/>
          </p:cNvSpPr>
          <p:nvPr/>
        </p:nvSpPr>
        <p:spPr>
          <a:xfrm>
            <a:off x="7618382" y="2124427"/>
            <a:ext cx="4095010" cy="628075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4000" kern="0" dirty="0">
                <a:solidFill>
                  <a:srgbClr val="C00000"/>
                </a:solidFill>
                <a:latin typeface="Bradesco Sans" panose="00000500000000000000" pitchFamily="2" charset="0"/>
              </a:rPr>
              <a:t>DENTAL SPG</a:t>
            </a:r>
            <a:endParaRPr lang="pt-BR" sz="4000" kern="0" dirty="0">
              <a:solidFill>
                <a:srgbClr val="505150"/>
              </a:solidFill>
              <a:latin typeface="Bradesco Sans" panose="00000500000000000000" pitchFamily="2" charset="0"/>
            </a:endParaRPr>
          </a:p>
        </p:txBody>
      </p:sp>
      <p:sp>
        <p:nvSpPr>
          <p:cNvPr id="37" name="CaixaDeTexto 9"/>
          <p:cNvSpPr txBox="1"/>
          <p:nvPr/>
        </p:nvSpPr>
        <p:spPr>
          <a:xfrm>
            <a:off x="2085062" y="2126094"/>
            <a:ext cx="4119886" cy="92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pt-BR" sz="2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Implantação Ágil</a:t>
            </a:r>
          </a:p>
          <a:p>
            <a:pPr>
              <a:spcBef>
                <a:spcPts val="200"/>
              </a:spcBef>
            </a:pPr>
            <a:r>
              <a:rPr lang="pt-BR" sz="17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Documentação simples</a:t>
            </a:r>
            <a:endParaRPr lang="en-US" sz="17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F29640B-0702-4EF4-BF73-158178709E10}"/>
              </a:ext>
            </a:extLst>
          </p:cNvPr>
          <p:cNvGrpSpPr/>
          <p:nvPr/>
        </p:nvGrpSpPr>
        <p:grpSpPr>
          <a:xfrm>
            <a:off x="1102911" y="2103350"/>
            <a:ext cx="692118" cy="837463"/>
            <a:chOff x="1102911" y="2864189"/>
            <a:chExt cx="692118" cy="692118"/>
          </a:xfrm>
        </p:grpSpPr>
        <p:sp>
          <p:nvSpPr>
            <p:cNvPr id="53" name="Elipse 52"/>
            <p:cNvSpPr/>
            <p:nvPr/>
          </p:nvSpPr>
          <p:spPr>
            <a:xfrm>
              <a:off x="1102911" y="2864189"/>
              <a:ext cx="692118" cy="692118"/>
            </a:xfrm>
            <a:prstGeom prst="ellipse">
              <a:avLst/>
            </a:prstGeom>
            <a:solidFill>
              <a:srgbClr val="C9095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Gráfico 2" descr="Lista de Verificação com preenchimento sólido">
              <a:extLst>
                <a:ext uri="{FF2B5EF4-FFF2-40B4-BE49-F238E27FC236}">
                  <a16:creationId xmlns:a16="http://schemas.microsoft.com/office/drawing/2014/main" id="{1F88D96A-8DEE-494D-90D2-7236D15DA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10674" y="2991593"/>
              <a:ext cx="456395" cy="456395"/>
            </a:xfrm>
            <a:prstGeom prst="rect">
              <a:avLst/>
            </a:prstGeom>
          </p:spPr>
        </p:pic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00F26E1-49D9-42F0-9D37-8A9DCDBB6E38}"/>
              </a:ext>
            </a:extLst>
          </p:cNvPr>
          <p:cNvSpPr txBox="1"/>
          <p:nvPr/>
        </p:nvSpPr>
        <p:spPr>
          <a:xfrm>
            <a:off x="3034707" y="4049778"/>
            <a:ext cx="1925549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pt-B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Contrato </a:t>
            </a:r>
          </a:p>
          <a:p>
            <a:pPr algn="ctr">
              <a:spcBef>
                <a:spcPts val="200"/>
              </a:spcBef>
            </a:pPr>
            <a:r>
              <a:rPr lang="pt-B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</a:t>
            </a:r>
            <a:endParaRPr lang="en-US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7B4D5C76-494F-43D0-BE4D-A4EF6BF957A7}"/>
              </a:ext>
            </a:extLst>
          </p:cNvPr>
          <p:cNvSpPr/>
          <p:nvPr/>
        </p:nvSpPr>
        <p:spPr>
          <a:xfrm>
            <a:off x="5190731" y="3198032"/>
            <a:ext cx="1986638" cy="2231899"/>
          </a:xfrm>
          <a:custGeom>
            <a:avLst/>
            <a:gdLst/>
            <a:ahLst/>
            <a:cxnLst/>
            <a:rect l="l" t="t" r="r" b="b"/>
            <a:pathLst>
              <a:path w="11680190" h="7467600">
                <a:moveTo>
                  <a:pt x="11461933" y="0"/>
                </a:moveTo>
                <a:lnTo>
                  <a:pt x="217710" y="0"/>
                </a:lnTo>
                <a:lnTo>
                  <a:pt x="167791" y="5749"/>
                </a:lnTo>
                <a:lnTo>
                  <a:pt x="121967" y="22128"/>
                </a:lnTo>
                <a:lnTo>
                  <a:pt x="81544" y="47828"/>
                </a:lnTo>
                <a:lnTo>
                  <a:pt x="47828" y="81544"/>
                </a:lnTo>
                <a:lnTo>
                  <a:pt x="22128" y="121967"/>
                </a:lnTo>
                <a:lnTo>
                  <a:pt x="5749" y="167791"/>
                </a:lnTo>
                <a:lnTo>
                  <a:pt x="0" y="217710"/>
                </a:lnTo>
                <a:lnTo>
                  <a:pt x="0" y="7249789"/>
                </a:lnTo>
                <a:lnTo>
                  <a:pt x="5749" y="7299708"/>
                </a:lnTo>
                <a:lnTo>
                  <a:pt x="22128" y="7345532"/>
                </a:lnTo>
                <a:lnTo>
                  <a:pt x="47828" y="7385956"/>
                </a:lnTo>
                <a:lnTo>
                  <a:pt x="81544" y="7419671"/>
                </a:lnTo>
                <a:lnTo>
                  <a:pt x="121967" y="7445371"/>
                </a:lnTo>
                <a:lnTo>
                  <a:pt x="167791" y="7461750"/>
                </a:lnTo>
                <a:lnTo>
                  <a:pt x="217710" y="7467500"/>
                </a:lnTo>
                <a:lnTo>
                  <a:pt x="11461933" y="7467500"/>
                </a:lnTo>
                <a:lnTo>
                  <a:pt x="11511852" y="7461750"/>
                </a:lnTo>
                <a:lnTo>
                  <a:pt x="11557676" y="7445371"/>
                </a:lnTo>
                <a:lnTo>
                  <a:pt x="11598100" y="7419671"/>
                </a:lnTo>
                <a:lnTo>
                  <a:pt x="11631815" y="7385956"/>
                </a:lnTo>
                <a:lnTo>
                  <a:pt x="11657515" y="7345532"/>
                </a:lnTo>
                <a:lnTo>
                  <a:pt x="11673894" y="7299708"/>
                </a:lnTo>
                <a:lnTo>
                  <a:pt x="11679644" y="7249789"/>
                </a:lnTo>
                <a:lnTo>
                  <a:pt x="11679644" y="217710"/>
                </a:lnTo>
                <a:lnTo>
                  <a:pt x="11673894" y="167791"/>
                </a:lnTo>
                <a:lnTo>
                  <a:pt x="11657515" y="121967"/>
                </a:lnTo>
                <a:lnTo>
                  <a:pt x="11631815" y="81544"/>
                </a:lnTo>
                <a:lnTo>
                  <a:pt x="11598100" y="47828"/>
                </a:lnTo>
                <a:lnTo>
                  <a:pt x="11557676" y="22128"/>
                </a:lnTo>
                <a:lnTo>
                  <a:pt x="11511852" y="5749"/>
                </a:lnTo>
                <a:lnTo>
                  <a:pt x="114619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38" name="Gráfico 37" descr="Papel estrutura de tópicos">
            <a:extLst>
              <a:ext uri="{FF2B5EF4-FFF2-40B4-BE49-F238E27FC236}">
                <a16:creationId xmlns:a16="http://schemas.microsoft.com/office/drawing/2014/main" id="{94189DC0-9645-46C7-9290-1FB33808C8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394" t="5845" r="16093" b="6723"/>
          <a:stretch/>
        </p:blipFill>
        <p:spPr>
          <a:xfrm>
            <a:off x="5411015" y="3328396"/>
            <a:ext cx="1562379" cy="1993784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9D636498-C24F-4D4E-8769-FFE9F580EABC}"/>
              </a:ext>
            </a:extLst>
          </p:cNvPr>
          <p:cNvSpPr txBox="1"/>
          <p:nvPr/>
        </p:nvSpPr>
        <p:spPr>
          <a:xfrm>
            <a:off x="5140432" y="4049778"/>
            <a:ext cx="1925549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pt-B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Cartão</a:t>
            </a:r>
          </a:p>
          <a:p>
            <a:pPr algn="ctr">
              <a:spcBef>
                <a:spcPts val="200"/>
              </a:spcBef>
            </a:pPr>
            <a:r>
              <a:rPr lang="pt-B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CNPJ</a:t>
            </a:r>
            <a:endParaRPr lang="en-US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object 12">
            <a:extLst>
              <a:ext uri="{FF2B5EF4-FFF2-40B4-BE49-F238E27FC236}">
                <a16:creationId xmlns:a16="http://schemas.microsoft.com/office/drawing/2014/main" id="{D05EC51F-EE4A-4D75-8062-0601EDB9998F}"/>
              </a:ext>
            </a:extLst>
          </p:cNvPr>
          <p:cNvSpPr/>
          <p:nvPr/>
        </p:nvSpPr>
        <p:spPr>
          <a:xfrm>
            <a:off x="7427774" y="3209338"/>
            <a:ext cx="1986638" cy="2231899"/>
          </a:xfrm>
          <a:custGeom>
            <a:avLst/>
            <a:gdLst/>
            <a:ahLst/>
            <a:cxnLst/>
            <a:rect l="l" t="t" r="r" b="b"/>
            <a:pathLst>
              <a:path w="11680190" h="7467600">
                <a:moveTo>
                  <a:pt x="11461933" y="0"/>
                </a:moveTo>
                <a:lnTo>
                  <a:pt x="217710" y="0"/>
                </a:lnTo>
                <a:lnTo>
                  <a:pt x="167791" y="5749"/>
                </a:lnTo>
                <a:lnTo>
                  <a:pt x="121967" y="22128"/>
                </a:lnTo>
                <a:lnTo>
                  <a:pt x="81544" y="47828"/>
                </a:lnTo>
                <a:lnTo>
                  <a:pt x="47828" y="81544"/>
                </a:lnTo>
                <a:lnTo>
                  <a:pt x="22128" y="121967"/>
                </a:lnTo>
                <a:lnTo>
                  <a:pt x="5749" y="167791"/>
                </a:lnTo>
                <a:lnTo>
                  <a:pt x="0" y="217710"/>
                </a:lnTo>
                <a:lnTo>
                  <a:pt x="0" y="7249789"/>
                </a:lnTo>
                <a:lnTo>
                  <a:pt x="5749" y="7299708"/>
                </a:lnTo>
                <a:lnTo>
                  <a:pt x="22128" y="7345532"/>
                </a:lnTo>
                <a:lnTo>
                  <a:pt x="47828" y="7385956"/>
                </a:lnTo>
                <a:lnTo>
                  <a:pt x="81544" y="7419671"/>
                </a:lnTo>
                <a:lnTo>
                  <a:pt x="121967" y="7445371"/>
                </a:lnTo>
                <a:lnTo>
                  <a:pt x="167791" y="7461750"/>
                </a:lnTo>
                <a:lnTo>
                  <a:pt x="217710" y="7467500"/>
                </a:lnTo>
                <a:lnTo>
                  <a:pt x="11461933" y="7467500"/>
                </a:lnTo>
                <a:lnTo>
                  <a:pt x="11511852" y="7461750"/>
                </a:lnTo>
                <a:lnTo>
                  <a:pt x="11557676" y="7445371"/>
                </a:lnTo>
                <a:lnTo>
                  <a:pt x="11598100" y="7419671"/>
                </a:lnTo>
                <a:lnTo>
                  <a:pt x="11631815" y="7385956"/>
                </a:lnTo>
                <a:lnTo>
                  <a:pt x="11657515" y="7345532"/>
                </a:lnTo>
                <a:lnTo>
                  <a:pt x="11673894" y="7299708"/>
                </a:lnTo>
                <a:lnTo>
                  <a:pt x="11679644" y="7249789"/>
                </a:lnTo>
                <a:lnTo>
                  <a:pt x="11679644" y="217710"/>
                </a:lnTo>
                <a:lnTo>
                  <a:pt x="11673894" y="167791"/>
                </a:lnTo>
                <a:lnTo>
                  <a:pt x="11657515" y="121967"/>
                </a:lnTo>
                <a:lnTo>
                  <a:pt x="11631815" y="81544"/>
                </a:lnTo>
                <a:lnTo>
                  <a:pt x="11598100" y="47828"/>
                </a:lnTo>
                <a:lnTo>
                  <a:pt x="11557676" y="22128"/>
                </a:lnTo>
                <a:lnTo>
                  <a:pt x="11511852" y="5749"/>
                </a:lnTo>
                <a:lnTo>
                  <a:pt x="114619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40" name="Gráfico 39" descr="Papel estrutura de tópicos">
            <a:extLst>
              <a:ext uri="{FF2B5EF4-FFF2-40B4-BE49-F238E27FC236}">
                <a16:creationId xmlns:a16="http://schemas.microsoft.com/office/drawing/2014/main" id="{534DD472-3C52-43B7-B309-9DC86CE586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394" t="5845" r="16093" b="6723"/>
          <a:stretch/>
        </p:blipFill>
        <p:spPr>
          <a:xfrm>
            <a:off x="7665369" y="3330887"/>
            <a:ext cx="1562379" cy="1993784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C7E76B34-5271-4764-A31F-A79709345311}"/>
              </a:ext>
            </a:extLst>
          </p:cNvPr>
          <p:cNvSpPr txBox="1">
            <a:spLocks/>
          </p:cNvSpPr>
          <p:nvPr/>
        </p:nvSpPr>
        <p:spPr>
          <a:xfrm>
            <a:off x="1210674" y="539905"/>
            <a:ext cx="11223949" cy="689631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4400" kern="0" dirty="0">
                <a:solidFill>
                  <a:srgbClr val="C00000"/>
                </a:solidFill>
                <a:latin typeface="Bradesco Sans" panose="00000500000000000000" pitchFamily="2" charset="0"/>
              </a:rPr>
              <a:t>Documentação </a:t>
            </a: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7879B132-A499-4439-9505-1E8C4E4F9275}"/>
              </a:ext>
            </a:extLst>
          </p:cNvPr>
          <p:cNvSpPr/>
          <p:nvPr/>
        </p:nvSpPr>
        <p:spPr>
          <a:xfrm>
            <a:off x="9665887" y="3239325"/>
            <a:ext cx="1986638" cy="2231899"/>
          </a:xfrm>
          <a:custGeom>
            <a:avLst/>
            <a:gdLst/>
            <a:ahLst/>
            <a:cxnLst/>
            <a:rect l="l" t="t" r="r" b="b"/>
            <a:pathLst>
              <a:path w="11680190" h="7467600">
                <a:moveTo>
                  <a:pt x="11461933" y="0"/>
                </a:moveTo>
                <a:lnTo>
                  <a:pt x="217710" y="0"/>
                </a:lnTo>
                <a:lnTo>
                  <a:pt x="167791" y="5749"/>
                </a:lnTo>
                <a:lnTo>
                  <a:pt x="121967" y="22128"/>
                </a:lnTo>
                <a:lnTo>
                  <a:pt x="81544" y="47828"/>
                </a:lnTo>
                <a:lnTo>
                  <a:pt x="47828" y="81544"/>
                </a:lnTo>
                <a:lnTo>
                  <a:pt x="22128" y="121967"/>
                </a:lnTo>
                <a:lnTo>
                  <a:pt x="5749" y="167791"/>
                </a:lnTo>
                <a:lnTo>
                  <a:pt x="0" y="217710"/>
                </a:lnTo>
                <a:lnTo>
                  <a:pt x="0" y="7249789"/>
                </a:lnTo>
                <a:lnTo>
                  <a:pt x="5749" y="7299708"/>
                </a:lnTo>
                <a:lnTo>
                  <a:pt x="22128" y="7345532"/>
                </a:lnTo>
                <a:lnTo>
                  <a:pt x="47828" y="7385956"/>
                </a:lnTo>
                <a:lnTo>
                  <a:pt x="81544" y="7419671"/>
                </a:lnTo>
                <a:lnTo>
                  <a:pt x="121967" y="7445371"/>
                </a:lnTo>
                <a:lnTo>
                  <a:pt x="167791" y="7461750"/>
                </a:lnTo>
                <a:lnTo>
                  <a:pt x="217710" y="7467500"/>
                </a:lnTo>
                <a:lnTo>
                  <a:pt x="11461933" y="7467500"/>
                </a:lnTo>
                <a:lnTo>
                  <a:pt x="11511852" y="7461750"/>
                </a:lnTo>
                <a:lnTo>
                  <a:pt x="11557676" y="7445371"/>
                </a:lnTo>
                <a:lnTo>
                  <a:pt x="11598100" y="7419671"/>
                </a:lnTo>
                <a:lnTo>
                  <a:pt x="11631815" y="7385956"/>
                </a:lnTo>
                <a:lnTo>
                  <a:pt x="11657515" y="7345532"/>
                </a:lnTo>
                <a:lnTo>
                  <a:pt x="11673894" y="7299708"/>
                </a:lnTo>
                <a:lnTo>
                  <a:pt x="11679644" y="7249789"/>
                </a:lnTo>
                <a:lnTo>
                  <a:pt x="11679644" y="217710"/>
                </a:lnTo>
                <a:lnTo>
                  <a:pt x="11673894" y="167791"/>
                </a:lnTo>
                <a:lnTo>
                  <a:pt x="11657515" y="121967"/>
                </a:lnTo>
                <a:lnTo>
                  <a:pt x="11631815" y="81544"/>
                </a:lnTo>
                <a:lnTo>
                  <a:pt x="11598100" y="47828"/>
                </a:lnTo>
                <a:lnTo>
                  <a:pt x="11557676" y="22128"/>
                </a:lnTo>
                <a:lnTo>
                  <a:pt x="11511852" y="5749"/>
                </a:lnTo>
                <a:lnTo>
                  <a:pt x="114619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F72C0A1-A7C7-4A52-A71D-937DA4D138A5}"/>
              </a:ext>
            </a:extLst>
          </p:cNvPr>
          <p:cNvSpPr txBox="1"/>
          <p:nvPr/>
        </p:nvSpPr>
        <p:spPr>
          <a:xfrm>
            <a:off x="7341707" y="4082934"/>
            <a:ext cx="1886041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pt-B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 </a:t>
            </a:r>
          </a:p>
          <a:p>
            <a:pPr algn="ctr">
              <a:spcBef>
                <a:spcPts val="200"/>
              </a:spcBef>
            </a:pPr>
            <a:r>
              <a:rPr lang="pt-B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Sócio</a:t>
            </a:r>
            <a:endParaRPr lang="en-US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Gráfico 24" descr="Papel estrutura de tópicos">
            <a:extLst>
              <a:ext uri="{FF2B5EF4-FFF2-40B4-BE49-F238E27FC236}">
                <a16:creationId xmlns:a16="http://schemas.microsoft.com/office/drawing/2014/main" id="{ED280985-9B8A-42AC-BB06-5A792F67E1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394" t="5845" r="16093" b="6723"/>
          <a:stretch/>
        </p:blipFill>
        <p:spPr>
          <a:xfrm>
            <a:off x="9864483" y="3367913"/>
            <a:ext cx="1562379" cy="1993784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D0C4978E-8EF8-4D2A-9439-1A01E78E552E}"/>
              </a:ext>
            </a:extLst>
          </p:cNvPr>
          <p:cNvSpPr txBox="1"/>
          <p:nvPr/>
        </p:nvSpPr>
        <p:spPr>
          <a:xfrm>
            <a:off x="9735322" y="4049778"/>
            <a:ext cx="1886041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pt-B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Dados das</a:t>
            </a:r>
          </a:p>
          <a:p>
            <a:pPr algn="ctr">
              <a:spcBef>
                <a:spcPts val="200"/>
              </a:spcBef>
            </a:pPr>
            <a:r>
              <a:rPr lang="pt-B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Vidas.</a:t>
            </a: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F5714876-330B-4FD8-92D0-C45B7A99D7FB}"/>
              </a:ext>
            </a:extLst>
          </p:cNvPr>
          <p:cNvSpPr/>
          <p:nvPr/>
        </p:nvSpPr>
        <p:spPr>
          <a:xfrm>
            <a:off x="838174" y="3206728"/>
            <a:ext cx="1896498" cy="2231899"/>
          </a:xfrm>
          <a:custGeom>
            <a:avLst/>
            <a:gdLst/>
            <a:ahLst/>
            <a:cxnLst/>
            <a:rect l="l" t="t" r="r" b="b"/>
            <a:pathLst>
              <a:path w="11680190" h="7467600">
                <a:moveTo>
                  <a:pt x="11461933" y="0"/>
                </a:moveTo>
                <a:lnTo>
                  <a:pt x="217710" y="0"/>
                </a:lnTo>
                <a:lnTo>
                  <a:pt x="167791" y="5749"/>
                </a:lnTo>
                <a:lnTo>
                  <a:pt x="121967" y="22128"/>
                </a:lnTo>
                <a:lnTo>
                  <a:pt x="81544" y="47828"/>
                </a:lnTo>
                <a:lnTo>
                  <a:pt x="47828" y="81544"/>
                </a:lnTo>
                <a:lnTo>
                  <a:pt x="22128" y="121967"/>
                </a:lnTo>
                <a:lnTo>
                  <a:pt x="5749" y="167791"/>
                </a:lnTo>
                <a:lnTo>
                  <a:pt x="0" y="217710"/>
                </a:lnTo>
                <a:lnTo>
                  <a:pt x="0" y="7249789"/>
                </a:lnTo>
                <a:lnTo>
                  <a:pt x="5749" y="7299708"/>
                </a:lnTo>
                <a:lnTo>
                  <a:pt x="22128" y="7345532"/>
                </a:lnTo>
                <a:lnTo>
                  <a:pt x="47828" y="7385956"/>
                </a:lnTo>
                <a:lnTo>
                  <a:pt x="81544" y="7419671"/>
                </a:lnTo>
                <a:lnTo>
                  <a:pt x="121967" y="7445371"/>
                </a:lnTo>
                <a:lnTo>
                  <a:pt x="167791" y="7461750"/>
                </a:lnTo>
                <a:lnTo>
                  <a:pt x="217710" y="7467500"/>
                </a:lnTo>
                <a:lnTo>
                  <a:pt x="11461933" y="7467500"/>
                </a:lnTo>
                <a:lnTo>
                  <a:pt x="11511852" y="7461750"/>
                </a:lnTo>
                <a:lnTo>
                  <a:pt x="11557676" y="7445371"/>
                </a:lnTo>
                <a:lnTo>
                  <a:pt x="11598100" y="7419671"/>
                </a:lnTo>
                <a:lnTo>
                  <a:pt x="11631815" y="7385956"/>
                </a:lnTo>
                <a:lnTo>
                  <a:pt x="11657515" y="7345532"/>
                </a:lnTo>
                <a:lnTo>
                  <a:pt x="11673894" y="7299708"/>
                </a:lnTo>
                <a:lnTo>
                  <a:pt x="11679644" y="7249789"/>
                </a:lnTo>
                <a:lnTo>
                  <a:pt x="11679644" y="217710"/>
                </a:lnTo>
                <a:lnTo>
                  <a:pt x="11673894" y="167791"/>
                </a:lnTo>
                <a:lnTo>
                  <a:pt x="11657515" y="121967"/>
                </a:lnTo>
                <a:lnTo>
                  <a:pt x="11631815" y="81544"/>
                </a:lnTo>
                <a:lnTo>
                  <a:pt x="11598100" y="47828"/>
                </a:lnTo>
                <a:lnTo>
                  <a:pt x="11557676" y="22128"/>
                </a:lnTo>
                <a:lnTo>
                  <a:pt x="11511852" y="5749"/>
                </a:lnTo>
                <a:lnTo>
                  <a:pt x="114619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9" name="Gráfico 28" descr="Papel estrutura de tópicos">
            <a:extLst>
              <a:ext uri="{FF2B5EF4-FFF2-40B4-BE49-F238E27FC236}">
                <a16:creationId xmlns:a16="http://schemas.microsoft.com/office/drawing/2014/main" id="{9695FB9B-BAAF-42AC-8985-32E15274EE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394" t="5845" r="16093" b="6723"/>
          <a:stretch/>
        </p:blipFill>
        <p:spPr>
          <a:xfrm>
            <a:off x="933148" y="3337091"/>
            <a:ext cx="1562379" cy="1993784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EC88A118-8C4A-41C3-B6FE-E01F8D5CF1A1}"/>
              </a:ext>
            </a:extLst>
          </p:cNvPr>
          <p:cNvSpPr txBox="1"/>
          <p:nvPr/>
        </p:nvSpPr>
        <p:spPr>
          <a:xfrm>
            <a:off x="776027" y="3888009"/>
            <a:ext cx="1925549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pt-B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Proposta</a:t>
            </a:r>
          </a:p>
          <a:p>
            <a:pPr algn="ctr">
              <a:spcBef>
                <a:spcPts val="200"/>
              </a:spcBef>
            </a:pPr>
            <a:r>
              <a:rPr lang="pt-B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Metra</a:t>
            </a:r>
          </a:p>
          <a:p>
            <a:pPr algn="ctr">
              <a:spcBef>
                <a:spcPts val="200"/>
              </a:spcBef>
            </a:pPr>
            <a:r>
              <a:rPr lang="pt-BR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  <a:p>
            <a:pPr algn="ctr">
              <a:spcBef>
                <a:spcPts val="200"/>
              </a:spcBef>
            </a:pPr>
            <a:r>
              <a:rPr lang="pt-BR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*Aditivo agregado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4539B7F6-601F-4CA1-B6C5-28608D31682C}"/>
              </a:ext>
            </a:extLst>
          </p:cNvPr>
          <p:cNvCxnSpPr>
            <a:cxnSpLocks/>
          </p:cNvCxnSpPr>
          <p:nvPr/>
        </p:nvCxnSpPr>
        <p:spPr>
          <a:xfrm flipH="1">
            <a:off x="668213" y="2376943"/>
            <a:ext cx="4146" cy="8612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893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33C7485A-43FF-4797-8273-083630DF84E4}"/>
              </a:ext>
            </a:extLst>
          </p:cNvPr>
          <p:cNvCxnSpPr>
            <a:cxnSpLocks/>
          </p:cNvCxnSpPr>
          <p:nvPr/>
        </p:nvCxnSpPr>
        <p:spPr>
          <a:xfrm flipH="1">
            <a:off x="11892348" y="2376943"/>
            <a:ext cx="4146" cy="8612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bject 2">
            <a:extLst>
              <a:ext uri="{FF2B5EF4-FFF2-40B4-BE49-F238E27FC236}">
                <a16:creationId xmlns:a16="http://schemas.microsoft.com/office/drawing/2014/main" id="{718C1563-65F0-42A2-A8DE-071000C8C904}"/>
              </a:ext>
            </a:extLst>
          </p:cNvPr>
          <p:cNvSpPr txBox="1">
            <a:spLocks/>
          </p:cNvSpPr>
          <p:nvPr/>
        </p:nvSpPr>
        <p:spPr>
          <a:xfrm>
            <a:off x="4665632" y="1179253"/>
            <a:ext cx="4095010" cy="628075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4000" kern="0" dirty="0">
                <a:solidFill>
                  <a:srgbClr val="C00000"/>
                </a:solidFill>
                <a:latin typeface="Bradesco Sans" panose="00000500000000000000" pitchFamily="2" charset="0"/>
              </a:rPr>
              <a:t>DENTAL SPG</a:t>
            </a:r>
            <a:endParaRPr lang="pt-BR" sz="4000" kern="0" dirty="0">
              <a:solidFill>
                <a:srgbClr val="505150"/>
              </a:solidFill>
              <a:latin typeface="Bradesco Sans" panose="00000500000000000000" pitchFamily="2" charset="0"/>
            </a:endParaRPr>
          </a:p>
        </p:txBody>
      </p:sp>
      <p:sp>
        <p:nvSpPr>
          <p:cNvPr id="37" name="CaixaDeTexto 9"/>
          <p:cNvSpPr txBox="1"/>
          <p:nvPr/>
        </p:nvSpPr>
        <p:spPr>
          <a:xfrm>
            <a:off x="3672658" y="2772138"/>
            <a:ext cx="2335123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pt-BR" sz="2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Contratos de</a:t>
            </a:r>
          </a:p>
          <a:p>
            <a:pPr>
              <a:spcBef>
                <a:spcPts val="200"/>
              </a:spcBef>
            </a:pPr>
            <a:r>
              <a:rPr lang="pt-BR" sz="2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 10 vidas</a:t>
            </a:r>
          </a:p>
          <a:p>
            <a:pPr>
              <a:spcBef>
                <a:spcPts val="200"/>
              </a:spcBef>
            </a:pPr>
            <a:r>
              <a:rPr lang="pt-BR" sz="2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Padrão Doc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F29640B-0702-4EF4-BF73-158178709E10}"/>
              </a:ext>
            </a:extLst>
          </p:cNvPr>
          <p:cNvGrpSpPr/>
          <p:nvPr/>
        </p:nvGrpSpPr>
        <p:grpSpPr>
          <a:xfrm>
            <a:off x="2755406" y="2981325"/>
            <a:ext cx="692118" cy="837463"/>
            <a:chOff x="1102911" y="2864189"/>
            <a:chExt cx="692118" cy="692118"/>
          </a:xfrm>
        </p:grpSpPr>
        <p:sp>
          <p:nvSpPr>
            <p:cNvPr id="53" name="Elipse 52"/>
            <p:cNvSpPr/>
            <p:nvPr/>
          </p:nvSpPr>
          <p:spPr>
            <a:xfrm>
              <a:off x="1102911" y="2864189"/>
              <a:ext cx="692118" cy="692118"/>
            </a:xfrm>
            <a:prstGeom prst="ellipse">
              <a:avLst/>
            </a:prstGeom>
            <a:solidFill>
              <a:srgbClr val="C9095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Gráfico 2" descr="Lista de Verificação com preenchimento sólido">
              <a:extLst>
                <a:ext uri="{FF2B5EF4-FFF2-40B4-BE49-F238E27FC236}">
                  <a16:creationId xmlns:a16="http://schemas.microsoft.com/office/drawing/2014/main" id="{1F88D96A-8DEE-494D-90D2-7236D15DA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0674" y="2991593"/>
              <a:ext cx="456395" cy="456395"/>
            </a:xfrm>
            <a:prstGeom prst="rect">
              <a:avLst/>
            </a:prstGeom>
          </p:spPr>
        </p:pic>
      </p:grpSp>
      <p:sp>
        <p:nvSpPr>
          <p:cNvPr id="21" name="object 2">
            <a:extLst>
              <a:ext uri="{FF2B5EF4-FFF2-40B4-BE49-F238E27FC236}">
                <a16:creationId xmlns:a16="http://schemas.microsoft.com/office/drawing/2014/main" id="{C7E76B34-5271-4764-A31F-A79709345311}"/>
              </a:ext>
            </a:extLst>
          </p:cNvPr>
          <p:cNvSpPr txBox="1">
            <a:spLocks/>
          </p:cNvSpPr>
          <p:nvPr/>
        </p:nvSpPr>
        <p:spPr>
          <a:xfrm>
            <a:off x="1210674" y="539905"/>
            <a:ext cx="11223949" cy="689631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4400" kern="0" dirty="0">
                <a:solidFill>
                  <a:srgbClr val="C00000"/>
                </a:solidFill>
                <a:latin typeface="Bradesco Sans" panose="00000500000000000000" pitchFamily="2" charset="0"/>
              </a:rPr>
              <a:t>Documentação </a:t>
            </a: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F5714876-330B-4FD8-92D0-C45B7A99D7FB}"/>
              </a:ext>
            </a:extLst>
          </p:cNvPr>
          <p:cNvSpPr/>
          <p:nvPr/>
        </p:nvSpPr>
        <p:spPr>
          <a:xfrm>
            <a:off x="6618257" y="2371099"/>
            <a:ext cx="1896498" cy="2231899"/>
          </a:xfrm>
          <a:custGeom>
            <a:avLst/>
            <a:gdLst/>
            <a:ahLst/>
            <a:cxnLst/>
            <a:rect l="l" t="t" r="r" b="b"/>
            <a:pathLst>
              <a:path w="11680190" h="7467600">
                <a:moveTo>
                  <a:pt x="11461933" y="0"/>
                </a:moveTo>
                <a:lnTo>
                  <a:pt x="217710" y="0"/>
                </a:lnTo>
                <a:lnTo>
                  <a:pt x="167791" y="5749"/>
                </a:lnTo>
                <a:lnTo>
                  <a:pt x="121967" y="22128"/>
                </a:lnTo>
                <a:lnTo>
                  <a:pt x="81544" y="47828"/>
                </a:lnTo>
                <a:lnTo>
                  <a:pt x="47828" y="81544"/>
                </a:lnTo>
                <a:lnTo>
                  <a:pt x="22128" y="121967"/>
                </a:lnTo>
                <a:lnTo>
                  <a:pt x="5749" y="167791"/>
                </a:lnTo>
                <a:lnTo>
                  <a:pt x="0" y="217710"/>
                </a:lnTo>
                <a:lnTo>
                  <a:pt x="0" y="7249789"/>
                </a:lnTo>
                <a:lnTo>
                  <a:pt x="5749" y="7299708"/>
                </a:lnTo>
                <a:lnTo>
                  <a:pt x="22128" y="7345532"/>
                </a:lnTo>
                <a:lnTo>
                  <a:pt x="47828" y="7385956"/>
                </a:lnTo>
                <a:lnTo>
                  <a:pt x="81544" y="7419671"/>
                </a:lnTo>
                <a:lnTo>
                  <a:pt x="121967" y="7445371"/>
                </a:lnTo>
                <a:lnTo>
                  <a:pt x="167791" y="7461750"/>
                </a:lnTo>
                <a:lnTo>
                  <a:pt x="217710" y="7467500"/>
                </a:lnTo>
                <a:lnTo>
                  <a:pt x="11461933" y="7467500"/>
                </a:lnTo>
                <a:lnTo>
                  <a:pt x="11511852" y="7461750"/>
                </a:lnTo>
                <a:lnTo>
                  <a:pt x="11557676" y="7445371"/>
                </a:lnTo>
                <a:lnTo>
                  <a:pt x="11598100" y="7419671"/>
                </a:lnTo>
                <a:lnTo>
                  <a:pt x="11631815" y="7385956"/>
                </a:lnTo>
                <a:lnTo>
                  <a:pt x="11657515" y="7345532"/>
                </a:lnTo>
                <a:lnTo>
                  <a:pt x="11673894" y="7299708"/>
                </a:lnTo>
                <a:lnTo>
                  <a:pt x="11679644" y="7249789"/>
                </a:lnTo>
                <a:lnTo>
                  <a:pt x="11679644" y="217710"/>
                </a:lnTo>
                <a:lnTo>
                  <a:pt x="11673894" y="167791"/>
                </a:lnTo>
                <a:lnTo>
                  <a:pt x="11657515" y="121967"/>
                </a:lnTo>
                <a:lnTo>
                  <a:pt x="11631815" y="81544"/>
                </a:lnTo>
                <a:lnTo>
                  <a:pt x="11598100" y="47828"/>
                </a:lnTo>
                <a:lnTo>
                  <a:pt x="11557676" y="22128"/>
                </a:lnTo>
                <a:lnTo>
                  <a:pt x="11511852" y="5749"/>
                </a:lnTo>
                <a:lnTo>
                  <a:pt x="114619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9" name="Gráfico 28" descr="Papel estrutura de tópicos">
            <a:extLst>
              <a:ext uri="{FF2B5EF4-FFF2-40B4-BE49-F238E27FC236}">
                <a16:creationId xmlns:a16="http://schemas.microsoft.com/office/drawing/2014/main" id="{9695FB9B-BAAF-42AC-8985-32E15274EE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394" t="5845" r="16093" b="6723"/>
          <a:stretch/>
        </p:blipFill>
        <p:spPr>
          <a:xfrm>
            <a:off x="6722217" y="2492142"/>
            <a:ext cx="1562379" cy="1993784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EC88A118-8C4A-41C3-B6FE-E01F8D5CF1A1}"/>
              </a:ext>
            </a:extLst>
          </p:cNvPr>
          <p:cNvSpPr txBox="1"/>
          <p:nvPr/>
        </p:nvSpPr>
        <p:spPr>
          <a:xfrm>
            <a:off x="6581798" y="3223492"/>
            <a:ext cx="1925549" cy="92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pt-B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Proposta</a:t>
            </a:r>
          </a:p>
          <a:p>
            <a:pPr algn="ctr">
              <a:spcBef>
                <a:spcPts val="200"/>
              </a:spcBef>
            </a:pPr>
            <a:r>
              <a:rPr lang="pt-B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Metra</a:t>
            </a:r>
          </a:p>
          <a:p>
            <a:pPr algn="ctr">
              <a:spcBef>
                <a:spcPts val="200"/>
              </a:spcBef>
            </a:pPr>
            <a:endParaRPr lang="pt-BR" sz="11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04147D5B-1D3C-47C9-819F-0DC21146D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6901" y="4883301"/>
            <a:ext cx="5167695" cy="1625729"/>
          </a:xfrm>
          <a:prstGeom prst="rect">
            <a:avLst/>
          </a:prstGeom>
        </p:spPr>
      </p:pic>
      <p:sp>
        <p:nvSpPr>
          <p:cNvPr id="33" name="object 2">
            <a:extLst>
              <a:ext uri="{FF2B5EF4-FFF2-40B4-BE49-F238E27FC236}">
                <a16:creationId xmlns:a16="http://schemas.microsoft.com/office/drawing/2014/main" id="{CB6C5778-0CD4-45AB-92A8-31827EB411CF}"/>
              </a:ext>
            </a:extLst>
          </p:cNvPr>
          <p:cNvSpPr txBox="1">
            <a:spLocks/>
          </p:cNvSpPr>
          <p:nvPr/>
        </p:nvSpPr>
        <p:spPr>
          <a:xfrm>
            <a:off x="3819895" y="5435143"/>
            <a:ext cx="4095010" cy="628075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4000" kern="0" dirty="0">
                <a:solidFill>
                  <a:srgbClr val="C00000"/>
                </a:solidFill>
                <a:latin typeface="Bradesco Sans" panose="00000500000000000000" pitchFamily="2" charset="0"/>
              </a:rPr>
              <a:t>Novidade!!!!!</a:t>
            </a:r>
            <a:endParaRPr lang="pt-BR" sz="4000" kern="0" dirty="0">
              <a:solidFill>
                <a:srgbClr val="505150"/>
              </a:solidFill>
              <a:latin typeface="Bradesc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95">
            <a:extLst>
              <a:ext uri="{FF2B5EF4-FFF2-40B4-BE49-F238E27FC236}">
                <a16:creationId xmlns:a16="http://schemas.microsoft.com/office/drawing/2014/main" id="{949350D0-D102-4F58-812C-CBF5678CE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64C038E0-9BAF-440E-8431-5454D955D2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33EDF4F8-B1F8-4BD6-9614-743C0E142190}"/>
              </a:ext>
            </a:extLst>
          </p:cNvPr>
          <p:cNvSpPr txBox="1">
            <a:spLocks/>
          </p:cNvSpPr>
          <p:nvPr/>
        </p:nvSpPr>
        <p:spPr>
          <a:xfrm>
            <a:off x="0" y="901912"/>
            <a:ext cx="12191999" cy="44340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2800" kern="0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Canais de atendimento </a:t>
            </a:r>
            <a:r>
              <a:rPr lang="pt-BR" sz="2800" kern="0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- SPG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9F9E600-7BDC-405E-B3A8-0DBFE36B11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14" y="1700035"/>
            <a:ext cx="1295467" cy="123196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6C829F3-84B6-4AE2-9951-69F29DAF2B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8" y="1677791"/>
            <a:ext cx="1251014" cy="1301817"/>
          </a:xfrm>
          <a:prstGeom prst="rect">
            <a:avLst/>
          </a:prstGeom>
        </p:spPr>
      </p:pic>
      <p:sp>
        <p:nvSpPr>
          <p:cNvPr id="14" name="object 13">
            <a:extLst>
              <a:ext uri="{FF2B5EF4-FFF2-40B4-BE49-F238E27FC236}">
                <a16:creationId xmlns:a16="http://schemas.microsoft.com/office/drawing/2014/main" id="{7B853B6C-AED5-4DFB-A978-045D67FFE1FE}"/>
              </a:ext>
            </a:extLst>
          </p:cNvPr>
          <p:cNvSpPr txBox="1"/>
          <p:nvPr/>
        </p:nvSpPr>
        <p:spPr>
          <a:xfrm>
            <a:off x="240145" y="3115199"/>
            <a:ext cx="3713019" cy="3824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5400"/>
              </a:lnSpc>
              <a:spcBef>
                <a:spcPts val="90"/>
              </a:spcBef>
            </a:pPr>
            <a:r>
              <a:rPr sz="1200" b="1" spc="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Serviços</a:t>
            </a:r>
            <a:r>
              <a:rPr sz="1200" b="1" spc="-7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b="1" spc="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disponíveis</a:t>
            </a:r>
            <a:r>
              <a:rPr lang="pt-BR" sz="1200" b="1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b="1" spc="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sz="1200" b="1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Portal </a:t>
            </a:r>
            <a:r>
              <a:rPr sz="1200" b="1" spc="1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Bradesc</a:t>
            </a:r>
            <a:r>
              <a:rPr lang="pt-BR"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b="1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Seguros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9AFE7C26-DC23-4785-A586-0F1836DA6FAF}"/>
              </a:ext>
            </a:extLst>
          </p:cNvPr>
          <p:cNvSpPr txBox="1"/>
          <p:nvPr/>
        </p:nvSpPr>
        <p:spPr>
          <a:xfrm>
            <a:off x="314036" y="3622338"/>
            <a:ext cx="3352800" cy="1546193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71145" algn="ctr">
              <a:lnSpc>
                <a:spcPct val="100000"/>
              </a:lnSpc>
              <a:spcBef>
                <a:spcPts val="525"/>
              </a:spcBef>
            </a:pP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t-BR" sz="14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Fatura</a:t>
            </a:r>
            <a:r>
              <a:rPr lang="pt-BR" sz="14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técnica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indent="73025" algn="ctr">
              <a:lnSpc>
                <a:spcPct val="105400"/>
              </a:lnSpc>
              <a:spcBef>
                <a:spcPts val="390"/>
              </a:spcBef>
            </a:pP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t-BR" sz="14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Informação </a:t>
            </a:r>
            <a:r>
              <a:rPr lang="pt-BR" sz="1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número  </a:t>
            </a:r>
            <a:r>
              <a:rPr lang="pt-BR" sz="1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4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carteirinha </a:t>
            </a:r>
            <a:r>
              <a:rPr lang="pt-BR" sz="1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emissão</a:t>
            </a:r>
            <a:r>
              <a:rPr lang="pt-BR" sz="1400" spc="4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6364" algn="ctr">
              <a:lnSpc>
                <a:spcPct val="100000"/>
              </a:lnSpc>
              <a:spcBef>
                <a:spcPts val="45"/>
              </a:spcBef>
            </a:pPr>
            <a:r>
              <a:rPr lang="pt-BR" sz="14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segunda </a:t>
            </a:r>
            <a:r>
              <a:rPr lang="pt-BR" sz="14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pt-BR" sz="1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pt-BR" sz="1400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cartão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t-BR" sz="14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Emissão </a:t>
            </a:r>
            <a:r>
              <a:rPr lang="pt-BR" sz="1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pt-BR" sz="14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faturas</a:t>
            </a:r>
          </a:p>
          <a:p>
            <a:pPr marL="69215" marR="61594" algn="ctr">
              <a:lnSpc>
                <a:spcPct val="105400"/>
              </a:lnSpc>
              <a:spcBef>
                <a:spcPts val="390"/>
              </a:spcBef>
            </a:pP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t-BR" sz="1400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Movimentação </a:t>
            </a:r>
            <a:r>
              <a:rPr lang="pt-BR" sz="1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vidas  </a:t>
            </a:r>
            <a:r>
              <a:rPr lang="pt-BR" sz="1400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pt-BR" sz="14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contrato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FA81BA27-8D2E-4C14-B8F5-C74FA28333C1}"/>
              </a:ext>
            </a:extLst>
          </p:cNvPr>
          <p:cNvSpPr txBox="1"/>
          <p:nvPr/>
        </p:nvSpPr>
        <p:spPr>
          <a:xfrm>
            <a:off x="4156364" y="3092914"/>
            <a:ext cx="3583018" cy="8177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5400"/>
              </a:lnSpc>
              <a:spcBef>
                <a:spcPts val="90"/>
              </a:spcBef>
            </a:pPr>
            <a:r>
              <a:rPr sz="1200" b="1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Serviços</a:t>
            </a:r>
            <a:r>
              <a:rPr sz="1200" b="1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b="1" spc="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via</a:t>
            </a:r>
            <a:r>
              <a:rPr sz="1200" b="1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b="1" spc="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Central</a:t>
            </a:r>
            <a:r>
              <a:rPr sz="1200" b="1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b="1" spc="4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sz="1200" b="1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Atendimento</a:t>
            </a:r>
            <a:r>
              <a:rPr lang="pt-BR" sz="1200" b="1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2700" marR="5080" algn="ctr">
              <a:lnSpc>
                <a:spcPct val="105400"/>
              </a:lnSpc>
              <a:spcBef>
                <a:spcPts val="90"/>
              </a:spcBef>
            </a:pPr>
            <a:r>
              <a:rPr lang="pt-BR" sz="1200" b="1" spc="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Contratos de 3 a 29 vidas: </a:t>
            </a:r>
            <a:r>
              <a:rPr lang="pt-BR" sz="1200" b="1" spc="7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11 2198-7579</a:t>
            </a:r>
          </a:p>
          <a:p>
            <a:pPr marL="12700" marR="5080" algn="ctr">
              <a:lnSpc>
                <a:spcPct val="105400"/>
              </a:lnSpc>
              <a:spcBef>
                <a:spcPts val="90"/>
              </a:spcBef>
            </a:pPr>
            <a:r>
              <a:rPr lang="pt-BR" sz="1200" b="1" spc="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Contratos de 30 a 199 vidas: </a:t>
            </a:r>
            <a:r>
              <a:rPr lang="pt-BR" sz="1200" b="1" spc="7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11 2198-7583</a:t>
            </a:r>
          </a:p>
          <a:p>
            <a:pPr marL="12700" marR="5080" algn="ctr">
              <a:lnSpc>
                <a:spcPct val="105400"/>
              </a:lnSpc>
              <a:spcBef>
                <a:spcPts val="90"/>
              </a:spcBef>
            </a:pP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56BDCE82-C84B-4ABD-9C18-C5F01B3C9E5A}"/>
              </a:ext>
            </a:extLst>
          </p:cNvPr>
          <p:cNvSpPr txBox="1"/>
          <p:nvPr/>
        </p:nvSpPr>
        <p:spPr>
          <a:xfrm>
            <a:off x="4449619" y="3869988"/>
            <a:ext cx="3084946" cy="2577437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 Consulta </a:t>
            </a:r>
            <a:r>
              <a:rPr lang="pt-BR" sz="1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número </a:t>
            </a:r>
            <a:r>
              <a:rPr lang="pt-BR" sz="1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pt-BR" sz="14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apólice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pt-BR" sz="14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Reativação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pt-BR" sz="14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Cancelamento</a:t>
            </a:r>
            <a:endParaRPr lang="pt-BR" sz="1400" b="1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t-BR" sz="14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Segunda </a:t>
            </a:r>
            <a:r>
              <a:rPr lang="pt-BR" sz="14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pt-BR" sz="1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pt-BR" sz="14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contrato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3365" marR="245745" algn="ctr">
              <a:lnSpc>
                <a:spcPct val="105400"/>
              </a:lnSpc>
              <a:spcBef>
                <a:spcPts val="390"/>
              </a:spcBef>
            </a:pP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Boleto </a:t>
            </a:r>
            <a:r>
              <a:rPr lang="pt-BR" sz="14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com 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pt-BR" sz="1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de  </a:t>
            </a:r>
            <a:r>
              <a:rPr lang="pt-BR" sz="1400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59 </a:t>
            </a: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dias</a:t>
            </a:r>
            <a:r>
              <a:rPr lang="pt-BR" sz="1400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vencido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065" marR="258445" algn="ctr">
              <a:lnSpc>
                <a:spcPct val="105400"/>
              </a:lnSpc>
              <a:spcBef>
                <a:spcPts val="385"/>
              </a:spcBef>
            </a:pP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t-BR" sz="1400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Alteração </a:t>
            </a:r>
            <a:r>
              <a:rPr lang="pt-BR" sz="1400" spc="-7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lang="pt-BR" sz="14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forma  </a:t>
            </a:r>
            <a:r>
              <a:rPr lang="pt-BR" sz="1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pt-BR" sz="14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pagamento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3350" marR="127000" algn="ctr">
              <a:lnSpc>
                <a:spcPct val="105400"/>
              </a:lnSpc>
              <a:spcBef>
                <a:spcPts val="390"/>
              </a:spcBef>
            </a:pP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t-BR" sz="14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Dúvidas,</a:t>
            </a:r>
            <a:r>
              <a:rPr lang="pt-BR" sz="14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esclarecimentos  </a:t>
            </a:r>
            <a:r>
              <a:rPr lang="pt-BR" sz="1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sz="14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reclamações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57D12A82-262D-45E2-9771-5EFD08D8768C}"/>
              </a:ext>
            </a:extLst>
          </p:cNvPr>
          <p:cNvSpPr txBox="1"/>
          <p:nvPr/>
        </p:nvSpPr>
        <p:spPr>
          <a:xfrm>
            <a:off x="8331200" y="3115200"/>
            <a:ext cx="3352799" cy="16318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5400"/>
              </a:lnSpc>
              <a:spcBef>
                <a:spcPts val="90"/>
              </a:spcBef>
            </a:pPr>
            <a:r>
              <a:rPr sz="1200" b="1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Solicitações </a:t>
            </a:r>
            <a:r>
              <a:rPr sz="1200" b="1" spc="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para registro </a:t>
            </a:r>
            <a:r>
              <a:rPr sz="1200" b="1" spc="4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por </a:t>
            </a:r>
            <a:r>
              <a:rPr sz="1200" b="1" spc="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e-mail:</a:t>
            </a:r>
            <a:endParaRPr lang="pt-BR" sz="1200" b="1" spc="35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ctr">
              <a:lnSpc>
                <a:spcPct val="105400"/>
              </a:lnSpc>
              <a:spcBef>
                <a:spcPts val="90"/>
              </a:spcBef>
            </a:pPr>
            <a:r>
              <a:rPr lang="pt-BR" sz="1200" b="1" spc="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Contratos de 3 a 29 vidas:</a:t>
            </a:r>
            <a:r>
              <a:rPr sz="1200" b="1" spc="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t-BR" sz="1200" spc="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atendimentovi@bradescodental.com.br</a:t>
            </a:r>
          </a:p>
          <a:p>
            <a:pPr marL="12700" marR="5080" algn="ctr">
              <a:lnSpc>
                <a:spcPct val="105400"/>
              </a:lnSpc>
              <a:spcBef>
                <a:spcPts val="90"/>
              </a:spcBef>
            </a:pPr>
            <a:r>
              <a:rPr lang="pt-BR" sz="1200" b="1" spc="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Contratos de 30 a 99 vidas:</a:t>
            </a:r>
          </a:p>
          <a:p>
            <a:pPr marL="12700" marR="5080" algn="ctr">
              <a:lnSpc>
                <a:spcPct val="105400"/>
              </a:lnSpc>
              <a:spcBef>
                <a:spcPts val="90"/>
              </a:spcBef>
            </a:pPr>
            <a:r>
              <a:rPr lang="pt-BR" sz="1200" spc="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suportespg_f2@bradescodental.com.br </a:t>
            </a:r>
          </a:p>
          <a:p>
            <a:pPr marL="12700" marR="5080" algn="ctr">
              <a:lnSpc>
                <a:spcPct val="105400"/>
              </a:lnSpc>
              <a:spcBef>
                <a:spcPts val="90"/>
              </a:spcBef>
            </a:pPr>
            <a:r>
              <a:rPr lang="pt-BR" sz="1200" b="1" spc="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Contratos de 100 a 199 vidas:</a:t>
            </a:r>
          </a:p>
          <a:p>
            <a:pPr marL="12700" marR="5080" algn="ctr">
              <a:lnSpc>
                <a:spcPct val="105400"/>
              </a:lnSpc>
              <a:spcBef>
                <a:spcPts val="90"/>
              </a:spcBef>
            </a:pPr>
            <a:r>
              <a:rPr lang="pt-BR" sz="1200" spc="3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relacionamentospg_f3@bradescodental.com.br </a:t>
            </a:r>
            <a:endParaRPr lang="pt-BR" sz="1200" b="1" spc="35" dirty="0">
              <a:solidFill>
                <a:srgbClr val="4D4E52"/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ctr">
              <a:lnSpc>
                <a:spcPct val="105400"/>
              </a:lnSpc>
              <a:spcBef>
                <a:spcPts val="90"/>
              </a:spcBef>
            </a:pPr>
            <a:endParaRPr lang="pt-BR" sz="1200" dirty="0"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3A9E34B7-DCEE-4083-985B-5516ACC85468}"/>
              </a:ext>
            </a:extLst>
          </p:cNvPr>
          <p:cNvSpPr txBox="1"/>
          <p:nvPr/>
        </p:nvSpPr>
        <p:spPr>
          <a:xfrm>
            <a:off x="8566726" y="4741427"/>
            <a:ext cx="2881746" cy="14583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pt-BR" sz="14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Reativação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pt-BR" sz="14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Cancelamento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lang="pt-BR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t-BR" sz="14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Segunda </a:t>
            </a:r>
            <a:r>
              <a:rPr lang="pt-BR" sz="14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pt-BR" sz="1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pt-BR" sz="1400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contrato</a:t>
            </a: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endParaRPr lang="pt-BR" sz="1400" spc="-2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8440" marR="210820" algn="ctr">
              <a:lnSpc>
                <a:spcPct val="105400"/>
              </a:lnSpc>
              <a:spcBef>
                <a:spcPts val="385"/>
              </a:spcBef>
            </a:pPr>
            <a:endParaRPr sz="7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1DB538B3-551A-4543-8A8B-977D5EC46F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45" y="1683853"/>
            <a:ext cx="1301817" cy="1308167"/>
          </a:xfrm>
          <a:prstGeom prst="rect">
            <a:avLst/>
          </a:prstGeom>
        </p:spPr>
      </p:pic>
      <p:sp>
        <p:nvSpPr>
          <p:cNvPr id="25" name="object 4">
            <a:extLst>
              <a:ext uri="{FF2B5EF4-FFF2-40B4-BE49-F238E27FC236}">
                <a16:creationId xmlns:a16="http://schemas.microsoft.com/office/drawing/2014/main" id="{E9982466-39A2-427C-B925-D8065EC3ED9C}"/>
              </a:ext>
            </a:extLst>
          </p:cNvPr>
          <p:cNvSpPr txBox="1"/>
          <p:nvPr/>
        </p:nvSpPr>
        <p:spPr>
          <a:xfrm>
            <a:off x="1748732" y="2871712"/>
            <a:ext cx="631190" cy="124393"/>
          </a:xfrm>
          <a:prstGeom prst="rect">
            <a:avLst/>
          </a:prstGeom>
          <a:solidFill>
            <a:srgbClr val="25445A"/>
          </a:solidFill>
        </p:spPr>
        <p:txBody>
          <a:bodyPr vert="horz" wrap="square" lIns="0" tIns="1651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130"/>
              </a:spcBef>
            </a:pPr>
            <a:r>
              <a:rPr sz="700" spc="30" dirty="0">
                <a:solidFill>
                  <a:srgbClr val="FFFFFF"/>
                </a:solidFill>
                <a:latin typeface="Bradesco Sans" panose="020B0604020202020204" charset="0"/>
                <a:cs typeface="Century Gothic"/>
              </a:rPr>
              <a:t>CLIENTES</a:t>
            </a:r>
            <a:endParaRPr sz="700" dirty="0">
              <a:latin typeface="Bradesco Sans" panose="020B0604020202020204" charset="0"/>
              <a:cs typeface="Century Gothic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497E4884-CD35-4EEC-BF65-AA250F955BAE}"/>
              </a:ext>
            </a:extLst>
          </p:cNvPr>
          <p:cNvSpPr txBox="1"/>
          <p:nvPr/>
        </p:nvSpPr>
        <p:spPr>
          <a:xfrm>
            <a:off x="5600297" y="2857774"/>
            <a:ext cx="631190" cy="124393"/>
          </a:xfrm>
          <a:prstGeom prst="rect">
            <a:avLst/>
          </a:prstGeom>
          <a:solidFill>
            <a:srgbClr val="25445A"/>
          </a:solidFill>
        </p:spPr>
        <p:txBody>
          <a:bodyPr vert="horz" wrap="square" lIns="0" tIns="1651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130"/>
              </a:spcBef>
            </a:pPr>
            <a:r>
              <a:rPr sz="700" spc="30" dirty="0">
                <a:solidFill>
                  <a:srgbClr val="FFFFFF"/>
                </a:solidFill>
                <a:latin typeface="Bradesco Sans" panose="020B0604020202020204" charset="0"/>
                <a:cs typeface="Century Gothic"/>
              </a:rPr>
              <a:t>CLIENTES</a:t>
            </a:r>
            <a:endParaRPr sz="700" dirty="0">
              <a:latin typeface="Bradesco Sans" panose="020B0604020202020204" charset="0"/>
              <a:cs typeface="Century Gothic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D3723D3B-F88F-4AB9-9730-7F9E9C92D385}"/>
              </a:ext>
            </a:extLst>
          </p:cNvPr>
          <p:cNvSpPr txBox="1"/>
          <p:nvPr/>
        </p:nvSpPr>
        <p:spPr>
          <a:xfrm>
            <a:off x="9675929" y="2857774"/>
            <a:ext cx="838835" cy="124393"/>
          </a:xfrm>
          <a:prstGeom prst="rect">
            <a:avLst/>
          </a:prstGeom>
          <a:solidFill>
            <a:srgbClr val="25445A"/>
          </a:solidFill>
        </p:spPr>
        <p:txBody>
          <a:bodyPr vert="horz" wrap="square" lIns="0" tIns="1651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30"/>
              </a:spcBef>
            </a:pPr>
            <a:r>
              <a:rPr sz="700" dirty="0">
                <a:solidFill>
                  <a:srgbClr val="FFFFFF"/>
                </a:solidFill>
                <a:latin typeface="Bradesco Sans" panose="020B0604020202020204" charset="0"/>
                <a:cs typeface="Century Gothic"/>
              </a:rPr>
              <a:t>CORRETORES</a:t>
            </a:r>
            <a:endParaRPr sz="700" dirty="0">
              <a:latin typeface="Bradesco Sans" panose="020B060402020202020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0304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95">
            <a:extLst>
              <a:ext uri="{FF2B5EF4-FFF2-40B4-BE49-F238E27FC236}">
                <a16:creationId xmlns:a16="http://schemas.microsoft.com/office/drawing/2014/main" id="{949350D0-D102-4F58-812C-CBF5678CE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64C038E0-9BAF-440E-8431-5454D955D2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33EDF4F8-B1F8-4BD6-9614-743C0E142190}"/>
              </a:ext>
            </a:extLst>
          </p:cNvPr>
          <p:cNvSpPr txBox="1">
            <a:spLocks/>
          </p:cNvSpPr>
          <p:nvPr/>
        </p:nvSpPr>
        <p:spPr>
          <a:xfrm>
            <a:off x="0" y="901912"/>
            <a:ext cx="12191999" cy="44340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2800" kern="0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Canais de atendimento </a:t>
            </a:r>
            <a:r>
              <a:rPr lang="pt-BR" sz="2800" kern="0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- Beneficiário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2184557A-0230-4BBF-BF02-7E9469982AAC}"/>
              </a:ext>
            </a:extLst>
          </p:cNvPr>
          <p:cNvSpPr/>
          <p:nvPr/>
        </p:nvSpPr>
        <p:spPr>
          <a:xfrm>
            <a:off x="819760" y="2920424"/>
            <a:ext cx="794147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pt-BR" b="1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Central de Relacionamento: 0800 602 3332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pt-BR" dirty="0">
                <a:solidFill>
                  <a:srgbClr val="50515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Consultas, informações e serviços transacionais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pt-BR" b="1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SAC - Serviço de Atendimento ao Consumidor: 0800 600 2894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pt-BR" b="1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SAC - Deficiência Auditiva ou de Fala: 0800 722 2191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pt-BR" dirty="0">
                <a:solidFill>
                  <a:srgbClr val="50515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Reclamações, cancelamentos e informações gerias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pt-BR" b="1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Ouvidoria: 0800 772 2073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pt-BR" dirty="0">
                <a:solidFill>
                  <a:srgbClr val="50515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Contate a Ouvidoria se não ficar satisfeito com a solução apresentada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E822CCF4-AF19-4AC8-B395-6FE8A8A0FF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92" y="1707776"/>
            <a:ext cx="4933041" cy="45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6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05" y="6068920"/>
            <a:ext cx="6901815" cy="35269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2868" y="2813225"/>
            <a:ext cx="4700544" cy="12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9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" y="-2438"/>
            <a:ext cx="12188830" cy="6856217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id="{780406D8-F2E0-FA4C-9B04-609DBB41EB44}"/>
              </a:ext>
            </a:extLst>
          </p:cNvPr>
          <p:cNvSpPr txBox="1">
            <a:spLocks/>
          </p:cNvSpPr>
          <p:nvPr/>
        </p:nvSpPr>
        <p:spPr>
          <a:xfrm>
            <a:off x="815468" y="2455527"/>
            <a:ext cx="5280532" cy="1666821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defTabSz="914400">
              <a:lnSpc>
                <a:spcPts val="4100"/>
              </a:lnSpc>
              <a:spcBef>
                <a:spcPts val="98"/>
              </a:spcBef>
            </a:pPr>
            <a:r>
              <a:rPr lang="pt-BR" sz="4000" dirty="0">
                <a:solidFill>
                  <a:srgbClr val="CC092F"/>
                </a:solidFill>
                <a:latin typeface="Bradesco Sans" panose="00000500000000000000" pitchFamily="2" charset="0"/>
                <a:ea typeface="Bradesco Sans" charset="0"/>
                <a:cs typeface="Bradesco Sans" charset="0"/>
              </a:rPr>
              <a:t>A maior e melhor </a:t>
            </a:r>
          </a:p>
          <a:p>
            <a:pPr marL="12402" marR="4961" defTabSz="914400">
              <a:lnSpc>
                <a:spcPts val="4300"/>
              </a:lnSpc>
              <a:spcBef>
                <a:spcPts val="98"/>
              </a:spcBef>
            </a:pPr>
            <a:r>
              <a:rPr lang="pt-BR" sz="4000" dirty="0">
                <a:solidFill>
                  <a:srgbClr val="CC092F"/>
                </a:solidFill>
                <a:latin typeface="Bradesco Sans" panose="00000500000000000000" pitchFamily="2" charset="0"/>
                <a:ea typeface="Bradesco Sans" charset="0"/>
                <a:cs typeface="Bradesco Sans" charset="0"/>
              </a:rPr>
              <a:t>Rede Credenciada</a:t>
            </a:r>
          </a:p>
          <a:p>
            <a:pPr marL="12402" marR="4961">
              <a:lnSpc>
                <a:spcPts val="4300"/>
              </a:lnSpc>
              <a:spcBef>
                <a:spcPts val="98"/>
              </a:spcBef>
            </a:pPr>
            <a:r>
              <a:rPr lang="pt-BR" sz="4000" dirty="0">
                <a:solidFill>
                  <a:srgbClr val="CC092F"/>
                </a:solidFill>
                <a:latin typeface="Bradesco Sans" panose="00000500000000000000" pitchFamily="2" charset="0"/>
                <a:ea typeface="Bradesco Sans" charset="0"/>
                <a:cs typeface="Bradesco Sans" charset="0"/>
              </a:rPr>
              <a:t>do Brasil!</a:t>
            </a:r>
          </a:p>
        </p:txBody>
      </p:sp>
      <p:pic>
        <p:nvPicPr>
          <p:cNvPr id="2" name="Imagem 1" hidden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178" y="1903260"/>
            <a:ext cx="712532" cy="867864"/>
          </a:xfrm>
          <a:prstGeom prst="rect">
            <a:avLst/>
          </a:prstGeom>
        </p:spPr>
      </p:pic>
      <p:pic>
        <p:nvPicPr>
          <p:cNvPr id="3" name="Imagem 2" hidden="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360" y="7266123"/>
            <a:ext cx="1447444" cy="1589293"/>
          </a:xfrm>
          <a:prstGeom prst="rect">
            <a:avLst/>
          </a:prstGeom>
        </p:spPr>
      </p:pic>
      <p:pic>
        <p:nvPicPr>
          <p:cNvPr id="4" name="Imagem 3" hidden="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103" y="3064799"/>
            <a:ext cx="1057511" cy="1161148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780406D8-F2E0-FA4C-9B04-609DBB41EB44}"/>
              </a:ext>
            </a:extLst>
          </p:cNvPr>
          <p:cNvSpPr txBox="1">
            <a:spLocks/>
          </p:cNvSpPr>
          <p:nvPr/>
        </p:nvSpPr>
        <p:spPr>
          <a:xfrm>
            <a:off x="780465" y="4509624"/>
            <a:ext cx="2607558" cy="607813"/>
          </a:xfrm>
          <a:prstGeom prst="rect">
            <a:avLst/>
          </a:prstGeom>
        </p:spPr>
        <p:txBody>
          <a:bodyPr vert="horz" wrap="square" lIns="0" tIns="12401" rIns="0" bIns="0" rtlCol="0" anchor="t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065" marR="4445" defTabSz="914400">
              <a:lnSpc>
                <a:spcPts val="4500"/>
              </a:lnSpc>
              <a:spcBef>
                <a:spcPts val="98"/>
              </a:spcBef>
            </a:pPr>
            <a:r>
              <a:rPr lang="pt-BR" sz="4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/>
              </a:rPr>
              <a:t>+25 mil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Bradesco San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BF1402F-3195-48B6-9363-AA4B90B3024C}"/>
              </a:ext>
            </a:extLst>
          </p:cNvPr>
          <p:cNvSpPr txBox="1"/>
          <p:nvPr/>
        </p:nvSpPr>
        <p:spPr>
          <a:xfrm>
            <a:off x="3011388" y="4416989"/>
            <a:ext cx="278470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</a:rPr>
              <a:t>credenciados distribuídos em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</a:rPr>
              <a:t>2.500 municípios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</a:rPr>
              <a:t>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BF1402F-3195-48B6-9363-AA4B90B3024C}"/>
              </a:ext>
            </a:extLst>
          </p:cNvPr>
          <p:cNvSpPr txBox="1"/>
          <p:nvPr/>
        </p:nvSpPr>
        <p:spPr>
          <a:xfrm>
            <a:off x="780465" y="5270700"/>
            <a:ext cx="4722184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</a:rPr>
              <a:t>Profissionais credenciados possuem em média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</a:rPr>
              <a:t>14 anos de experiência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</a:rPr>
              <a:t>.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728" y="238524"/>
            <a:ext cx="477137" cy="5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3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49" y="-61645"/>
            <a:ext cx="12192000" cy="6858000"/>
          </a:xfrm>
          <a:prstGeom prst="rect">
            <a:avLst/>
          </a:prstGeom>
        </p:spPr>
      </p:pic>
      <p:pic>
        <p:nvPicPr>
          <p:cNvPr id="5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65961"/>
            <a:ext cx="1920240" cy="851306"/>
          </a:xfrm>
          <a:prstGeom prst="rect">
            <a:avLst/>
          </a:prstGeom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64C038E0-9BAF-440E-8431-5454D955D2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3FE5E3E1-65D4-12C0-DD38-E516A783842D}"/>
              </a:ext>
            </a:extLst>
          </p:cNvPr>
          <p:cNvSpPr txBox="1">
            <a:spLocks/>
          </p:cNvSpPr>
          <p:nvPr/>
        </p:nvSpPr>
        <p:spPr>
          <a:xfrm>
            <a:off x="0" y="1465831"/>
            <a:ext cx="12191999" cy="566520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36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Comparativo </a:t>
            </a:r>
            <a:endParaRPr lang="pt-BR" sz="3600" kern="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8D40EBF-A914-1914-3F84-88D7A9277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1393" y="2777195"/>
            <a:ext cx="5948218" cy="272414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7EF1E0A-4B72-5B6A-6F02-CB2C974B16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5591">
            <a:off x="1324758" y="5588862"/>
            <a:ext cx="627417" cy="24456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B00EB06-AFCC-1E49-E636-1CF747F43E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7"/>
          <a:stretch/>
        </p:blipFill>
        <p:spPr>
          <a:xfrm rot="18170912">
            <a:off x="817334" y="5628701"/>
            <a:ext cx="603074" cy="7207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C1AF68A-BEB6-8C89-1F61-9C91AC592F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8200">
            <a:off x="1851217" y="5668293"/>
            <a:ext cx="681787" cy="15593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6CDAD2F-56BA-BD4B-F62C-00690FBA47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3310">
            <a:off x="2469055" y="5537065"/>
            <a:ext cx="658479" cy="25534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670C5060-B35E-6B53-17FC-FD7F8D30485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8" b="16942"/>
          <a:stretch/>
        </p:blipFill>
        <p:spPr>
          <a:xfrm rot="18162068">
            <a:off x="3044863" y="5574545"/>
            <a:ext cx="529106" cy="19681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85AF5CC-447E-4898-F4F5-A1D1EEA79F8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0" b="3866"/>
          <a:stretch/>
        </p:blipFill>
        <p:spPr>
          <a:xfrm rot="18071456">
            <a:off x="3638273" y="5572746"/>
            <a:ext cx="478334" cy="20041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5957426A-25FD-5A9A-4FD3-1D721160BDD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7" b="31998"/>
          <a:stretch/>
        </p:blipFill>
        <p:spPr>
          <a:xfrm rot="17973928">
            <a:off x="4047717" y="5525592"/>
            <a:ext cx="632714" cy="240461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5A348A71-B870-ADB4-17BB-47B5559726B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0" b="34000"/>
          <a:stretch/>
        </p:blipFill>
        <p:spPr>
          <a:xfrm rot="17554941">
            <a:off x="4512607" y="5634302"/>
            <a:ext cx="699728" cy="22391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5ACE6F5C-A0F2-46CF-6852-503F25D7DE5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" y="5291768"/>
            <a:ext cx="965957" cy="603723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3ECA2697-E235-FCBC-6645-D32474E3F395}"/>
              </a:ext>
            </a:extLst>
          </p:cNvPr>
          <p:cNvSpPr txBox="1"/>
          <p:nvPr/>
        </p:nvSpPr>
        <p:spPr>
          <a:xfrm>
            <a:off x="559629" y="2447699"/>
            <a:ext cx="4460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 XBold" panose="000009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Quantidade de Municípios com Red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 XBold" panose="000009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C74AF13A-D40F-B992-981A-54CE772FE856}"/>
              </a:ext>
            </a:extLst>
          </p:cNvPr>
          <p:cNvGraphicFramePr>
            <a:graphicFrameLocks/>
          </p:cNvGraphicFramePr>
          <p:nvPr/>
        </p:nvGraphicFramePr>
        <p:xfrm>
          <a:off x="5723843" y="3469168"/>
          <a:ext cx="6785361" cy="2011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28" name="Imagem 27">
            <a:extLst>
              <a:ext uri="{FF2B5EF4-FFF2-40B4-BE49-F238E27FC236}">
                <a16:creationId xmlns:a16="http://schemas.microsoft.com/office/drawing/2014/main" id="{836F0DF2-CD2D-1C05-6B22-904B72C1DD2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0" b="3866"/>
          <a:stretch/>
        </p:blipFill>
        <p:spPr>
          <a:xfrm rot="18071456">
            <a:off x="7084709" y="5595790"/>
            <a:ext cx="602350" cy="252371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BB6240F-4666-E3CE-08CC-C8F356BC5C2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8411">
            <a:off x="7724183" y="5652656"/>
            <a:ext cx="799510" cy="18285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E66315E4-9F05-874B-8420-0ABDD890CA6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0052">
            <a:off x="8376919" y="5594956"/>
            <a:ext cx="829207" cy="32155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E2D14764-BB43-1460-1764-73F61F837B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5591">
            <a:off x="8996061" y="5568900"/>
            <a:ext cx="790089" cy="307979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20B1D962-AB2F-AD01-C412-A9603BD89E1C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8" b="16942"/>
          <a:stretch/>
        </p:blipFill>
        <p:spPr>
          <a:xfrm rot="18162068">
            <a:off x="9818732" y="5586556"/>
            <a:ext cx="666284" cy="247837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C882FDEB-56D4-AB21-CE69-713E3BCB283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7" b="31998"/>
          <a:stretch/>
        </p:blipFill>
        <p:spPr>
          <a:xfrm rot="17973928">
            <a:off x="10319104" y="5645424"/>
            <a:ext cx="796758" cy="30280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AF207817-87C6-7962-3BCC-7D9DD2E0586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0" b="34000"/>
          <a:stretch/>
        </p:blipFill>
        <p:spPr>
          <a:xfrm rot="17554941">
            <a:off x="11090598" y="5626120"/>
            <a:ext cx="881148" cy="281967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E0C4E85F-2CF0-0268-8308-BD5D092A5442}"/>
              </a:ext>
            </a:extLst>
          </p:cNvPr>
          <p:cNvSpPr txBox="1"/>
          <p:nvPr/>
        </p:nvSpPr>
        <p:spPr>
          <a:xfrm>
            <a:off x="6935856" y="2452210"/>
            <a:ext cx="4460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 XBold" panose="000009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Dentistas credenciados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6750282B-F705-D0BA-488C-D717B5440C0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3" y="5317542"/>
            <a:ext cx="965957" cy="603723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447DC22B-086A-C2AF-9201-F5175E3C9A72}"/>
              </a:ext>
            </a:extLst>
          </p:cNvPr>
          <p:cNvSpPr txBox="1"/>
          <p:nvPr/>
        </p:nvSpPr>
        <p:spPr>
          <a:xfrm>
            <a:off x="6248993" y="3444549"/>
            <a:ext cx="1005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27,8 mil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4548610-F7C8-FDCD-0C5D-FA9879A6EDF4}"/>
              </a:ext>
            </a:extLst>
          </p:cNvPr>
          <p:cNvSpPr txBox="1"/>
          <p:nvPr/>
        </p:nvSpPr>
        <p:spPr>
          <a:xfrm>
            <a:off x="6921463" y="4184350"/>
            <a:ext cx="1005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mil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E6A24FD-311C-7C78-4970-7DA58AF141AB}"/>
              </a:ext>
            </a:extLst>
          </p:cNvPr>
          <p:cNvSpPr txBox="1"/>
          <p:nvPr/>
        </p:nvSpPr>
        <p:spPr>
          <a:xfrm>
            <a:off x="7649806" y="4261902"/>
            <a:ext cx="1005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13,8 mil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D3C866-4F0B-0636-FF5A-DD5EAB627CA2}"/>
              </a:ext>
            </a:extLst>
          </p:cNvPr>
          <p:cNvSpPr txBox="1"/>
          <p:nvPr/>
        </p:nvSpPr>
        <p:spPr>
          <a:xfrm>
            <a:off x="8329390" y="4299766"/>
            <a:ext cx="1005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12,5 mil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E464FA-E3E6-38A7-78F8-DE194DDBD086}"/>
              </a:ext>
            </a:extLst>
          </p:cNvPr>
          <p:cNvSpPr txBox="1"/>
          <p:nvPr/>
        </p:nvSpPr>
        <p:spPr>
          <a:xfrm>
            <a:off x="9008974" y="4530598"/>
            <a:ext cx="1005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8,5 mil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2A67A5E8-666F-F2FC-18E7-1A45EC1A0306}"/>
              </a:ext>
            </a:extLst>
          </p:cNvPr>
          <p:cNvSpPr txBox="1"/>
          <p:nvPr/>
        </p:nvSpPr>
        <p:spPr>
          <a:xfrm>
            <a:off x="9687406" y="4561407"/>
            <a:ext cx="1005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8,5 mil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571639AB-CE5B-65FD-C2CB-EA50052777D8}"/>
              </a:ext>
            </a:extLst>
          </p:cNvPr>
          <p:cNvSpPr txBox="1"/>
          <p:nvPr/>
        </p:nvSpPr>
        <p:spPr>
          <a:xfrm>
            <a:off x="10411118" y="4611548"/>
            <a:ext cx="1005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7,6 mil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F70F9651-0F82-739B-8B44-04DAC6F3BA9A}"/>
              </a:ext>
            </a:extLst>
          </p:cNvPr>
          <p:cNvSpPr txBox="1"/>
          <p:nvPr/>
        </p:nvSpPr>
        <p:spPr>
          <a:xfrm>
            <a:off x="11028448" y="4792239"/>
            <a:ext cx="1005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4,7 mil</a:t>
            </a:r>
          </a:p>
        </p:txBody>
      </p:sp>
    </p:spTree>
    <p:extLst>
      <p:ext uri="{BB962C8B-B14F-4D97-AF65-F5344CB8AC3E}">
        <p14:creationId xmlns:p14="http://schemas.microsoft.com/office/powerpoint/2010/main" val="28589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19B59C16-B028-8F4D-8AA1-D4EA0F041777}"/>
              </a:ext>
            </a:extLst>
          </p:cNvPr>
          <p:cNvSpPr txBox="1">
            <a:spLocks/>
          </p:cNvSpPr>
          <p:nvPr/>
        </p:nvSpPr>
        <p:spPr>
          <a:xfrm>
            <a:off x="1578160" y="1698458"/>
            <a:ext cx="4192791" cy="2007940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>
              <a:spcBef>
                <a:spcPts val="98"/>
              </a:spcBef>
              <a:defRPr/>
            </a:pPr>
            <a:r>
              <a:rPr lang="pt-BR" sz="3200" dirty="0">
                <a:solidFill>
                  <a:srgbClr val="CC092F"/>
                </a:solidFill>
                <a:latin typeface="Bradesco Sans" panose="00000500000000000000" pitchFamily="2" charset="0"/>
                <a:ea typeface="Bradesco Sans" charset="0"/>
                <a:cs typeface="Bradesco Sans" charset="0"/>
              </a:rPr>
              <a:t>Certificação </a:t>
            </a:r>
          </a:p>
          <a:p>
            <a:pPr marL="12402" marR="4961">
              <a:spcBef>
                <a:spcPts val="98"/>
              </a:spcBef>
              <a:defRPr/>
            </a:pPr>
            <a:r>
              <a:rPr lang="pt-BR" sz="3200" dirty="0">
                <a:solidFill>
                  <a:srgbClr val="CC092F"/>
                </a:solidFill>
                <a:latin typeface="Bradesco Sans" panose="00000500000000000000" pitchFamily="2" charset="0"/>
                <a:ea typeface="Bradesco Sans" charset="0"/>
                <a:cs typeface="Bradesco Sans" charset="0"/>
              </a:rPr>
              <a:t>de qualidade </a:t>
            </a:r>
          </a:p>
          <a:p>
            <a:pPr marL="12402" marR="4961">
              <a:spcBef>
                <a:spcPts val="98"/>
              </a:spcBef>
              <a:defRPr/>
            </a:pPr>
            <a:r>
              <a:rPr lang="pt-BR" sz="3200" dirty="0">
                <a:solidFill>
                  <a:srgbClr val="CC092F"/>
                </a:solidFill>
                <a:latin typeface="Bradesco Sans" panose="00000500000000000000" pitchFamily="2" charset="0"/>
                <a:ea typeface="Bradesco Sans" charset="0"/>
                <a:cs typeface="Bradesco Sans" charset="0"/>
              </a:rPr>
              <a:t>em 100% dos procedimentos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561699" y="5229309"/>
            <a:ext cx="25115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  <a:cs typeface="Arial" panose="020B0604020202020204" pitchFamily="34" charset="0"/>
              </a:rPr>
              <a:t>Dentista credenciado envia fotos antes e depois do procedimento.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9284208" y="5237347"/>
            <a:ext cx="25932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  <a:cs typeface="Arial" panose="020B0604020202020204" pitchFamily="34" charset="0"/>
              </a:rPr>
              <a:t>Verificamos e certificamos a  necessidade e qualidade do tratamento!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19B59C16-B028-8F4D-8AA1-D4EA0F041777}"/>
              </a:ext>
            </a:extLst>
          </p:cNvPr>
          <p:cNvSpPr txBox="1">
            <a:spLocks/>
          </p:cNvSpPr>
          <p:nvPr/>
        </p:nvSpPr>
        <p:spPr>
          <a:xfrm>
            <a:off x="1046863" y="3810065"/>
            <a:ext cx="4261876" cy="474187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>
              <a:spcBef>
                <a:spcPts val="98"/>
              </a:spcBef>
            </a:pPr>
            <a:r>
              <a:rPr lang="pt-BR" sz="15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  <a:cs typeface="Arial" panose="020B0604020202020204" pitchFamily="34" charset="0"/>
              </a:rPr>
              <a:t>Cuidamos ainda mais do seu sorriso de forma tecnológica por uma equipe de especialistas.</a:t>
            </a: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786" y="111958"/>
            <a:ext cx="800188" cy="81289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A6C44A1-BD16-4584-B5D9-164FADBEFC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556" y="5646601"/>
            <a:ext cx="1817580" cy="46166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0D81DAD-71B6-4EF9-B2C3-21345A1D6A11}"/>
              </a:ext>
            </a:extLst>
          </p:cNvPr>
          <p:cNvSpPr txBox="1"/>
          <p:nvPr/>
        </p:nvSpPr>
        <p:spPr>
          <a:xfrm>
            <a:off x="314586" y="4775682"/>
            <a:ext cx="572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CC092F"/>
                </a:solidFill>
                <a:latin typeface="Bradesco Sans" panose="00000500000000000000" pitchFamily="2" charset="0"/>
                <a:ea typeface="Bradesco Sans" charset="0"/>
                <a:cs typeface="Bradesco Sans" charset="0"/>
              </a:rPr>
              <a:t>Tranquilidade para sorrir a vontade!</a:t>
            </a:r>
          </a:p>
        </p:txBody>
      </p:sp>
      <p:sp>
        <p:nvSpPr>
          <p:cNvPr id="12" name="Retângulo 7">
            <a:extLst>
              <a:ext uri="{FF2B5EF4-FFF2-40B4-BE49-F238E27FC236}">
                <a16:creationId xmlns:a16="http://schemas.microsoft.com/office/drawing/2014/main" id="{0DE7B701-5A46-4A9E-AF4B-4A32D37F4E82}"/>
              </a:ext>
            </a:extLst>
          </p:cNvPr>
          <p:cNvSpPr/>
          <p:nvPr/>
        </p:nvSpPr>
        <p:spPr>
          <a:xfrm>
            <a:off x="525191" y="5277085"/>
            <a:ext cx="31493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  <a:cs typeface="Arial" panose="020B0604020202020204" pitchFamily="34" charset="0"/>
              </a:rPr>
              <a:t>Desde 2017, atuamos em conjunto com a A.C. Camargo para realizar diagnóstico precoce do câncer bucal, através do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  <a:cs typeface="Arial" panose="020B0604020202020204" pitchFamily="34" charset="0"/>
              </a:rPr>
              <a:t>App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  <a:cs typeface="Arial" panose="020B0604020202020204" pitchFamily="34" charset="0"/>
              </a:rPr>
              <a:t> da Rede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  <a:cs typeface="Arial" panose="020B0604020202020204" pitchFamily="34" charset="0"/>
              </a:rPr>
              <a:t>Unna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  <a:cs typeface="Arial" panose="020B0604020202020204" pitchFamily="34" charset="0"/>
              </a:rPr>
              <a:t> desenvolvido pela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  <a:cs typeface="Arial" panose="020B0604020202020204" pitchFamily="34" charset="0"/>
              </a:rPr>
              <a:t>Odontoprev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0000500000000000000" pitchFamily="2" charset="0"/>
                <a:ea typeface="Noto Sans SC Regular" panose="020B0500000000000000" pitchFamily="34" charset="-128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0000500000000000000" pitchFamily="2" charset="0"/>
              <a:ea typeface="Noto Sans SC Regular" panose="020B05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sp>
        <p:nvSpPr>
          <p:cNvPr id="68" name="object 2">
            <a:extLst>
              <a:ext uri="{FF2B5EF4-FFF2-40B4-BE49-F238E27FC236}">
                <a16:creationId xmlns:a16="http://schemas.microsoft.com/office/drawing/2014/main" id="{6132E9E3-9886-4F49-961C-6C2242B33689}"/>
              </a:ext>
            </a:extLst>
          </p:cNvPr>
          <p:cNvSpPr txBox="1">
            <a:spLocks/>
          </p:cNvSpPr>
          <p:nvPr/>
        </p:nvSpPr>
        <p:spPr>
          <a:xfrm>
            <a:off x="0" y="1340062"/>
            <a:ext cx="12191999" cy="44340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2800" kern="0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Linha de Planos SPG </a:t>
            </a:r>
          </a:p>
        </p:txBody>
      </p:sp>
      <p:grpSp>
        <p:nvGrpSpPr>
          <p:cNvPr id="32" name="Google Shape;1021;p25">
            <a:extLst>
              <a:ext uri="{FF2B5EF4-FFF2-40B4-BE49-F238E27FC236}">
                <a16:creationId xmlns:a16="http://schemas.microsoft.com/office/drawing/2014/main" id="{30CB7100-9E67-47DE-A40E-53FC3E95AEBC}"/>
              </a:ext>
            </a:extLst>
          </p:cNvPr>
          <p:cNvGrpSpPr/>
          <p:nvPr/>
        </p:nvGrpSpPr>
        <p:grpSpPr>
          <a:xfrm>
            <a:off x="2243417" y="3123533"/>
            <a:ext cx="1647824" cy="2077117"/>
            <a:chOff x="4308657" y="2250256"/>
            <a:chExt cx="1647824" cy="2077117"/>
          </a:xfrm>
          <a:solidFill>
            <a:srgbClr val="E6343F"/>
          </a:solidFill>
        </p:grpSpPr>
        <p:sp>
          <p:nvSpPr>
            <p:cNvPr id="33" name="Google Shape;1025;p25">
              <a:extLst>
                <a:ext uri="{FF2B5EF4-FFF2-40B4-BE49-F238E27FC236}">
                  <a16:creationId xmlns:a16="http://schemas.microsoft.com/office/drawing/2014/main" id="{DE19F863-9941-48A5-84AA-BBE91CE893D3}"/>
                </a:ext>
              </a:extLst>
            </p:cNvPr>
            <p:cNvSpPr/>
            <p:nvPr/>
          </p:nvSpPr>
          <p:spPr>
            <a:xfrm>
              <a:off x="5465177" y="2250256"/>
              <a:ext cx="292921" cy="504975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0" y="1"/>
                    <a:pt x="158" y="56"/>
                    <a:pt x="96" y="157"/>
                  </a:cubicBezTo>
                  <a:cubicBezTo>
                    <a:pt x="1" y="324"/>
                    <a:pt x="48" y="526"/>
                    <a:pt x="203" y="621"/>
                  </a:cubicBezTo>
                  <a:cubicBezTo>
                    <a:pt x="5692" y="4003"/>
                    <a:pt x="8978" y="9861"/>
                    <a:pt x="8978" y="16302"/>
                  </a:cubicBezTo>
                  <a:cubicBezTo>
                    <a:pt x="8978" y="16492"/>
                    <a:pt x="9121" y="16647"/>
                    <a:pt x="9311" y="16647"/>
                  </a:cubicBezTo>
                  <a:cubicBezTo>
                    <a:pt x="9502" y="16647"/>
                    <a:pt x="9657" y="16492"/>
                    <a:pt x="9657" y="16302"/>
                  </a:cubicBezTo>
                  <a:cubicBezTo>
                    <a:pt x="9657" y="9623"/>
                    <a:pt x="6251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" name="Google Shape;1026;p25">
              <a:extLst>
                <a:ext uri="{FF2B5EF4-FFF2-40B4-BE49-F238E27FC236}">
                  <a16:creationId xmlns:a16="http://schemas.microsoft.com/office/drawing/2014/main" id="{68A30134-E2AC-4A61-8FF1-66815FD5AFF5}"/>
                </a:ext>
              </a:extLst>
            </p:cNvPr>
            <p:cNvSpPr/>
            <p:nvPr/>
          </p:nvSpPr>
          <p:spPr>
            <a:xfrm>
              <a:off x="4601292" y="2250256"/>
              <a:ext cx="292921" cy="988900"/>
            </a:xfrm>
            <a:custGeom>
              <a:avLst/>
              <a:gdLst/>
              <a:ahLst/>
              <a:cxnLst/>
              <a:rect l="l" t="t" r="r" b="b"/>
              <a:pathLst>
                <a:path w="9657" h="32602" extrusionOk="0">
                  <a:moveTo>
                    <a:pt x="9273" y="1"/>
                  </a:moveTo>
                  <a:cubicBezTo>
                    <a:pt x="9212" y="1"/>
                    <a:pt x="9151" y="17"/>
                    <a:pt x="9097" y="50"/>
                  </a:cubicBezTo>
                  <a:cubicBezTo>
                    <a:pt x="3394" y="3550"/>
                    <a:pt x="1" y="9623"/>
                    <a:pt x="1" y="16302"/>
                  </a:cubicBezTo>
                  <a:cubicBezTo>
                    <a:pt x="1" y="22981"/>
                    <a:pt x="3394" y="29053"/>
                    <a:pt x="9097" y="32554"/>
                  </a:cubicBezTo>
                  <a:cubicBezTo>
                    <a:pt x="9145" y="32590"/>
                    <a:pt x="9204" y="32602"/>
                    <a:pt x="9264" y="32602"/>
                  </a:cubicBezTo>
                  <a:cubicBezTo>
                    <a:pt x="9383" y="32602"/>
                    <a:pt x="9490" y="32554"/>
                    <a:pt x="9562" y="32447"/>
                  </a:cubicBezTo>
                  <a:cubicBezTo>
                    <a:pt x="9657" y="32292"/>
                    <a:pt x="9609" y="32078"/>
                    <a:pt x="9442" y="31982"/>
                  </a:cubicBezTo>
                  <a:cubicBezTo>
                    <a:pt x="3954" y="28601"/>
                    <a:pt x="679" y="22743"/>
                    <a:pt x="679" y="16302"/>
                  </a:cubicBezTo>
                  <a:cubicBezTo>
                    <a:pt x="679" y="9861"/>
                    <a:pt x="3954" y="4003"/>
                    <a:pt x="9442" y="621"/>
                  </a:cubicBezTo>
                  <a:cubicBezTo>
                    <a:pt x="9609" y="526"/>
                    <a:pt x="9657" y="324"/>
                    <a:pt x="9562" y="157"/>
                  </a:cubicBezTo>
                  <a:cubicBezTo>
                    <a:pt x="9499" y="56"/>
                    <a:pt x="9387" y="1"/>
                    <a:pt x="9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" name="Google Shape;1027;p25">
              <a:extLst>
                <a:ext uri="{FF2B5EF4-FFF2-40B4-BE49-F238E27FC236}">
                  <a16:creationId xmlns:a16="http://schemas.microsoft.com/office/drawing/2014/main" id="{F5F80576-A356-488E-90C5-1559D82DBA66}"/>
                </a:ext>
              </a:extLst>
            </p:cNvPr>
            <p:cNvSpPr/>
            <p:nvPr/>
          </p:nvSpPr>
          <p:spPr>
            <a:xfrm>
              <a:off x="5465177" y="2734615"/>
              <a:ext cx="292921" cy="504551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21" y="1"/>
                    <a:pt x="8978" y="143"/>
                    <a:pt x="8978" y="334"/>
                  </a:cubicBezTo>
                  <a:cubicBezTo>
                    <a:pt x="8978" y="6775"/>
                    <a:pt x="5692" y="12633"/>
                    <a:pt x="203" y="16014"/>
                  </a:cubicBezTo>
                  <a:cubicBezTo>
                    <a:pt x="48" y="16110"/>
                    <a:pt x="1" y="16324"/>
                    <a:pt x="96" y="16479"/>
                  </a:cubicBezTo>
                  <a:cubicBezTo>
                    <a:pt x="155" y="16586"/>
                    <a:pt x="274" y="16634"/>
                    <a:pt x="382" y="16634"/>
                  </a:cubicBezTo>
                  <a:cubicBezTo>
                    <a:pt x="441" y="16634"/>
                    <a:pt x="501" y="16622"/>
                    <a:pt x="560" y="16586"/>
                  </a:cubicBezTo>
                  <a:cubicBezTo>
                    <a:pt x="6251" y="13085"/>
                    <a:pt x="9657" y="7013"/>
                    <a:pt x="9657" y="334"/>
                  </a:cubicBezTo>
                  <a:cubicBezTo>
                    <a:pt x="9657" y="143"/>
                    <a:pt x="9502" y="1"/>
                    <a:pt x="9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" name="Google Shape;1028;p25">
              <a:extLst>
                <a:ext uri="{FF2B5EF4-FFF2-40B4-BE49-F238E27FC236}">
                  <a16:creationId xmlns:a16="http://schemas.microsoft.com/office/drawing/2014/main" id="{C681DE90-016D-478B-83D2-C3EF09C4C000}"/>
                </a:ext>
              </a:extLst>
            </p:cNvPr>
            <p:cNvSpPr/>
            <p:nvPr/>
          </p:nvSpPr>
          <p:spPr>
            <a:xfrm>
              <a:off x="4690138" y="2255352"/>
              <a:ext cx="978739" cy="978739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334"/>
                  </a:moveTo>
                  <a:cubicBezTo>
                    <a:pt x="24849" y="334"/>
                    <a:pt x="31933" y="7430"/>
                    <a:pt x="31933" y="16134"/>
                  </a:cubicBezTo>
                  <a:cubicBezTo>
                    <a:pt x="31933" y="24849"/>
                    <a:pt x="24849" y="31933"/>
                    <a:pt x="16134" y="31933"/>
                  </a:cubicBezTo>
                  <a:cubicBezTo>
                    <a:pt x="7430" y="31933"/>
                    <a:pt x="346" y="24849"/>
                    <a:pt x="346" y="16134"/>
                  </a:cubicBezTo>
                  <a:cubicBezTo>
                    <a:pt x="346" y="7430"/>
                    <a:pt x="7430" y="334"/>
                    <a:pt x="16134" y="334"/>
                  </a:cubicBezTo>
                  <a:close/>
                  <a:moveTo>
                    <a:pt x="16134" y="1"/>
                  </a:moveTo>
                  <a:cubicBezTo>
                    <a:pt x="7240" y="1"/>
                    <a:pt x="1" y="7240"/>
                    <a:pt x="1" y="16134"/>
                  </a:cubicBezTo>
                  <a:cubicBezTo>
                    <a:pt x="1" y="25028"/>
                    <a:pt x="7240" y="32267"/>
                    <a:pt x="16134" y="32267"/>
                  </a:cubicBezTo>
                  <a:cubicBezTo>
                    <a:pt x="25028" y="32267"/>
                    <a:pt x="32267" y="25028"/>
                    <a:pt x="32267" y="16134"/>
                  </a:cubicBezTo>
                  <a:cubicBezTo>
                    <a:pt x="32267" y="7240"/>
                    <a:pt x="25028" y="1"/>
                    <a:pt x="16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" name="Google Shape;1029;p25">
              <a:extLst>
                <a:ext uri="{FF2B5EF4-FFF2-40B4-BE49-F238E27FC236}">
                  <a16:creationId xmlns:a16="http://schemas.microsoft.com/office/drawing/2014/main" id="{6BEA287A-226A-4924-853F-B8C83B849D94}"/>
                </a:ext>
              </a:extLst>
            </p:cNvPr>
            <p:cNvSpPr/>
            <p:nvPr/>
          </p:nvSpPr>
          <p:spPr>
            <a:xfrm>
              <a:off x="5169400" y="2331943"/>
              <a:ext cx="422926" cy="423290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334" y="0"/>
                  </a:moveTo>
                  <a:cubicBezTo>
                    <a:pt x="155" y="0"/>
                    <a:pt x="0" y="155"/>
                    <a:pt x="0" y="333"/>
                  </a:cubicBezTo>
                  <a:cubicBezTo>
                    <a:pt x="0" y="524"/>
                    <a:pt x="155" y="679"/>
                    <a:pt x="334" y="679"/>
                  </a:cubicBezTo>
                  <a:cubicBezTo>
                    <a:pt x="7466" y="679"/>
                    <a:pt x="13264" y="6477"/>
                    <a:pt x="13264" y="13609"/>
                  </a:cubicBezTo>
                  <a:cubicBezTo>
                    <a:pt x="13264" y="13799"/>
                    <a:pt x="13419" y="13954"/>
                    <a:pt x="13609" y="13954"/>
                  </a:cubicBezTo>
                  <a:cubicBezTo>
                    <a:pt x="13800" y="13954"/>
                    <a:pt x="13943" y="13799"/>
                    <a:pt x="13943" y="13609"/>
                  </a:cubicBezTo>
                  <a:cubicBezTo>
                    <a:pt x="13943" y="6108"/>
                    <a:pt x="7847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" name="Google Shape;1030;p25">
              <a:extLst>
                <a:ext uri="{FF2B5EF4-FFF2-40B4-BE49-F238E27FC236}">
                  <a16:creationId xmlns:a16="http://schemas.microsoft.com/office/drawing/2014/main" id="{2E2B65ED-CB13-4472-9F58-373CE7130A14}"/>
                </a:ext>
              </a:extLst>
            </p:cNvPr>
            <p:cNvSpPr/>
            <p:nvPr/>
          </p:nvSpPr>
          <p:spPr>
            <a:xfrm>
              <a:off x="4734576" y="2698427"/>
              <a:ext cx="397993" cy="471488"/>
            </a:xfrm>
            <a:custGeom>
              <a:avLst/>
              <a:gdLst/>
              <a:ahLst/>
              <a:cxnLst/>
              <a:rect l="l" t="t" r="r" b="b"/>
              <a:pathLst>
                <a:path w="13121" h="15544" extrusionOk="0">
                  <a:moveTo>
                    <a:pt x="1301" y="0"/>
                  </a:moveTo>
                  <a:cubicBezTo>
                    <a:pt x="1130" y="0"/>
                    <a:pt x="987" y="125"/>
                    <a:pt x="965" y="301"/>
                  </a:cubicBezTo>
                  <a:cubicBezTo>
                    <a:pt x="0" y="7742"/>
                    <a:pt x="5275" y="14576"/>
                    <a:pt x="12716" y="15541"/>
                  </a:cubicBezTo>
                  <a:cubicBezTo>
                    <a:pt x="12731" y="15542"/>
                    <a:pt x="12746" y="15543"/>
                    <a:pt x="12761" y="15543"/>
                  </a:cubicBezTo>
                  <a:cubicBezTo>
                    <a:pt x="12932" y="15543"/>
                    <a:pt x="13075" y="15418"/>
                    <a:pt x="13097" y="15243"/>
                  </a:cubicBezTo>
                  <a:cubicBezTo>
                    <a:pt x="13121" y="15064"/>
                    <a:pt x="12990" y="14886"/>
                    <a:pt x="12811" y="14862"/>
                  </a:cubicBezTo>
                  <a:cubicBezTo>
                    <a:pt x="5739" y="13957"/>
                    <a:pt x="727" y="7456"/>
                    <a:pt x="1643" y="384"/>
                  </a:cubicBezTo>
                  <a:cubicBezTo>
                    <a:pt x="1667" y="205"/>
                    <a:pt x="1536" y="27"/>
                    <a:pt x="1346" y="3"/>
                  </a:cubicBezTo>
                  <a:cubicBezTo>
                    <a:pt x="1331" y="1"/>
                    <a:pt x="1316" y="0"/>
                    <a:pt x="1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" name="Google Shape;1031;p25">
              <a:extLst>
                <a:ext uri="{FF2B5EF4-FFF2-40B4-BE49-F238E27FC236}">
                  <a16:creationId xmlns:a16="http://schemas.microsoft.com/office/drawing/2014/main" id="{323E50A3-E41B-4F11-A9D6-70D5B528DF57}"/>
                </a:ext>
              </a:extLst>
            </p:cNvPr>
            <p:cNvSpPr/>
            <p:nvPr/>
          </p:nvSpPr>
          <p:spPr>
            <a:xfrm>
              <a:off x="4846171" y="2411749"/>
              <a:ext cx="666708" cy="667072"/>
            </a:xfrm>
            <a:custGeom>
              <a:avLst/>
              <a:gdLst/>
              <a:ahLst/>
              <a:cxnLst/>
              <a:rect l="l" t="t" r="r" b="b"/>
              <a:pathLst>
                <a:path w="21980" h="21992" extrusionOk="0">
                  <a:moveTo>
                    <a:pt x="10990" y="0"/>
                  </a:moveTo>
                  <a:cubicBezTo>
                    <a:pt x="4918" y="0"/>
                    <a:pt x="0" y="4930"/>
                    <a:pt x="0" y="11002"/>
                  </a:cubicBezTo>
                  <a:cubicBezTo>
                    <a:pt x="0" y="17062"/>
                    <a:pt x="4918" y="21991"/>
                    <a:pt x="10990" y="21991"/>
                  </a:cubicBezTo>
                  <a:cubicBezTo>
                    <a:pt x="17062" y="21991"/>
                    <a:pt x="21979" y="17062"/>
                    <a:pt x="21979" y="11002"/>
                  </a:cubicBezTo>
                  <a:cubicBezTo>
                    <a:pt x="21979" y="4930"/>
                    <a:pt x="17062" y="0"/>
                    <a:pt x="109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rgbClr val="FFFFFF"/>
                </a:solidFill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" name="Google Shape;1032;p25">
              <a:extLst>
                <a:ext uri="{FF2B5EF4-FFF2-40B4-BE49-F238E27FC236}">
                  <a16:creationId xmlns:a16="http://schemas.microsoft.com/office/drawing/2014/main" id="{95B9F936-531E-4E0D-89E6-57D97057A79E}"/>
                </a:ext>
              </a:extLst>
            </p:cNvPr>
            <p:cNvSpPr/>
            <p:nvPr/>
          </p:nvSpPr>
          <p:spPr>
            <a:xfrm>
              <a:off x="4899548" y="3457271"/>
              <a:ext cx="158912" cy="158942"/>
            </a:xfrm>
            <a:custGeom>
              <a:avLst/>
              <a:gdLst/>
              <a:ahLst/>
              <a:cxnLst/>
              <a:rect l="l" t="t" r="r" b="b"/>
              <a:pathLst>
                <a:path w="5239" h="5240" extrusionOk="0">
                  <a:moveTo>
                    <a:pt x="2619" y="489"/>
                  </a:moveTo>
                  <a:cubicBezTo>
                    <a:pt x="3786" y="489"/>
                    <a:pt x="4751" y="1442"/>
                    <a:pt x="4751" y="2620"/>
                  </a:cubicBezTo>
                  <a:cubicBezTo>
                    <a:pt x="4751" y="3787"/>
                    <a:pt x="3786" y="4740"/>
                    <a:pt x="2619" y="4740"/>
                  </a:cubicBezTo>
                  <a:cubicBezTo>
                    <a:pt x="1441" y="4740"/>
                    <a:pt x="488" y="3787"/>
                    <a:pt x="488" y="2620"/>
                  </a:cubicBezTo>
                  <a:cubicBezTo>
                    <a:pt x="488" y="1442"/>
                    <a:pt x="1441" y="489"/>
                    <a:pt x="2619" y="489"/>
                  </a:cubicBezTo>
                  <a:close/>
                  <a:moveTo>
                    <a:pt x="2619" y="1"/>
                  </a:moveTo>
                  <a:cubicBezTo>
                    <a:pt x="1179" y="1"/>
                    <a:pt x="0" y="1180"/>
                    <a:pt x="0" y="2620"/>
                  </a:cubicBezTo>
                  <a:cubicBezTo>
                    <a:pt x="0" y="4061"/>
                    <a:pt x="1179" y="5240"/>
                    <a:pt x="2619" y="5240"/>
                  </a:cubicBezTo>
                  <a:cubicBezTo>
                    <a:pt x="4060" y="5240"/>
                    <a:pt x="5239" y="4061"/>
                    <a:pt x="5239" y="2620"/>
                  </a:cubicBezTo>
                  <a:cubicBezTo>
                    <a:pt x="5239" y="1180"/>
                    <a:pt x="4060" y="1"/>
                    <a:pt x="2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" name="Google Shape;1033;p25">
              <a:extLst>
                <a:ext uri="{FF2B5EF4-FFF2-40B4-BE49-F238E27FC236}">
                  <a16:creationId xmlns:a16="http://schemas.microsoft.com/office/drawing/2014/main" id="{FF0485C1-49A9-4809-9CB2-D966F6B419DF}"/>
                </a:ext>
              </a:extLst>
            </p:cNvPr>
            <p:cNvSpPr/>
            <p:nvPr/>
          </p:nvSpPr>
          <p:spPr>
            <a:xfrm>
              <a:off x="4939254" y="3497007"/>
              <a:ext cx="79501" cy="79471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0" y="1"/>
                  </a:moveTo>
                  <a:cubicBezTo>
                    <a:pt x="584" y="1"/>
                    <a:pt x="1" y="584"/>
                    <a:pt x="1" y="1310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0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" name="Google Shape;1034;p25">
              <a:extLst>
                <a:ext uri="{FF2B5EF4-FFF2-40B4-BE49-F238E27FC236}">
                  <a16:creationId xmlns:a16="http://schemas.microsoft.com/office/drawing/2014/main" id="{0F8DDF54-D46B-4822-9145-560CADA8A9EE}"/>
                </a:ext>
              </a:extLst>
            </p:cNvPr>
            <p:cNvSpPr/>
            <p:nvPr/>
          </p:nvSpPr>
          <p:spPr>
            <a:xfrm>
              <a:off x="4308657" y="3527903"/>
              <a:ext cx="1647824" cy="799470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bg1">
                      <a:lumMod val="50000"/>
                    </a:schemeClr>
                  </a:solidFill>
                  <a:latin typeface="Bradesco Sans" panose="020B0604020202020204" charset="0"/>
                  <a:ea typeface="Fira Sans Extra Condensed"/>
                  <a:cs typeface="Fira Sans Extra Condensed"/>
                  <a:sym typeface="Fira Sans Extra Condensed"/>
                </a:rPr>
                <a:t>Padrão DOC</a:t>
              </a:r>
              <a:endParaRPr sz="1600" b="1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" name="Google Shape;1035;p25">
              <a:extLst>
                <a:ext uri="{FF2B5EF4-FFF2-40B4-BE49-F238E27FC236}">
                  <a16:creationId xmlns:a16="http://schemas.microsoft.com/office/drawing/2014/main" id="{AF0747E1-88D9-417C-BC28-200889B1096A}"/>
                </a:ext>
              </a:extLst>
            </p:cNvPr>
            <p:cNvSpPr/>
            <p:nvPr/>
          </p:nvSpPr>
          <p:spPr>
            <a:xfrm>
              <a:off x="5501304" y="3215303"/>
              <a:ext cx="14833" cy="328683"/>
            </a:xfrm>
            <a:custGeom>
              <a:avLst/>
              <a:gdLst/>
              <a:ahLst/>
              <a:cxnLst/>
              <a:rect l="l" t="t" r="r" b="b"/>
              <a:pathLst>
                <a:path w="489" h="10836" extrusionOk="0">
                  <a:moveTo>
                    <a:pt x="238" y="1"/>
                  </a:moveTo>
                  <a:cubicBezTo>
                    <a:pt x="107" y="1"/>
                    <a:pt x="0" y="108"/>
                    <a:pt x="0" y="251"/>
                  </a:cubicBezTo>
                  <a:lnTo>
                    <a:pt x="0" y="10597"/>
                  </a:lnTo>
                  <a:cubicBezTo>
                    <a:pt x="0" y="10728"/>
                    <a:pt x="107" y="10835"/>
                    <a:pt x="238" y="10835"/>
                  </a:cubicBezTo>
                  <a:cubicBezTo>
                    <a:pt x="381" y="10835"/>
                    <a:pt x="488" y="10728"/>
                    <a:pt x="488" y="10597"/>
                  </a:cubicBezTo>
                  <a:lnTo>
                    <a:pt x="488" y="251"/>
                  </a:lnTo>
                  <a:cubicBezTo>
                    <a:pt x="488" y="108"/>
                    <a:pt x="381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74" name="Imagem 73">
            <a:extLst>
              <a:ext uri="{FF2B5EF4-FFF2-40B4-BE49-F238E27FC236}">
                <a16:creationId xmlns:a16="http://schemas.microsoft.com/office/drawing/2014/main" id="{A21BA201-7082-40D0-AC56-835EC9633E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630" y="3430731"/>
            <a:ext cx="386223" cy="386223"/>
          </a:xfrm>
          <a:prstGeom prst="rect">
            <a:avLst/>
          </a:prstGeom>
        </p:spPr>
      </p:pic>
      <p:grpSp>
        <p:nvGrpSpPr>
          <p:cNvPr id="127" name="Google Shape;1021;p25">
            <a:extLst>
              <a:ext uri="{FF2B5EF4-FFF2-40B4-BE49-F238E27FC236}">
                <a16:creationId xmlns:a16="http://schemas.microsoft.com/office/drawing/2014/main" id="{4A6F91EF-0E0C-4039-90FD-8E5512EC0CAC}"/>
              </a:ext>
            </a:extLst>
          </p:cNvPr>
          <p:cNvGrpSpPr/>
          <p:nvPr/>
        </p:nvGrpSpPr>
        <p:grpSpPr>
          <a:xfrm>
            <a:off x="4334085" y="3123533"/>
            <a:ext cx="1647824" cy="2077117"/>
            <a:chOff x="4308657" y="2250256"/>
            <a:chExt cx="1647824" cy="2077117"/>
          </a:xfrm>
          <a:solidFill>
            <a:srgbClr val="E6343F"/>
          </a:solidFill>
        </p:grpSpPr>
        <p:sp>
          <p:nvSpPr>
            <p:cNvPr id="128" name="Google Shape;1025;p25">
              <a:extLst>
                <a:ext uri="{FF2B5EF4-FFF2-40B4-BE49-F238E27FC236}">
                  <a16:creationId xmlns:a16="http://schemas.microsoft.com/office/drawing/2014/main" id="{0C001005-D988-4529-BBDC-7B6CD0753A1B}"/>
                </a:ext>
              </a:extLst>
            </p:cNvPr>
            <p:cNvSpPr/>
            <p:nvPr/>
          </p:nvSpPr>
          <p:spPr>
            <a:xfrm>
              <a:off x="5465177" y="2250256"/>
              <a:ext cx="292921" cy="504975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0" y="1"/>
                    <a:pt x="158" y="56"/>
                    <a:pt x="96" y="157"/>
                  </a:cubicBezTo>
                  <a:cubicBezTo>
                    <a:pt x="1" y="324"/>
                    <a:pt x="48" y="526"/>
                    <a:pt x="203" y="621"/>
                  </a:cubicBezTo>
                  <a:cubicBezTo>
                    <a:pt x="5692" y="4003"/>
                    <a:pt x="8978" y="9861"/>
                    <a:pt x="8978" y="16302"/>
                  </a:cubicBezTo>
                  <a:cubicBezTo>
                    <a:pt x="8978" y="16492"/>
                    <a:pt x="9121" y="16647"/>
                    <a:pt x="9311" y="16647"/>
                  </a:cubicBezTo>
                  <a:cubicBezTo>
                    <a:pt x="9502" y="16647"/>
                    <a:pt x="9657" y="16492"/>
                    <a:pt x="9657" y="16302"/>
                  </a:cubicBezTo>
                  <a:cubicBezTo>
                    <a:pt x="9657" y="9623"/>
                    <a:pt x="6251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" name="Google Shape;1026;p25">
              <a:extLst>
                <a:ext uri="{FF2B5EF4-FFF2-40B4-BE49-F238E27FC236}">
                  <a16:creationId xmlns:a16="http://schemas.microsoft.com/office/drawing/2014/main" id="{09C4CD48-D125-45A9-92EA-9CE840408267}"/>
                </a:ext>
              </a:extLst>
            </p:cNvPr>
            <p:cNvSpPr/>
            <p:nvPr/>
          </p:nvSpPr>
          <p:spPr>
            <a:xfrm>
              <a:off x="4601292" y="2250256"/>
              <a:ext cx="292921" cy="988900"/>
            </a:xfrm>
            <a:custGeom>
              <a:avLst/>
              <a:gdLst/>
              <a:ahLst/>
              <a:cxnLst/>
              <a:rect l="l" t="t" r="r" b="b"/>
              <a:pathLst>
                <a:path w="9657" h="32602" extrusionOk="0">
                  <a:moveTo>
                    <a:pt x="9273" y="1"/>
                  </a:moveTo>
                  <a:cubicBezTo>
                    <a:pt x="9212" y="1"/>
                    <a:pt x="9151" y="17"/>
                    <a:pt x="9097" y="50"/>
                  </a:cubicBezTo>
                  <a:cubicBezTo>
                    <a:pt x="3394" y="3550"/>
                    <a:pt x="1" y="9623"/>
                    <a:pt x="1" y="16302"/>
                  </a:cubicBezTo>
                  <a:cubicBezTo>
                    <a:pt x="1" y="22981"/>
                    <a:pt x="3394" y="29053"/>
                    <a:pt x="9097" y="32554"/>
                  </a:cubicBezTo>
                  <a:cubicBezTo>
                    <a:pt x="9145" y="32590"/>
                    <a:pt x="9204" y="32602"/>
                    <a:pt x="9264" y="32602"/>
                  </a:cubicBezTo>
                  <a:cubicBezTo>
                    <a:pt x="9383" y="32602"/>
                    <a:pt x="9490" y="32554"/>
                    <a:pt x="9562" y="32447"/>
                  </a:cubicBezTo>
                  <a:cubicBezTo>
                    <a:pt x="9657" y="32292"/>
                    <a:pt x="9609" y="32078"/>
                    <a:pt x="9442" y="31982"/>
                  </a:cubicBezTo>
                  <a:cubicBezTo>
                    <a:pt x="3954" y="28601"/>
                    <a:pt x="679" y="22743"/>
                    <a:pt x="679" y="16302"/>
                  </a:cubicBezTo>
                  <a:cubicBezTo>
                    <a:pt x="679" y="9861"/>
                    <a:pt x="3954" y="4003"/>
                    <a:pt x="9442" y="621"/>
                  </a:cubicBezTo>
                  <a:cubicBezTo>
                    <a:pt x="9609" y="526"/>
                    <a:pt x="9657" y="324"/>
                    <a:pt x="9562" y="157"/>
                  </a:cubicBezTo>
                  <a:cubicBezTo>
                    <a:pt x="9499" y="56"/>
                    <a:pt x="9387" y="1"/>
                    <a:pt x="9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" name="Google Shape;1027;p25">
              <a:extLst>
                <a:ext uri="{FF2B5EF4-FFF2-40B4-BE49-F238E27FC236}">
                  <a16:creationId xmlns:a16="http://schemas.microsoft.com/office/drawing/2014/main" id="{91C8FE34-C121-4D83-8CD7-79F6CF819ADA}"/>
                </a:ext>
              </a:extLst>
            </p:cNvPr>
            <p:cNvSpPr/>
            <p:nvPr/>
          </p:nvSpPr>
          <p:spPr>
            <a:xfrm>
              <a:off x="5465177" y="2734615"/>
              <a:ext cx="292921" cy="504551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21" y="1"/>
                    <a:pt x="8978" y="143"/>
                    <a:pt x="8978" y="334"/>
                  </a:cubicBezTo>
                  <a:cubicBezTo>
                    <a:pt x="8978" y="6775"/>
                    <a:pt x="5692" y="12633"/>
                    <a:pt x="203" y="16014"/>
                  </a:cubicBezTo>
                  <a:cubicBezTo>
                    <a:pt x="48" y="16110"/>
                    <a:pt x="1" y="16324"/>
                    <a:pt x="96" y="16479"/>
                  </a:cubicBezTo>
                  <a:cubicBezTo>
                    <a:pt x="155" y="16586"/>
                    <a:pt x="274" y="16634"/>
                    <a:pt x="382" y="16634"/>
                  </a:cubicBezTo>
                  <a:cubicBezTo>
                    <a:pt x="441" y="16634"/>
                    <a:pt x="501" y="16622"/>
                    <a:pt x="560" y="16586"/>
                  </a:cubicBezTo>
                  <a:cubicBezTo>
                    <a:pt x="6251" y="13085"/>
                    <a:pt x="9657" y="7013"/>
                    <a:pt x="9657" y="334"/>
                  </a:cubicBezTo>
                  <a:cubicBezTo>
                    <a:pt x="9657" y="143"/>
                    <a:pt x="9502" y="1"/>
                    <a:pt x="9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1" name="Google Shape;1028;p25">
              <a:extLst>
                <a:ext uri="{FF2B5EF4-FFF2-40B4-BE49-F238E27FC236}">
                  <a16:creationId xmlns:a16="http://schemas.microsoft.com/office/drawing/2014/main" id="{9174D031-AD37-4B75-9731-6AC6793FBF7F}"/>
                </a:ext>
              </a:extLst>
            </p:cNvPr>
            <p:cNvSpPr/>
            <p:nvPr/>
          </p:nvSpPr>
          <p:spPr>
            <a:xfrm>
              <a:off x="4690138" y="2255352"/>
              <a:ext cx="978739" cy="978739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334"/>
                  </a:moveTo>
                  <a:cubicBezTo>
                    <a:pt x="24849" y="334"/>
                    <a:pt x="31933" y="7430"/>
                    <a:pt x="31933" y="16134"/>
                  </a:cubicBezTo>
                  <a:cubicBezTo>
                    <a:pt x="31933" y="24849"/>
                    <a:pt x="24849" y="31933"/>
                    <a:pt x="16134" y="31933"/>
                  </a:cubicBezTo>
                  <a:cubicBezTo>
                    <a:pt x="7430" y="31933"/>
                    <a:pt x="346" y="24849"/>
                    <a:pt x="346" y="16134"/>
                  </a:cubicBezTo>
                  <a:cubicBezTo>
                    <a:pt x="346" y="7430"/>
                    <a:pt x="7430" y="334"/>
                    <a:pt x="16134" y="334"/>
                  </a:cubicBezTo>
                  <a:close/>
                  <a:moveTo>
                    <a:pt x="16134" y="1"/>
                  </a:moveTo>
                  <a:cubicBezTo>
                    <a:pt x="7240" y="1"/>
                    <a:pt x="1" y="7240"/>
                    <a:pt x="1" y="16134"/>
                  </a:cubicBezTo>
                  <a:cubicBezTo>
                    <a:pt x="1" y="25028"/>
                    <a:pt x="7240" y="32267"/>
                    <a:pt x="16134" y="32267"/>
                  </a:cubicBezTo>
                  <a:cubicBezTo>
                    <a:pt x="25028" y="32267"/>
                    <a:pt x="32267" y="25028"/>
                    <a:pt x="32267" y="16134"/>
                  </a:cubicBezTo>
                  <a:cubicBezTo>
                    <a:pt x="32267" y="7240"/>
                    <a:pt x="25028" y="1"/>
                    <a:pt x="16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2" name="Google Shape;1029;p25">
              <a:extLst>
                <a:ext uri="{FF2B5EF4-FFF2-40B4-BE49-F238E27FC236}">
                  <a16:creationId xmlns:a16="http://schemas.microsoft.com/office/drawing/2014/main" id="{8E98CF7A-1B9F-4D17-ACC6-95AF054832EE}"/>
                </a:ext>
              </a:extLst>
            </p:cNvPr>
            <p:cNvSpPr/>
            <p:nvPr/>
          </p:nvSpPr>
          <p:spPr>
            <a:xfrm>
              <a:off x="5169400" y="2331943"/>
              <a:ext cx="422926" cy="423290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334" y="0"/>
                  </a:moveTo>
                  <a:cubicBezTo>
                    <a:pt x="155" y="0"/>
                    <a:pt x="0" y="155"/>
                    <a:pt x="0" y="333"/>
                  </a:cubicBezTo>
                  <a:cubicBezTo>
                    <a:pt x="0" y="524"/>
                    <a:pt x="155" y="679"/>
                    <a:pt x="334" y="679"/>
                  </a:cubicBezTo>
                  <a:cubicBezTo>
                    <a:pt x="7466" y="679"/>
                    <a:pt x="13264" y="6477"/>
                    <a:pt x="13264" y="13609"/>
                  </a:cubicBezTo>
                  <a:cubicBezTo>
                    <a:pt x="13264" y="13799"/>
                    <a:pt x="13419" y="13954"/>
                    <a:pt x="13609" y="13954"/>
                  </a:cubicBezTo>
                  <a:cubicBezTo>
                    <a:pt x="13800" y="13954"/>
                    <a:pt x="13943" y="13799"/>
                    <a:pt x="13943" y="13609"/>
                  </a:cubicBezTo>
                  <a:cubicBezTo>
                    <a:pt x="13943" y="6108"/>
                    <a:pt x="7847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3" name="Google Shape;1030;p25">
              <a:extLst>
                <a:ext uri="{FF2B5EF4-FFF2-40B4-BE49-F238E27FC236}">
                  <a16:creationId xmlns:a16="http://schemas.microsoft.com/office/drawing/2014/main" id="{3E243835-14A4-4FEC-8F38-0135826D8FB7}"/>
                </a:ext>
              </a:extLst>
            </p:cNvPr>
            <p:cNvSpPr/>
            <p:nvPr/>
          </p:nvSpPr>
          <p:spPr>
            <a:xfrm>
              <a:off x="4734576" y="2698427"/>
              <a:ext cx="397993" cy="471488"/>
            </a:xfrm>
            <a:custGeom>
              <a:avLst/>
              <a:gdLst/>
              <a:ahLst/>
              <a:cxnLst/>
              <a:rect l="l" t="t" r="r" b="b"/>
              <a:pathLst>
                <a:path w="13121" h="15544" extrusionOk="0">
                  <a:moveTo>
                    <a:pt x="1301" y="0"/>
                  </a:moveTo>
                  <a:cubicBezTo>
                    <a:pt x="1130" y="0"/>
                    <a:pt x="987" y="125"/>
                    <a:pt x="965" y="301"/>
                  </a:cubicBezTo>
                  <a:cubicBezTo>
                    <a:pt x="0" y="7742"/>
                    <a:pt x="5275" y="14576"/>
                    <a:pt x="12716" y="15541"/>
                  </a:cubicBezTo>
                  <a:cubicBezTo>
                    <a:pt x="12731" y="15542"/>
                    <a:pt x="12746" y="15543"/>
                    <a:pt x="12761" y="15543"/>
                  </a:cubicBezTo>
                  <a:cubicBezTo>
                    <a:pt x="12932" y="15543"/>
                    <a:pt x="13075" y="15418"/>
                    <a:pt x="13097" y="15243"/>
                  </a:cubicBezTo>
                  <a:cubicBezTo>
                    <a:pt x="13121" y="15064"/>
                    <a:pt x="12990" y="14886"/>
                    <a:pt x="12811" y="14862"/>
                  </a:cubicBezTo>
                  <a:cubicBezTo>
                    <a:pt x="5739" y="13957"/>
                    <a:pt x="727" y="7456"/>
                    <a:pt x="1643" y="384"/>
                  </a:cubicBezTo>
                  <a:cubicBezTo>
                    <a:pt x="1667" y="205"/>
                    <a:pt x="1536" y="27"/>
                    <a:pt x="1346" y="3"/>
                  </a:cubicBezTo>
                  <a:cubicBezTo>
                    <a:pt x="1331" y="1"/>
                    <a:pt x="1316" y="0"/>
                    <a:pt x="1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4" name="Google Shape;1031;p25">
              <a:extLst>
                <a:ext uri="{FF2B5EF4-FFF2-40B4-BE49-F238E27FC236}">
                  <a16:creationId xmlns:a16="http://schemas.microsoft.com/office/drawing/2014/main" id="{6AD238B8-06C6-4129-A48E-63FC7665F628}"/>
                </a:ext>
              </a:extLst>
            </p:cNvPr>
            <p:cNvSpPr/>
            <p:nvPr/>
          </p:nvSpPr>
          <p:spPr>
            <a:xfrm>
              <a:off x="4846171" y="2411749"/>
              <a:ext cx="666708" cy="667072"/>
            </a:xfrm>
            <a:custGeom>
              <a:avLst/>
              <a:gdLst/>
              <a:ahLst/>
              <a:cxnLst/>
              <a:rect l="l" t="t" r="r" b="b"/>
              <a:pathLst>
                <a:path w="21980" h="21992" extrusionOk="0">
                  <a:moveTo>
                    <a:pt x="10990" y="0"/>
                  </a:moveTo>
                  <a:cubicBezTo>
                    <a:pt x="4918" y="0"/>
                    <a:pt x="0" y="4930"/>
                    <a:pt x="0" y="11002"/>
                  </a:cubicBezTo>
                  <a:cubicBezTo>
                    <a:pt x="0" y="17062"/>
                    <a:pt x="4918" y="21991"/>
                    <a:pt x="10990" y="21991"/>
                  </a:cubicBezTo>
                  <a:cubicBezTo>
                    <a:pt x="17062" y="21991"/>
                    <a:pt x="21979" y="17062"/>
                    <a:pt x="21979" y="11002"/>
                  </a:cubicBezTo>
                  <a:cubicBezTo>
                    <a:pt x="21979" y="4930"/>
                    <a:pt x="17062" y="0"/>
                    <a:pt x="109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rgbClr val="FFFFFF"/>
                </a:solidFill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5" name="Google Shape;1032;p25">
              <a:extLst>
                <a:ext uri="{FF2B5EF4-FFF2-40B4-BE49-F238E27FC236}">
                  <a16:creationId xmlns:a16="http://schemas.microsoft.com/office/drawing/2014/main" id="{885439B2-D640-4F90-AE96-FA59F0D6992D}"/>
                </a:ext>
              </a:extLst>
            </p:cNvPr>
            <p:cNvSpPr/>
            <p:nvPr/>
          </p:nvSpPr>
          <p:spPr>
            <a:xfrm>
              <a:off x="4899548" y="3457271"/>
              <a:ext cx="158912" cy="158942"/>
            </a:xfrm>
            <a:custGeom>
              <a:avLst/>
              <a:gdLst/>
              <a:ahLst/>
              <a:cxnLst/>
              <a:rect l="l" t="t" r="r" b="b"/>
              <a:pathLst>
                <a:path w="5239" h="5240" extrusionOk="0">
                  <a:moveTo>
                    <a:pt x="2619" y="489"/>
                  </a:moveTo>
                  <a:cubicBezTo>
                    <a:pt x="3786" y="489"/>
                    <a:pt x="4751" y="1442"/>
                    <a:pt x="4751" y="2620"/>
                  </a:cubicBezTo>
                  <a:cubicBezTo>
                    <a:pt x="4751" y="3787"/>
                    <a:pt x="3786" y="4740"/>
                    <a:pt x="2619" y="4740"/>
                  </a:cubicBezTo>
                  <a:cubicBezTo>
                    <a:pt x="1441" y="4740"/>
                    <a:pt x="488" y="3787"/>
                    <a:pt x="488" y="2620"/>
                  </a:cubicBezTo>
                  <a:cubicBezTo>
                    <a:pt x="488" y="1442"/>
                    <a:pt x="1441" y="489"/>
                    <a:pt x="2619" y="489"/>
                  </a:cubicBezTo>
                  <a:close/>
                  <a:moveTo>
                    <a:pt x="2619" y="1"/>
                  </a:moveTo>
                  <a:cubicBezTo>
                    <a:pt x="1179" y="1"/>
                    <a:pt x="0" y="1180"/>
                    <a:pt x="0" y="2620"/>
                  </a:cubicBezTo>
                  <a:cubicBezTo>
                    <a:pt x="0" y="4061"/>
                    <a:pt x="1179" y="5240"/>
                    <a:pt x="2619" y="5240"/>
                  </a:cubicBezTo>
                  <a:cubicBezTo>
                    <a:pt x="4060" y="5240"/>
                    <a:pt x="5239" y="4061"/>
                    <a:pt x="5239" y="2620"/>
                  </a:cubicBezTo>
                  <a:cubicBezTo>
                    <a:pt x="5239" y="1180"/>
                    <a:pt x="4060" y="1"/>
                    <a:pt x="2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6" name="Google Shape;1033;p25">
              <a:extLst>
                <a:ext uri="{FF2B5EF4-FFF2-40B4-BE49-F238E27FC236}">
                  <a16:creationId xmlns:a16="http://schemas.microsoft.com/office/drawing/2014/main" id="{9FB83AE0-C73C-44F1-8E57-258A89F2A35D}"/>
                </a:ext>
              </a:extLst>
            </p:cNvPr>
            <p:cNvSpPr/>
            <p:nvPr/>
          </p:nvSpPr>
          <p:spPr>
            <a:xfrm>
              <a:off x="4939254" y="3497007"/>
              <a:ext cx="79501" cy="79471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0" y="1"/>
                  </a:moveTo>
                  <a:cubicBezTo>
                    <a:pt x="584" y="1"/>
                    <a:pt x="1" y="584"/>
                    <a:pt x="1" y="1310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0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7" name="Google Shape;1034;p25">
              <a:extLst>
                <a:ext uri="{FF2B5EF4-FFF2-40B4-BE49-F238E27FC236}">
                  <a16:creationId xmlns:a16="http://schemas.microsoft.com/office/drawing/2014/main" id="{40B76E71-5EBF-462E-82B8-163194EA241F}"/>
                </a:ext>
              </a:extLst>
            </p:cNvPr>
            <p:cNvSpPr/>
            <p:nvPr/>
          </p:nvSpPr>
          <p:spPr>
            <a:xfrm>
              <a:off x="4308657" y="3527903"/>
              <a:ext cx="1647824" cy="799470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bg1">
                      <a:lumMod val="50000"/>
                    </a:schemeClr>
                  </a:solidFill>
                  <a:latin typeface="Bradesco Sans" panose="020B0604020202020204" charset="0"/>
                  <a:ea typeface="Fira Sans Extra Condensed"/>
                  <a:cs typeface="Fira Sans Extra Condensed"/>
                  <a:sym typeface="Fira Sans Extra Condensed"/>
                </a:rPr>
                <a:t>Premium Top</a:t>
              </a:r>
              <a:endParaRPr sz="1600" b="1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8" name="Google Shape;1035;p25">
              <a:extLst>
                <a:ext uri="{FF2B5EF4-FFF2-40B4-BE49-F238E27FC236}">
                  <a16:creationId xmlns:a16="http://schemas.microsoft.com/office/drawing/2014/main" id="{63B3154D-C4ED-4D86-A2DA-2D11BC3CED6D}"/>
                </a:ext>
              </a:extLst>
            </p:cNvPr>
            <p:cNvSpPr/>
            <p:nvPr/>
          </p:nvSpPr>
          <p:spPr>
            <a:xfrm>
              <a:off x="5501304" y="3215303"/>
              <a:ext cx="14833" cy="328683"/>
            </a:xfrm>
            <a:custGeom>
              <a:avLst/>
              <a:gdLst/>
              <a:ahLst/>
              <a:cxnLst/>
              <a:rect l="l" t="t" r="r" b="b"/>
              <a:pathLst>
                <a:path w="489" h="10836" extrusionOk="0">
                  <a:moveTo>
                    <a:pt x="238" y="1"/>
                  </a:moveTo>
                  <a:cubicBezTo>
                    <a:pt x="107" y="1"/>
                    <a:pt x="0" y="108"/>
                    <a:pt x="0" y="251"/>
                  </a:cubicBezTo>
                  <a:lnTo>
                    <a:pt x="0" y="10597"/>
                  </a:lnTo>
                  <a:cubicBezTo>
                    <a:pt x="0" y="10728"/>
                    <a:pt x="107" y="10835"/>
                    <a:pt x="238" y="10835"/>
                  </a:cubicBezTo>
                  <a:cubicBezTo>
                    <a:pt x="381" y="10835"/>
                    <a:pt x="488" y="10728"/>
                    <a:pt x="488" y="10597"/>
                  </a:cubicBezTo>
                  <a:lnTo>
                    <a:pt x="488" y="251"/>
                  </a:lnTo>
                  <a:cubicBezTo>
                    <a:pt x="488" y="108"/>
                    <a:pt x="381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139" name="Imagem 138">
            <a:extLst>
              <a:ext uri="{FF2B5EF4-FFF2-40B4-BE49-F238E27FC236}">
                <a16:creationId xmlns:a16="http://schemas.microsoft.com/office/drawing/2014/main" id="{4F3C8071-F91C-4E44-9048-A0DAB92835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6298" y="3430731"/>
            <a:ext cx="386223" cy="386223"/>
          </a:xfrm>
          <a:prstGeom prst="rect">
            <a:avLst/>
          </a:prstGeom>
        </p:spPr>
      </p:pic>
      <p:grpSp>
        <p:nvGrpSpPr>
          <p:cNvPr id="140" name="Google Shape;1021;p25">
            <a:extLst>
              <a:ext uri="{FF2B5EF4-FFF2-40B4-BE49-F238E27FC236}">
                <a16:creationId xmlns:a16="http://schemas.microsoft.com/office/drawing/2014/main" id="{EC47D05D-8F7C-45FC-BF5C-CA31555D1651}"/>
              </a:ext>
            </a:extLst>
          </p:cNvPr>
          <p:cNvGrpSpPr/>
          <p:nvPr/>
        </p:nvGrpSpPr>
        <p:grpSpPr>
          <a:xfrm>
            <a:off x="6424845" y="3123533"/>
            <a:ext cx="1647824" cy="2077117"/>
            <a:chOff x="4308657" y="2250256"/>
            <a:chExt cx="1647824" cy="2077117"/>
          </a:xfrm>
          <a:solidFill>
            <a:srgbClr val="E6343F"/>
          </a:solidFill>
        </p:grpSpPr>
        <p:sp>
          <p:nvSpPr>
            <p:cNvPr id="141" name="Google Shape;1025;p25">
              <a:extLst>
                <a:ext uri="{FF2B5EF4-FFF2-40B4-BE49-F238E27FC236}">
                  <a16:creationId xmlns:a16="http://schemas.microsoft.com/office/drawing/2014/main" id="{F44CE852-9D86-4F57-9DA4-916014CC16B5}"/>
                </a:ext>
              </a:extLst>
            </p:cNvPr>
            <p:cNvSpPr/>
            <p:nvPr/>
          </p:nvSpPr>
          <p:spPr>
            <a:xfrm>
              <a:off x="5465177" y="2250256"/>
              <a:ext cx="292921" cy="504975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0" y="1"/>
                    <a:pt x="158" y="56"/>
                    <a:pt x="96" y="157"/>
                  </a:cubicBezTo>
                  <a:cubicBezTo>
                    <a:pt x="1" y="324"/>
                    <a:pt x="48" y="526"/>
                    <a:pt x="203" y="621"/>
                  </a:cubicBezTo>
                  <a:cubicBezTo>
                    <a:pt x="5692" y="4003"/>
                    <a:pt x="8978" y="9861"/>
                    <a:pt x="8978" y="16302"/>
                  </a:cubicBezTo>
                  <a:cubicBezTo>
                    <a:pt x="8978" y="16492"/>
                    <a:pt x="9121" y="16647"/>
                    <a:pt x="9311" y="16647"/>
                  </a:cubicBezTo>
                  <a:cubicBezTo>
                    <a:pt x="9502" y="16647"/>
                    <a:pt x="9657" y="16492"/>
                    <a:pt x="9657" y="16302"/>
                  </a:cubicBezTo>
                  <a:cubicBezTo>
                    <a:pt x="9657" y="9623"/>
                    <a:pt x="6251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2" name="Google Shape;1026;p25">
              <a:extLst>
                <a:ext uri="{FF2B5EF4-FFF2-40B4-BE49-F238E27FC236}">
                  <a16:creationId xmlns:a16="http://schemas.microsoft.com/office/drawing/2014/main" id="{E4469FD9-115F-47F9-8ED8-A226CC2EA4FB}"/>
                </a:ext>
              </a:extLst>
            </p:cNvPr>
            <p:cNvSpPr/>
            <p:nvPr/>
          </p:nvSpPr>
          <p:spPr>
            <a:xfrm>
              <a:off x="4601292" y="2250256"/>
              <a:ext cx="292921" cy="988900"/>
            </a:xfrm>
            <a:custGeom>
              <a:avLst/>
              <a:gdLst/>
              <a:ahLst/>
              <a:cxnLst/>
              <a:rect l="l" t="t" r="r" b="b"/>
              <a:pathLst>
                <a:path w="9657" h="32602" extrusionOk="0">
                  <a:moveTo>
                    <a:pt x="9273" y="1"/>
                  </a:moveTo>
                  <a:cubicBezTo>
                    <a:pt x="9212" y="1"/>
                    <a:pt x="9151" y="17"/>
                    <a:pt x="9097" y="50"/>
                  </a:cubicBezTo>
                  <a:cubicBezTo>
                    <a:pt x="3394" y="3550"/>
                    <a:pt x="1" y="9623"/>
                    <a:pt x="1" y="16302"/>
                  </a:cubicBezTo>
                  <a:cubicBezTo>
                    <a:pt x="1" y="22981"/>
                    <a:pt x="3394" y="29053"/>
                    <a:pt x="9097" y="32554"/>
                  </a:cubicBezTo>
                  <a:cubicBezTo>
                    <a:pt x="9145" y="32590"/>
                    <a:pt x="9204" y="32602"/>
                    <a:pt x="9264" y="32602"/>
                  </a:cubicBezTo>
                  <a:cubicBezTo>
                    <a:pt x="9383" y="32602"/>
                    <a:pt x="9490" y="32554"/>
                    <a:pt x="9562" y="32447"/>
                  </a:cubicBezTo>
                  <a:cubicBezTo>
                    <a:pt x="9657" y="32292"/>
                    <a:pt x="9609" y="32078"/>
                    <a:pt x="9442" y="31982"/>
                  </a:cubicBezTo>
                  <a:cubicBezTo>
                    <a:pt x="3954" y="28601"/>
                    <a:pt x="679" y="22743"/>
                    <a:pt x="679" y="16302"/>
                  </a:cubicBezTo>
                  <a:cubicBezTo>
                    <a:pt x="679" y="9861"/>
                    <a:pt x="3954" y="4003"/>
                    <a:pt x="9442" y="621"/>
                  </a:cubicBezTo>
                  <a:cubicBezTo>
                    <a:pt x="9609" y="526"/>
                    <a:pt x="9657" y="324"/>
                    <a:pt x="9562" y="157"/>
                  </a:cubicBezTo>
                  <a:cubicBezTo>
                    <a:pt x="9499" y="56"/>
                    <a:pt x="9387" y="1"/>
                    <a:pt x="9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3" name="Google Shape;1027;p25">
              <a:extLst>
                <a:ext uri="{FF2B5EF4-FFF2-40B4-BE49-F238E27FC236}">
                  <a16:creationId xmlns:a16="http://schemas.microsoft.com/office/drawing/2014/main" id="{D04FF41D-3C07-425C-909A-4C3504117673}"/>
                </a:ext>
              </a:extLst>
            </p:cNvPr>
            <p:cNvSpPr/>
            <p:nvPr/>
          </p:nvSpPr>
          <p:spPr>
            <a:xfrm>
              <a:off x="5465177" y="2734615"/>
              <a:ext cx="292921" cy="504551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21" y="1"/>
                    <a:pt x="8978" y="143"/>
                    <a:pt x="8978" y="334"/>
                  </a:cubicBezTo>
                  <a:cubicBezTo>
                    <a:pt x="8978" y="6775"/>
                    <a:pt x="5692" y="12633"/>
                    <a:pt x="203" y="16014"/>
                  </a:cubicBezTo>
                  <a:cubicBezTo>
                    <a:pt x="48" y="16110"/>
                    <a:pt x="1" y="16324"/>
                    <a:pt x="96" y="16479"/>
                  </a:cubicBezTo>
                  <a:cubicBezTo>
                    <a:pt x="155" y="16586"/>
                    <a:pt x="274" y="16634"/>
                    <a:pt x="382" y="16634"/>
                  </a:cubicBezTo>
                  <a:cubicBezTo>
                    <a:pt x="441" y="16634"/>
                    <a:pt x="501" y="16622"/>
                    <a:pt x="560" y="16586"/>
                  </a:cubicBezTo>
                  <a:cubicBezTo>
                    <a:pt x="6251" y="13085"/>
                    <a:pt x="9657" y="7013"/>
                    <a:pt x="9657" y="334"/>
                  </a:cubicBezTo>
                  <a:cubicBezTo>
                    <a:pt x="9657" y="143"/>
                    <a:pt x="9502" y="1"/>
                    <a:pt x="9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4" name="Google Shape;1028;p25">
              <a:extLst>
                <a:ext uri="{FF2B5EF4-FFF2-40B4-BE49-F238E27FC236}">
                  <a16:creationId xmlns:a16="http://schemas.microsoft.com/office/drawing/2014/main" id="{A56105E1-9A2F-486A-A651-8C903D905B97}"/>
                </a:ext>
              </a:extLst>
            </p:cNvPr>
            <p:cNvSpPr/>
            <p:nvPr/>
          </p:nvSpPr>
          <p:spPr>
            <a:xfrm>
              <a:off x="4690138" y="2255352"/>
              <a:ext cx="978739" cy="978739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334"/>
                  </a:moveTo>
                  <a:cubicBezTo>
                    <a:pt x="24849" y="334"/>
                    <a:pt x="31933" y="7430"/>
                    <a:pt x="31933" y="16134"/>
                  </a:cubicBezTo>
                  <a:cubicBezTo>
                    <a:pt x="31933" y="24849"/>
                    <a:pt x="24849" y="31933"/>
                    <a:pt x="16134" y="31933"/>
                  </a:cubicBezTo>
                  <a:cubicBezTo>
                    <a:pt x="7430" y="31933"/>
                    <a:pt x="346" y="24849"/>
                    <a:pt x="346" y="16134"/>
                  </a:cubicBezTo>
                  <a:cubicBezTo>
                    <a:pt x="346" y="7430"/>
                    <a:pt x="7430" y="334"/>
                    <a:pt x="16134" y="334"/>
                  </a:cubicBezTo>
                  <a:close/>
                  <a:moveTo>
                    <a:pt x="16134" y="1"/>
                  </a:moveTo>
                  <a:cubicBezTo>
                    <a:pt x="7240" y="1"/>
                    <a:pt x="1" y="7240"/>
                    <a:pt x="1" y="16134"/>
                  </a:cubicBezTo>
                  <a:cubicBezTo>
                    <a:pt x="1" y="25028"/>
                    <a:pt x="7240" y="32267"/>
                    <a:pt x="16134" y="32267"/>
                  </a:cubicBezTo>
                  <a:cubicBezTo>
                    <a:pt x="25028" y="32267"/>
                    <a:pt x="32267" y="25028"/>
                    <a:pt x="32267" y="16134"/>
                  </a:cubicBezTo>
                  <a:cubicBezTo>
                    <a:pt x="32267" y="7240"/>
                    <a:pt x="25028" y="1"/>
                    <a:pt x="16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5" name="Google Shape;1029;p25">
              <a:extLst>
                <a:ext uri="{FF2B5EF4-FFF2-40B4-BE49-F238E27FC236}">
                  <a16:creationId xmlns:a16="http://schemas.microsoft.com/office/drawing/2014/main" id="{05EB7C05-3E67-43DB-8430-39976F0BC09C}"/>
                </a:ext>
              </a:extLst>
            </p:cNvPr>
            <p:cNvSpPr/>
            <p:nvPr/>
          </p:nvSpPr>
          <p:spPr>
            <a:xfrm>
              <a:off x="5169400" y="2331943"/>
              <a:ext cx="422926" cy="423290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334" y="0"/>
                  </a:moveTo>
                  <a:cubicBezTo>
                    <a:pt x="155" y="0"/>
                    <a:pt x="0" y="155"/>
                    <a:pt x="0" y="333"/>
                  </a:cubicBezTo>
                  <a:cubicBezTo>
                    <a:pt x="0" y="524"/>
                    <a:pt x="155" y="679"/>
                    <a:pt x="334" y="679"/>
                  </a:cubicBezTo>
                  <a:cubicBezTo>
                    <a:pt x="7466" y="679"/>
                    <a:pt x="13264" y="6477"/>
                    <a:pt x="13264" y="13609"/>
                  </a:cubicBezTo>
                  <a:cubicBezTo>
                    <a:pt x="13264" y="13799"/>
                    <a:pt x="13419" y="13954"/>
                    <a:pt x="13609" y="13954"/>
                  </a:cubicBezTo>
                  <a:cubicBezTo>
                    <a:pt x="13800" y="13954"/>
                    <a:pt x="13943" y="13799"/>
                    <a:pt x="13943" y="13609"/>
                  </a:cubicBezTo>
                  <a:cubicBezTo>
                    <a:pt x="13943" y="6108"/>
                    <a:pt x="7847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6" name="Google Shape;1030;p25">
              <a:extLst>
                <a:ext uri="{FF2B5EF4-FFF2-40B4-BE49-F238E27FC236}">
                  <a16:creationId xmlns:a16="http://schemas.microsoft.com/office/drawing/2014/main" id="{8CC8804A-5280-47F8-A476-643AA63CA9BE}"/>
                </a:ext>
              </a:extLst>
            </p:cNvPr>
            <p:cNvSpPr/>
            <p:nvPr/>
          </p:nvSpPr>
          <p:spPr>
            <a:xfrm>
              <a:off x="4734576" y="2698427"/>
              <a:ext cx="397993" cy="471488"/>
            </a:xfrm>
            <a:custGeom>
              <a:avLst/>
              <a:gdLst/>
              <a:ahLst/>
              <a:cxnLst/>
              <a:rect l="l" t="t" r="r" b="b"/>
              <a:pathLst>
                <a:path w="13121" h="15544" extrusionOk="0">
                  <a:moveTo>
                    <a:pt x="1301" y="0"/>
                  </a:moveTo>
                  <a:cubicBezTo>
                    <a:pt x="1130" y="0"/>
                    <a:pt x="987" y="125"/>
                    <a:pt x="965" y="301"/>
                  </a:cubicBezTo>
                  <a:cubicBezTo>
                    <a:pt x="0" y="7742"/>
                    <a:pt x="5275" y="14576"/>
                    <a:pt x="12716" y="15541"/>
                  </a:cubicBezTo>
                  <a:cubicBezTo>
                    <a:pt x="12731" y="15542"/>
                    <a:pt x="12746" y="15543"/>
                    <a:pt x="12761" y="15543"/>
                  </a:cubicBezTo>
                  <a:cubicBezTo>
                    <a:pt x="12932" y="15543"/>
                    <a:pt x="13075" y="15418"/>
                    <a:pt x="13097" y="15243"/>
                  </a:cubicBezTo>
                  <a:cubicBezTo>
                    <a:pt x="13121" y="15064"/>
                    <a:pt x="12990" y="14886"/>
                    <a:pt x="12811" y="14862"/>
                  </a:cubicBezTo>
                  <a:cubicBezTo>
                    <a:pt x="5739" y="13957"/>
                    <a:pt x="727" y="7456"/>
                    <a:pt x="1643" y="384"/>
                  </a:cubicBezTo>
                  <a:cubicBezTo>
                    <a:pt x="1667" y="205"/>
                    <a:pt x="1536" y="27"/>
                    <a:pt x="1346" y="3"/>
                  </a:cubicBezTo>
                  <a:cubicBezTo>
                    <a:pt x="1331" y="1"/>
                    <a:pt x="1316" y="0"/>
                    <a:pt x="1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7" name="Google Shape;1031;p25">
              <a:extLst>
                <a:ext uri="{FF2B5EF4-FFF2-40B4-BE49-F238E27FC236}">
                  <a16:creationId xmlns:a16="http://schemas.microsoft.com/office/drawing/2014/main" id="{8BDE1CF0-8939-496E-AD06-148CA3142AF3}"/>
                </a:ext>
              </a:extLst>
            </p:cNvPr>
            <p:cNvSpPr/>
            <p:nvPr/>
          </p:nvSpPr>
          <p:spPr>
            <a:xfrm>
              <a:off x="4846171" y="2411749"/>
              <a:ext cx="666708" cy="667072"/>
            </a:xfrm>
            <a:custGeom>
              <a:avLst/>
              <a:gdLst/>
              <a:ahLst/>
              <a:cxnLst/>
              <a:rect l="l" t="t" r="r" b="b"/>
              <a:pathLst>
                <a:path w="21980" h="21992" extrusionOk="0">
                  <a:moveTo>
                    <a:pt x="10990" y="0"/>
                  </a:moveTo>
                  <a:cubicBezTo>
                    <a:pt x="4918" y="0"/>
                    <a:pt x="0" y="4930"/>
                    <a:pt x="0" y="11002"/>
                  </a:cubicBezTo>
                  <a:cubicBezTo>
                    <a:pt x="0" y="17062"/>
                    <a:pt x="4918" y="21991"/>
                    <a:pt x="10990" y="21991"/>
                  </a:cubicBezTo>
                  <a:cubicBezTo>
                    <a:pt x="17062" y="21991"/>
                    <a:pt x="21979" y="17062"/>
                    <a:pt x="21979" y="11002"/>
                  </a:cubicBezTo>
                  <a:cubicBezTo>
                    <a:pt x="21979" y="4930"/>
                    <a:pt x="17062" y="0"/>
                    <a:pt x="109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rgbClr val="FFFFFF"/>
                </a:solidFill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8" name="Google Shape;1032;p25">
              <a:extLst>
                <a:ext uri="{FF2B5EF4-FFF2-40B4-BE49-F238E27FC236}">
                  <a16:creationId xmlns:a16="http://schemas.microsoft.com/office/drawing/2014/main" id="{DF9CDABD-2688-42BC-B8D2-D2BA80372DBB}"/>
                </a:ext>
              </a:extLst>
            </p:cNvPr>
            <p:cNvSpPr/>
            <p:nvPr/>
          </p:nvSpPr>
          <p:spPr>
            <a:xfrm>
              <a:off x="4899548" y="3457271"/>
              <a:ext cx="158912" cy="158942"/>
            </a:xfrm>
            <a:custGeom>
              <a:avLst/>
              <a:gdLst/>
              <a:ahLst/>
              <a:cxnLst/>
              <a:rect l="l" t="t" r="r" b="b"/>
              <a:pathLst>
                <a:path w="5239" h="5240" extrusionOk="0">
                  <a:moveTo>
                    <a:pt x="2619" y="489"/>
                  </a:moveTo>
                  <a:cubicBezTo>
                    <a:pt x="3786" y="489"/>
                    <a:pt x="4751" y="1442"/>
                    <a:pt x="4751" y="2620"/>
                  </a:cubicBezTo>
                  <a:cubicBezTo>
                    <a:pt x="4751" y="3787"/>
                    <a:pt x="3786" y="4740"/>
                    <a:pt x="2619" y="4740"/>
                  </a:cubicBezTo>
                  <a:cubicBezTo>
                    <a:pt x="1441" y="4740"/>
                    <a:pt x="488" y="3787"/>
                    <a:pt x="488" y="2620"/>
                  </a:cubicBezTo>
                  <a:cubicBezTo>
                    <a:pt x="488" y="1442"/>
                    <a:pt x="1441" y="489"/>
                    <a:pt x="2619" y="489"/>
                  </a:cubicBezTo>
                  <a:close/>
                  <a:moveTo>
                    <a:pt x="2619" y="1"/>
                  </a:moveTo>
                  <a:cubicBezTo>
                    <a:pt x="1179" y="1"/>
                    <a:pt x="0" y="1180"/>
                    <a:pt x="0" y="2620"/>
                  </a:cubicBezTo>
                  <a:cubicBezTo>
                    <a:pt x="0" y="4061"/>
                    <a:pt x="1179" y="5240"/>
                    <a:pt x="2619" y="5240"/>
                  </a:cubicBezTo>
                  <a:cubicBezTo>
                    <a:pt x="4060" y="5240"/>
                    <a:pt x="5239" y="4061"/>
                    <a:pt x="5239" y="2620"/>
                  </a:cubicBezTo>
                  <a:cubicBezTo>
                    <a:pt x="5239" y="1180"/>
                    <a:pt x="4060" y="1"/>
                    <a:pt x="2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9" name="Google Shape;1033;p25">
              <a:extLst>
                <a:ext uri="{FF2B5EF4-FFF2-40B4-BE49-F238E27FC236}">
                  <a16:creationId xmlns:a16="http://schemas.microsoft.com/office/drawing/2014/main" id="{BB75D80C-DCF3-48E5-8416-2EEF8647EDCD}"/>
                </a:ext>
              </a:extLst>
            </p:cNvPr>
            <p:cNvSpPr/>
            <p:nvPr/>
          </p:nvSpPr>
          <p:spPr>
            <a:xfrm>
              <a:off x="4939254" y="3497007"/>
              <a:ext cx="79501" cy="79471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0" y="1"/>
                  </a:moveTo>
                  <a:cubicBezTo>
                    <a:pt x="584" y="1"/>
                    <a:pt x="1" y="584"/>
                    <a:pt x="1" y="1310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0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0" name="Google Shape;1034;p25">
              <a:extLst>
                <a:ext uri="{FF2B5EF4-FFF2-40B4-BE49-F238E27FC236}">
                  <a16:creationId xmlns:a16="http://schemas.microsoft.com/office/drawing/2014/main" id="{647126FA-A0BD-4C4E-AD74-4542C2B061AE}"/>
                </a:ext>
              </a:extLst>
            </p:cNvPr>
            <p:cNvSpPr/>
            <p:nvPr/>
          </p:nvSpPr>
          <p:spPr>
            <a:xfrm>
              <a:off x="4308657" y="3527903"/>
              <a:ext cx="1647824" cy="799470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latin typeface="Bradesco Sans" panose="020B0604020202020204" charset="0"/>
                  <a:ea typeface="Fira Sans Extra Condensed"/>
                  <a:cs typeface="Fira Sans Extra Condensed"/>
                  <a:sym typeface="Fira Sans Extra Condensed"/>
                </a:rPr>
                <a:t>Premium Top Mais</a:t>
              </a:r>
            </a:p>
          </p:txBody>
        </p:sp>
        <p:sp>
          <p:nvSpPr>
            <p:cNvPr id="151" name="Google Shape;1035;p25">
              <a:extLst>
                <a:ext uri="{FF2B5EF4-FFF2-40B4-BE49-F238E27FC236}">
                  <a16:creationId xmlns:a16="http://schemas.microsoft.com/office/drawing/2014/main" id="{E14D3739-43F4-49F6-B728-B3341AAD6BCE}"/>
                </a:ext>
              </a:extLst>
            </p:cNvPr>
            <p:cNvSpPr/>
            <p:nvPr/>
          </p:nvSpPr>
          <p:spPr>
            <a:xfrm>
              <a:off x="5501304" y="3215303"/>
              <a:ext cx="14833" cy="328683"/>
            </a:xfrm>
            <a:custGeom>
              <a:avLst/>
              <a:gdLst/>
              <a:ahLst/>
              <a:cxnLst/>
              <a:rect l="l" t="t" r="r" b="b"/>
              <a:pathLst>
                <a:path w="489" h="10836" extrusionOk="0">
                  <a:moveTo>
                    <a:pt x="238" y="1"/>
                  </a:moveTo>
                  <a:cubicBezTo>
                    <a:pt x="107" y="1"/>
                    <a:pt x="0" y="108"/>
                    <a:pt x="0" y="251"/>
                  </a:cubicBezTo>
                  <a:lnTo>
                    <a:pt x="0" y="10597"/>
                  </a:lnTo>
                  <a:cubicBezTo>
                    <a:pt x="0" y="10728"/>
                    <a:pt x="107" y="10835"/>
                    <a:pt x="238" y="10835"/>
                  </a:cubicBezTo>
                  <a:cubicBezTo>
                    <a:pt x="381" y="10835"/>
                    <a:pt x="488" y="10728"/>
                    <a:pt x="488" y="10597"/>
                  </a:cubicBezTo>
                  <a:lnTo>
                    <a:pt x="488" y="251"/>
                  </a:lnTo>
                  <a:cubicBezTo>
                    <a:pt x="488" y="108"/>
                    <a:pt x="381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152" name="Imagem 151">
            <a:extLst>
              <a:ext uri="{FF2B5EF4-FFF2-40B4-BE49-F238E27FC236}">
                <a16:creationId xmlns:a16="http://schemas.microsoft.com/office/drawing/2014/main" id="{82E134B9-A33C-442E-A5D8-7A2C7155F1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7058" y="3430731"/>
            <a:ext cx="386223" cy="386223"/>
          </a:xfrm>
          <a:prstGeom prst="rect">
            <a:avLst/>
          </a:prstGeom>
        </p:spPr>
      </p:pic>
      <p:grpSp>
        <p:nvGrpSpPr>
          <p:cNvPr id="153" name="Google Shape;1021;p25">
            <a:extLst>
              <a:ext uri="{FF2B5EF4-FFF2-40B4-BE49-F238E27FC236}">
                <a16:creationId xmlns:a16="http://schemas.microsoft.com/office/drawing/2014/main" id="{CC1CA46F-D7A4-478B-93E4-7A75820885F1}"/>
              </a:ext>
            </a:extLst>
          </p:cNvPr>
          <p:cNvGrpSpPr/>
          <p:nvPr/>
        </p:nvGrpSpPr>
        <p:grpSpPr>
          <a:xfrm>
            <a:off x="8515513" y="3123533"/>
            <a:ext cx="1647824" cy="2077117"/>
            <a:chOff x="4308657" y="2250256"/>
            <a:chExt cx="1647824" cy="2077117"/>
          </a:xfrm>
          <a:solidFill>
            <a:srgbClr val="E6343F"/>
          </a:solidFill>
        </p:grpSpPr>
        <p:sp>
          <p:nvSpPr>
            <p:cNvPr id="154" name="Google Shape;1025;p25">
              <a:extLst>
                <a:ext uri="{FF2B5EF4-FFF2-40B4-BE49-F238E27FC236}">
                  <a16:creationId xmlns:a16="http://schemas.microsoft.com/office/drawing/2014/main" id="{0A56665D-9B1C-47EC-AE4B-3D9725218448}"/>
                </a:ext>
              </a:extLst>
            </p:cNvPr>
            <p:cNvSpPr/>
            <p:nvPr/>
          </p:nvSpPr>
          <p:spPr>
            <a:xfrm>
              <a:off x="5465177" y="2250256"/>
              <a:ext cx="292921" cy="504975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0" y="1"/>
                    <a:pt x="158" y="56"/>
                    <a:pt x="96" y="157"/>
                  </a:cubicBezTo>
                  <a:cubicBezTo>
                    <a:pt x="1" y="324"/>
                    <a:pt x="48" y="526"/>
                    <a:pt x="203" y="621"/>
                  </a:cubicBezTo>
                  <a:cubicBezTo>
                    <a:pt x="5692" y="4003"/>
                    <a:pt x="8978" y="9861"/>
                    <a:pt x="8978" y="16302"/>
                  </a:cubicBezTo>
                  <a:cubicBezTo>
                    <a:pt x="8978" y="16492"/>
                    <a:pt x="9121" y="16647"/>
                    <a:pt x="9311" y="16647"/>
                  </a:cubicBezTo>
                  <a:cubicBezTo>
                    <a:pt x="9502" y="16647"/>
                    <a:pt x="9657" y="16492"/>
                    <a:pt x="9657" y="16302"/>
                  </a:cubicBezTo>
                  <a:cubicBezTo>
                    <a:pt x="9657" y="9623"/>
                    <a:pt x="6251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5" name="Google Shape;1026;p25">
              <a:extLst>
                <a:ext uri="{FF2B5EF4-FFF2-40B4-BE49-F238E27FC236}">
                  <a16:creationId xmlns:a16="http://schemas.microsoft.com/office/drawing/2014/main" id="{4949DBAD-27CB-4025-AF10-74D1B06C2B72}"/>
                </a:ext>
              </a:extLst>
            </p:cNvPr>
            <p:cNvSpPr/>
            <p:nvPr/>
          </p:nvSpPr>
          <p:spPr>
            <a:xfrm>
              <a:off x="4601292" y="2250256"/>
              <a:ext cx="292921" cy="988900"/>
            </a:xfrm>
            <a:custGeom>
              <a:avLst/>
              <a:gdLst/>
              <a:ahLst/>
              <a:cxnLst/>
              <a:rect l="l" t="t" r="r" b="b"/>
              <a:pathLst>
                <a:path w="9657" h="32602" extrusionOk="0">
                  <a:moveTo>
                    <a:pt x="9273" y="1"/>
                  </a:moveTo>
                  <a:cubicBezTo>
                    <a:pt x="9212" y="1"/>
                    <a:pt x="9151" y="17"/>
                    <a:pt x="9097" y="50"/>
                  </a:cubicBezTo>
                  <a:cubicBezTo>
                    <a:pt x="3394" y="3550"/>
                    <a:pt x="1" y="9623"/>
                    <a:pt x="1" y="16302"/>
                  </a:cubicBezTo>
                  <a:cubicBezTo>
                    <a:pt x="1" y="22981"/>
                    <a:pt x="3394" y="29053"/>
                    <a:pt x="9097" y="32554"/>
                  </a:cubicBezTo>
                  <a:cubicBezTo>
                    <a:pt x="9145" y="32590"/>
                    <a:pt x="9204" y="32602"/>
                    <a:pt x="9264" y="32602"/>
                  </a:cubicBezTo>
                  <a:cubicBezTo>
                    <a:pt x="9383" y="32602"/>
                    <a:pt x="9490" y="32554"/>
                    <a:pt x="9562" y="32447"/>
                  </a:cubicBezTo>
                  <a:cubicBezTo>
                    <a:pt x="9657" y="32292"/>
                    <a:pt x="9609" y="32078"/>
                    <a:pt x="9442" y="31982"/>
                  </a:cubicBezTo>
                  <a:cubicBezTo>
                    <a:pt x="3954" y="28601"/>
                    <a:pt x="679" y="22743"/>
                    <a:pt x="679" y="16302"/>
                  </a:cubicBezTo>
                  <a:cubicBezTo>
                    <a:pt x="679" y="9861"/>
                    <a:pt x="3954" y="4003"/>
                    <a:pt x="9442" y="621"/>
                  </a:cubicBezTo>
                  <a:cubicBezTo>
                    <a:pt x="9609" y="526"/>
                    <a:pt x="9657" y="324"/>
                    <a:pt x="9562" y="157"/>
                  </a:cubicBezTo>
                  <a:cubicBezTo>
                    <a:pt x="9499" y="56"/>
                    <a:pt x="9387" y="1"/>
                    <a:pt x="9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6" name="Google Shape;1027;p25">
              <a:extLst>
                <a:ext uri="{FF2B5EF4-FFF2-40B4-BE49-F238E27FC236}">
                  <a16:creationId xmlns:a16="http://schemas.microsoft.com/office/drawing/2014/main" id="{FA343F66-53A3-41DD-9FBF-1AA4C612EB7A}"/>
                </a:ext>
              </a:extLst>
            </p:cNvPr>
            <p:cNvSpPr/>
            <p:nvPr/>
          </p:nvSpPr>
          <p:spPr>
            <a:xfrm>
              <a:off x="5465177" y="2734615"/>
              <a:ext cx="292921" cy="504551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21" y="1"/>
                    <a:pt x="8978" y="143"/>
                    <a:pt x="8978" y="334"/>
                  </a:cubicBezTo>
                  <a:cubicBezTo>
                    <a:pt x="8978" y="6775"/>
                    <a:pt x="5692" y="12633"/>
                    <a:pt x="203" y="16014"/>
                  </a:cubicBezTo>
                  <a:cubicBezTo>
                    <a:pt x="48" y="16110"/>
                    <a:pt x="1" y="16324"/>
                    <a:pt x="96" y="16479"/>
                  </a:cubicBezTo>
                  <a:cubicBezTo>
                    <a:pt x="155" y="16586"/>
                    <a:pt x="274" y="16634"/>
                    <a:pt x="382" y="16634"/>
                  </a:cubicBezTo>
                  <a:cubicBezTo>
                    <a:pt x="441" y="16634"/>
                    <a:pt x="501" y="16622"/>
                    <a:pt x="560" y="16586"/>
                  </a:cubicBezTo>
                  <a:cubicBezTo>
                    <a:pt x="6251" y="13085"/>
                    <a:pt x="9657" y="7013"/>
                    <a:pt x="9657" y="334"/>
                  </a:cubicBezTo>
                  <a:cubicBezTo>
                    <a:pt x="9657" y="143"/>
                    <a:pt x="9502" y="1"/>
                    <a:pt x="9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7" name="Google Shape;1028;p25">
              <a:extLst>
                <a:ext uri="{FF2B5EF4-FFF2-40B4-BE49-F238E27FC236}">
                  <a16:creationId xmlns:a16="http://schemas.microsoft.com/office/drawing/2014/main" id="{2F1EEE98-4A95-410C-8E78-1A4C30C3CA0B}"/>
                </a:ext>
              </a:extLst>
            </p:cNvPr>
            <p:cNvSpPr/>
            <p:nvPr/>
          </p:nvSpPr>
          <p:spPr>
            <a:xfrm>
              <a:off x="4690138" y="2255352"/>
              <a:ext cx="978739" cy="978739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334"/>
                  </a:moveTo>
                  <a:cubicBezTo>
                    <a:pt x="24849" y="334"/>
                    <a:pt x="31933" y="7430"/>
                    <a:pt x="31933" y="16134"/>
                  </a:cubicBezTo>
                  <a:cubicBezTo>
                    <a:pt x="31933" y="24849"/>
                    <a:pt x="24849" y="31933"/>
                    <a:pt x="16134" y="31933"/>
                  </a:cubicBezTo>
                  <a:cubicBezTo>
                    <a:pt x="7430" y="31933"/>
                    <a:pt x="346" y="24849"/>
                    <a:pt x="346" y="16134"/>
                  </a:cubicBezTo>
                  <a:cubicBezTo>
                    <a:pt x="346" y="7430"/>
                    <a:pt x="7430" y="334"/>
                    <a:pt x="16134" y="334"/>
                  </a:cubicBezTo>
                  <a:close/>
                  <a:moveTo>
                    <a:pt x="16134" y="1"/>
                  </a:moveTo>
                  <a:cubicBezTo>
                    <a:pt x="7240" y="1"/>
                    <a:pt x="1" y="7240"/>
                    <a:pt x="1" y="16134"/>
                  </a:cubicBezTo>
                  <a:cubicBezTo>
                    <a:pt x="1" y="25028"/>
                    <a:pt x="7240" y="32267"/>
                    <a:pt x="16134" y="32267"/>
                  </a:cubicBezTo>
                  <a:cubicBezTo>
                    <a:pt x="25028" y="32267"/>
                    <a:pt x="32267" y="25028"/>
                    <a:pt x="32267" y="16134"/>
                  </a:cubicBezTo>
                  <a:cubicBezTo>
                    <a:pt x="32267" y="7240"/>
                    <a:pt x="25028" y="1"/>
                    <a:pt x="16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8" name="Google Shape;1029;p25">
              <a:extLst>
                <a:ext uri="{FF2B5EF4-FFF2-40B4-BE49-F238E27FC236}">
                  <a16:creationId xmlns:a16="http://schemas.microsoft.com/office/drawing/2014/main" id="{1D65639D-F3F1-473D-AA9D-9106B2C6739A}"/>
                </a:ext>
              </a:extLst>
            </p:cNvPr>
            <p:cNvSpPr/>
            <p:nvPr/>
          </p:nvSpPr>
          <p:spPr>
            <a:xfrm>
              <a:off x="5169400" y="2331943"/>
              <a:ext cx="422926" cy="423290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334" y="0"/>
                  </a:moveTo>
                  <a:cubicBezTo>
                    <a:pt x="155" y="0"/>
                    <a:pt x="0" y="155"/>
                    <a:pt x="0" y="333"/>
                  </a:cubicBezTo>
                  <a:cubicBezTo>
                    <a:pt x="0" y="524"/>
                    <a:pt x="155" y="679"/>
                    <a:pt x="334" y="679"/>
                  </a:cubicBezTo>
                  <a:cubicBezTo>
                    <a:pt x="7466" y="679"/>
                    <a:pt x="13264" y="6477"/>
                    <a:pt x="13264" y="13609"/>
                  </a:cubicBezTo>
                  <a:cubicBezTo>
                    <a:pt x="13264" y="13799"/>
                    <a:pt x="13419" y="13954"/>
                    <a:pt x="13609" y="13954"/>
                  </a:cubicBezTo>
                  <a:cubicBezTo>
                    <a:pt x="13800" y="13954"/>
                    <a:pt x="13943" y="13799"/>
                    <a:pt x="13943" y="13609"/>
                  </a:cubicBezTo>
                  <a:cubicBezTo>
                    <a:pt x="13943" y="6108"/>
                    <a:pt x="7847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9" name="Google Shape;1030;p25">
              <a:extLst>
                <a:ext uri="{FF2B5EF4-FFF2-40B4-BE49-F238E27FC236}">
                  <a16:creationId xmlns:a16="http://schemas.microsoft.com/office/drawing/2014/main" id="{29B0A9CD-F180-4B90-BA23-3A720CADAFFD}"/>
                </a:ext>
              </a:extLst>
            </p:cNvPr>
            <p:cNvSpPr/>
            <p:nvPr/>
          </p:nvSpPr>
          <p:spPr>
            <a:xfrm>
              <a:off x="4734576" y="2698427"/>
              <a:ext cx="397993" cy="471488"/>
            </a:xfrm>
            <a:custGeom>
              <a:avLst/>
              <a:gdLst/>
              <a:ahLst/>
              <a:cxnLst/>
              <a:rect l="l" t="t" r="r" b="b"/>
              <a:pathLst>
                <a:path w="13121" h="15544" extrusionOk="0">
                  <a:moveTo>
                    <a:pt x="1301" y="0"/>
                  </a:moveTo>
                  <a:cubicBezTo>
                    <a:pt x="1130" y="0"/>
                    <a:pt x="987" y="125"/>
                    <a:pt x="965" y="301"/>
                  </a:cubicBezTo>
                  <a:cubicBezTo>
                    <a:pt x="0" y="7742"/>
                    <a:pt x="5275" y="14576"/>
                    <a:pt x="12716" y="15541"/>
                  </a:cubicBezTo>
                  <a:cubicBezTo>
                    <a:pt x="12731" y="15542"/>
                    <a:pt x="12746" y="15543"/>
                    <a:pt x="12761" y="15543"/>
                  </a:cubicBezTo>
                  <a:cubicBezTo>
                    <a:pt x="12932" y="15543"/>
                    <a:pt x="13075" y="15418"/>
                    <a:pt x="13097" y="15243"/>
                  </a:cubicBezTo>
                  <a:cubicBezTo>
                    <a:pt x="13121" y="15064"/>
                    <a:pt x="12990" y="14886"/>
                    <a:pt x="12811" y="14862"/>
                  </a:cubicBezTo>
                  <a:cubicBezTo>
                    <a:pt x="5739" y="13957"/>
                    <a:pt x="727" y="7456"/>
                    <a:pt x="1643" y="384"/>
                  </a:cubicBezTo>
                  <a:cubicBezTo>
                    <a:pt x="1667" y="205"/>
                    <a:pt x="1536" y="27"/>
                    <a:pt x="1346" y="3"/>
                  </a:cubicBezTo>
                  <a:cubicBezTo>
                    <a:pt x="1331" y="1"/>
                    <a:pt x="1316" y="0"/>
                    <a:pt x="1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0" name="Google Shape;1031;p25">
              <a:extLst>
                <a:ext uri="{FF2B5EF4-FFF2-40B4-BE49-F238E27FC236}">
                  <a16:creationId xmlns:a16="http://schemas.microsoft.com/office/drawing/2014/main" id="{59ADBBDD-1EDA-40E2-A559-72F09038A95C}"/>
                </a:ext>
              </a:extLst>
            </p:cNvPr>
            <p:cNvSpPr/>
            <p:nvPr/>
          </p:nvSpPr>
          <p:spPr>
            <a:xfrm>
              <a:off x="4846171" y="2411749"/>
              <a:ext cx="666708" cy="667072"/>
            </a:xfrm>
            <a:custGeom>
              <a:avLst/>
              <a:gdLst/>
              <a:ahLst/>
              <a:cxnLst/>
              <a:rect l="l" t="t" r="r" b="b"/>
              <a:pathLst>
                <a:path w="21980" h="21992" extrusionOk="0">
                  <a:moveTo>
                    <a:pt x="10990" y="0"/>
                  </a:moveTo>
                  <a:cubicBezTo>
                    <a:pt x="4918" y="0"/>
                    <a:pt x="0" y="4930"/>
                    <a:pt x="0" y="11002"/>
                  </a:cubicBezTo>
                  <a:cubicBezTo>
                    <a:pt x="0" y="17062"/>
                    <a:pt x="4918" y="21991"/>
                    <a:pt x="10990" y="21991"/>
                  </a:cubicBezTo>
                  <a:cubicBezTo>
                    <a:pt x="17062" y="21991"/>
                    <a:pt x="21979" y="17062"/>
                    <a:pt x="21979" y="11002"/>
                  </a:cubicBezTo>
                  <a:cubicBezTo>
                    <a:pt x="21979" y="4930"/>
                    <a:pt x="17062" y="0"/>
                    <a:pt x="109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rgbClr val="FFFFFF"/>
                </a:solidFill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1" name="Google Shape;1032;p25">
              <a:extLst>
                <a:ext uri="{FF2B5EF4-FFF2-40B4-BE49-F238E27FC236}">
                  <a16:creationId xmlns:a16="http://schemas.microsoft.com/office/drawing/2014/main" id="{C5452454-903B-41DE-9594-0641B3DAB200}"/>
                </a:ext>
              </a:extLst>
            </p:cNvPr>
            <p:cNvSpPr/>
            <p:nvPr/>
          </p:nvSpPr>
          <p:spPr>
            <a:xfrm>
              <a:off x="4899548" y="3457271"/>
              <a:ext cx="158912" cy="158942"/>
            </a:xfrm>
            <a:custGeom>
              <a:avLst/>
              <a:gdLst/>
              <a:ahLst/>
              <a:cxnLst/>
              <a:rect l="l" t="t" r="r" b="b"/>
              <a:pathLst>
                <a:path w="5239" h="5240" extrusionOk="0">
                  <a:moveTo>
                    <a:pt x="2619" y="489"/>
                  </a:moveTo>
                  <a:cubicBezTo>
                    <a:pt x="3786" y="489"/>
                    <a:pt x="4751" y="1442"/>
                    <a:pt x="4751" y="2620"/>
                  </a:cubicBezTo>
                  <a:cubicBezTo>
                    <a:pt x="4751" y="3787"/>
                    <a:pt x="3786" y="4740"/>
                    <a:pt x="2619" y="4740"/>
                  </a:cubicBezTo>
                  <a:cubicBezTo>
                    <a:pt x="1441" y="4740"/>
                    <a:pt x="488" y="3787"/>
                    <a:pt x="488" y="2620"/>
                  </a:cubicBezTo>
                  <a:cubicBezTo>
                    <a:pt x="488" y="1442"/>
                    <a:pt x="1441" y="489"/>
                    <a:pt x="2619" y="489"/>
                  </a:cubicBezTo>
                  <a:close/>
                  <a:moveTo>
                    <a:pt x="2619" y="1"/>
                  </a:moveTo>
                  <a:cubicBezTo>
                    <a:pt x="1179" y="1"/>
                    <a:pt x="0" y="1180"/>
                    <a:pt x="0" y="2620"/>
                  </a:cubicBezTo>
                  <a:cubicBezTo>
                    <a:pt x="0" y="4061"/>
                    <a:pt x="1179" y="5240"/>
                    <a:pt x="2619" y="5240"/>
                  </a:cubicBezTo>
                  <a:cubicBezTo>
                    <a:pt x="4060" y="5240"/>
                    <a:pt x="5239" y="4061"/>
                    <a:pt x="5239" y="2620"/>
                  </a:cubicBezTo>
                  <a:cubicBezTo>
                    <a:pt x="5239" y="1180"/>
                    <a:pt x="4060" y="1"/>
                    <a:pt x="2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2" name="Google Shape;1033;p25">
              <a:extLst>
                <a:ext uri="{FF2B5EF4-FFF2-40B4-BE49-F238E27FC236}">
                  <a16:creationId xmlns:a16="http://schemas.microsoft.com/office/drawing/2014/main" id="{803F8F92-71AE-4F3D-BA4A-E41B3C47B9C7}"/>
                </a:ext>
              </a:extLst>
            </p:cNvPr>
            <p:cNvSpPr/>
            <p:nvPr/>
          </p:nvSpPr>
          <p:spPr>
            <a:xfrm>
              <a:off x="4939254" y="3497007"/>
              <a:ext cx="79501" cy="79471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0" y="1"/>
                  </a:moveTo>
                  <a:cubicBezTo>
                    <a:pt x="584" y="1"/>
                    <a:pt x="1" y="584"/>
                    <a:pt x="1" y="1310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0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3" name="Google Shape;1034;p25">
              <a:extLst>
                <a:ext uri="{FF2B5EF4-FFF2-40B4-BE49-F238E27FC236}">
                  <a16:creationId xmlns:a16="http://schemas.microsoft.com/office/drawing/2014/main" id="{5003168E-62DB-459A-83FF-401511833BE7}"/>
                </a:ext>
              </a:extLst>
            </p:cNvPr>
            <p:cNvSpPr/>
            <p:nvPr/>
          </p:nvSpPr>
          <p:spPr>
            <a:xfrm>
              <a:off x="4308657" y="3527903"/>
              <a:ext cx="1647824" cy="799470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bg1">
                      <a:lumMod val="50000"/>
                    </a:schemeClr>
                  </a:solidFill>
                  <a:latin typeface="Bradesco Sans" panose="020B0604020202020204" charset="0"/>
                  <a:ea typeface="Fira Sans Extra Condensed"/>
                  <a:cs typeface="Fira Sans Extra Condensed"/>
                  <a:sym typeface="Fira Sans Extra Condensed"/>
                </a:rPr>
                <a:t>Padrão DOC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bg1">
                      <a:lumMod val="50000"/>
                    </a:schemeClr>
                  </a:solidFill>
                  <a:latin typeface="Bradesco Sans" panose="020B0604020202020204" charset="0"/>
                  <a:ea typeface="Fira Sans Extra Condensed"/>
                  <a:cs typeface="Fira Sans Extra Condensed"/>
                  <a:sym typeface="Fira Sans Extra Condensed"/>
                </a:rPr>
                <a:t>MEI/ME</a:t>
              </a:r>
              <a:endParaRPr sz="1600" b="1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4" name="Google Shape;1035;p25">
              <a:extLst>
                <a:ext uri="{FF2B5EF4-FFF2-40B4-BE49-F238E27FC236}">
                  <a16:creationId xmlns:a16="http://schemas.microsoft.com/office/drawing/2014/main" id="{231EF5D7-93AA-43E2-BAB8-7C6AB7E94D40}"/>
                </a:ext>
              </a:extLst>
            </p:cNvPr>
            <p:cNvSpPr/>
            <p:nvPr/>
          </p:nvSpPr>
          <p:spPr>
            <a:xfrm>
              <a:off x="5501304" y="3215303"/>
              <a:ext cx="14833" cy="328683"/>
            </a:xfrm>
            <a:custGeom>
              <a:avLst/>
              <a:gdLst/>
              <a:ahLst/>
              <a:cxnLst/>
              <a:rect l="l" t="t" r="r" b="b"/>
              <a:pathLst>
                <a:path w="489" h="10836" extrusionOk="0">
                  <a:moveTo>
                    <a:pt x="238" y="1"/>
                  </a:moveTo>
                  <a:cubicBezTo>
                    <a:pt x="107" y="1"/>
                    <a:pt x="0" y="108"/>
                    <a:pt x="0" y="251"/>
                  </a:cubicBezTo>
                  <a:lnTo>
                    <a:pt x="0" y="10597"/>
                  </a:lnTo>
                  <a:cubicBezTo>
                    <a:pt x="0" y="10728"/>
                    <a:pt x="107" y="10835"/>
                    <a:pt x="238" y="10835"/>
                  </a:cubicBezTo>
                  <a:cubicBezTo>
                    <a:pt x="381" y="10835"/>
                    <a:pt x="488" y="10728"/>
                    <a:pt x="488" y="10597"/>
                  </a:cubicBezTo>
                  <a:lnTo>
                    <a:pt x="488" y="251"/>
                  </a:lnTo>
                  <a:cubicBezTo>
                    <a:pt x="488" y="108"/>
                    <a:pt x="381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radesco Sans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165" name="Imagem 164">
            <a:extLst>
              <a:ext uri="{FF2B5EF4-FFF2-40B4-BE49-F238E27FC236}">
                <a16:creationId xmlns:a16="http://schemas.microsoft.com/office/drawing/2014/main" id="{4C8ACC97-698F-49D0-B999-91CBD7B16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7726" y="3430731"/>
            <a:ext cx="386223" cy="38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8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95">
            <a:extLst>
              <a:ext uri="{FF2B5EF4-FFF2-40B4-BE49-F238E27FC236}">
                <a16:creationId xmlns:a16="http://schemas.microsoft.com/office/drawing/2014/main" id="{949350D0-D102-4F58-812C-CBF5678CE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23;p16">
            <a:extLst>
              <a:ext uri="{FF2B5EF4-FFF2-40B4-BE49-F238E27FC236}">
                <a16:creationId xmlns:a16="http://schemas.microsoft.com/office/drawing/2014/main" id="{6C15E575-2857-410C-B8B7-0E6276920E26}"/>
              </a:ext>
            </a:extLst>
          </p:cNvPr>
          <p:cNvSpPr/>
          <p:nvPr/>
        </p:nvSpPr>
        <p:spPr>
          <a:xfrm>
            <a:off x="1374457" y="2052722"/>
            <a:ext cx="6912294" cy="1149033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64C038E0-9BAF-440E-8431-5454D955D2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sp>
        <p:nvSpPr>
          <p:cNvPr id="86" name="object 2">
            <a:extLst>
              <a:ext uri="{FF2B5EF4-FFF2-40B4-BE49-F238E27FC236}">
                <a16:creationId xmlns:a16="http://schemas.microsoft.com/office/drawing/2014/main" id="{E43FA99B-5A6C-4F9D-B5E1-14B713AA4992}"/>
              </a:ext>
            </a:extLst>
          </p:cNvPr>
          <p:cNvSpPr txBox="1">
            <a:spLocks/>
          </p:cNvSpPr>
          <p:nvPr/>
        </p:nvSpPr>
        <p:spPr>
          <a:xfrm>
            <a:off x="0" y="997162"/>
            <a:ext cx="12191999" cy="44340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2800" kern="0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Linha de Planos SPG</a:t>
            </a:r>
          </a:p>
        </p:txBody>
      </p:sp>
      <p:sp>
        <p:nvSpPr>
          <p:cNvPr id="27" name="Google Shape;125;p16">
            <a:extLst>
              <a:ext uri="{FF2B5EF4-FFF2-40B4-BE49-F238E27FC236}">
                <a16:creationId xmlns:a16="http://schemas.microsoft.com/office/drawing/2014/main" id="{20557F25-C623-46A3-8DF5-E7AC622A684F}"/>
              </a:ext>
            </a:extLst>
          </p:cNvPr>
          <p:cNvSpPr/>
          <p:nvPr/>
        </p:nvSpPr>
        <p:spPr>
          <a:xfrm>
            <a:off x="574355" y="1778447"/>
            <a:ext cx="1847850" cy="1601528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1" y="0"/>
                </a:moveTo>
                <a:cubicBezTo>
                  <a:pt x="3930" y="0"/>
                  <a:pt x="3648" y="107"/>
                  <a:pt x="3434" y="320"/>
                </a:cubicBezTo>
                <a:lnTo>
                  <a:pt x="428" y="3328"/>
                </a:lnTo>
                <a:cubicBezTo>
                  <a:pt x="1" y="3755"/>
                  <a:pt x="1" y="4454"/>
                  <a:pt x="428" y="4882"/>
                </a:cubicBezTo>
                <a:lnTo>
                  <a:pt x="3434" y="7889"/>
                </a:lnTo>
                <a:cubicBezTo>
                  <a:pt x="3648" y="8102"/>
                  <a:pt x="3930" y="8209"/>
                  <a:pt x="4212" y="8209"/>
                </a:cubicBezTo>
                <a:cubicBezTo>
                  <a:pt x="4494" y="8209"/>
                  <a:pt x="4775" y="8102"/>
                  <a:pt x="4989" y="7889"/>
                </a:cubicBezTo>
                <a:lnTo>
                  <a:pt x="7996" y="4882"/>
                </a:lnTo>
                <a:cubicBezTo>
                  <a:pt x="8422" y="4454"/>
                  <a:pt x="8422" y="3755"/>
                  <a:pt x="7996" y="3328"/>
                </a:cubicBezTo>
                <a:lnTo>
                  <a:pt x="4989" y="320"/>
                </a:lnTo>
                <a:cubicBezTo>
                  <a:pt x="4775" y="107"/>
                  <a:pt x="4493" y="0"/>
                  <a:pt x="42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 cmpd="dbl"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</a:rPr>
              <a:t>Padrão Doc</a:t>
            </a: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3F25F120-673F-453C-A0B3-E545E379ACCE}"/>
              </a:ext>
            </a:extLst>
          </p:cNvPr>
          <p:cNvSpPr txBox="1">
            <a:spLocks/>
          </p:cNvSpPr>
          <p:nvPr/>
        </p:nvSpPr>
        <p:spPr>
          <a:xfrm>
            <a:off x="2173298" y="2280668"/>
            <a:ext cx="2469024" cy="7925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>
              <a:spcBef>
                <a:spcPts val="120"/>
              </a:spcBef>
            </a:pPr>
            <a:r>
              <a:rPr lang="pt-BR" sz="120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1x tabela de reembolso</a:t>
            </a:r>
          </a:p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202 procedimentos</a:t>
            </a:r>
          </a:p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Confira alguns deles:</a:t>
            </a:r>
          </a:p>
          <a:p>
            <a:pPr marL="12700" algn="ctr">
              <a:spcBef>
                <a:spcPts val="120"/>
              </a:spcBef>
            </a:pPr>
            <a:endParaRPr lang="pt-BR" sz="1200" b="0" kern="0" spc="114" dirty="0">
              <a:solidFill>
                <a:schemeClr val="bg1">
                  <a:lumMod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Google Shape;123;p16">
            <a:extLst>
              <a:ext uri="{FF2B5EF4-FFF2-40B4-BE49-F238E27FC236}">
                <a16:creationId xmlns:a16="http://schemas.microsoft.com/office/drawing/2014/main" id="{C0B60DD6-A5EB-4BF5-A19A-0A2DDA4849BE}"/>
              </a:ext>
            </a:extLst>
          </p:cNvPr>
          <p:cNvSpPr/>
          <p:nvPr/>
        </p:nvSpPr>
        <p:spPr>
          <a:xfrm>
            <a:off x="1383982" y="3691022"/>
            <a:ext cx="6912294" cy="1149033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25;p16">
            <a:extLst>
              <a:ext uri="{FF2B5EF4-FFF2-40B4-BE49-F238E27FC236}">
                <a16:creationId xmlns:a16="http://schemas.microsoft.com/office/drawing/2014/main" id="{A376DBEC-46BA-48DB-B854-BBCEAA7D08E3}"/>
              </a:ext>
            </a:extLst>
          </p:cNvPr>
          <p:cNvSpPr/>
          <p:nvPr/>
        </p:nvSpPr>
        <p:spPr>
          <a:xfrm>
            <a:off x="583880" y="3416747"/>
            <a:ext cx="1847850" cy="1601528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1" y="0"/>
                </a:moveTo>
                <a:cubicBezTo>
                  <a:pt x="3930" y="0"/>
                  <a:pt x="3648" y="107"/>
                  <a:pt x="3434" y="320"/>
                </a:cubicBezTo>
                <a:lnTo>
                  <a:pt x="428" y="3328"/>
                </a:lnTo>
                <a:cubicBezTo>
                  <a:pt x="1" y="3755"/>
                  <a:pt x="1" y="4454"/>
                  <a:pt x="428" y="4882"/>
                </a:cubicBezTo>
                <a:lnTo>
                  <a:pt x="3434" y="7889"/>
                </a:lnTo>
                <a:cubicBezTo>
                  <a:pt x="3648" y="8102"/>
                  <a:pt x="3930" y="8209"/>
                  <a:pt x="4212" y="8209"/>
                </a:cubicBezTo>
                <a:cubicBezTo>
                  <a:pt x="4494" y="8209"/>
                  <a:pt x="4775" y="8102"/>
                  <a:pt x="4989" y="7889"/>
                </a:cubicBezTo>
                <a:lnTo>
                  <a:pt x="7996" y="4882"/>
                </a:lnTo>
                <a:cubicBezTo>
                  <a:pt x="8422" y="4454"/>
                  <a:pt x="8422" y="3755"/>
                  <a:pt x="7996" y="3328"/>
                </a:cubicBezTo>
                <a:lnTo>
                  <a:pt x="4989" y="320"/>
                </a:lnTo>
                <a:cubicBezTo>
                  <a:pt x="4775" y="107"/>
                  <a:pt x="4493" y="0"/>
                  <a:pt x="42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 cmpd="dbl"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</a:rPr>
              <a:t>Premium Top</a:t>
            </a: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B5B09298-DD61-4267-BA33-BD9710CC42E8}"/>
              </a:ext>
            </a:extLst>
          </p:cNvPr>
          <p:cNvSpPr txBox="1">
            <a:spLocks/>
          </p:cNvSpPr>
          <p:nvPr/>
        </p:nvSpPr>
        <p:spPr>
          <a:xfrm>
            <a:off x="2418459" y="3881694"/>
            <a:ext cx="2221694" cy="77970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>
              <a:spcBef>
                <a:spcPts val="120"/>
              </a:spcBef>
            </a:pPr>
            <a:r>
              <a:rPr lang="pt-BR" sz="120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1x, 3x e 4x a tabela de reembolso</a:t>
            </a:r>
          </a:p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294 procedimentos</a:t>
            </a:r>
          </a:p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Confira alguns deles:</a:t>
            </a:r>
          </a:p>
        </p:txBody>
      </p:sp>
      <p:sp>
        <p:nvSpPr>
          <p:cNvPr id="39" name="Google Shape;123;p16">
            <a:extLst>
              <a:ext uri="{FF2B5EF4-FFF2-40B4-BE49-F238E27FC236}">
                <a16:creationId xmlns:a16="http://schemas.microsoft.com/office/drawing/2014/main" id="{C1C277FA-03F7-4A3B-8D01-3C564BFB8884}"/>
              </a:ext>
            </a:extLst>
          </p:cNvPr>
          <p:cNvSpPr/>
          <p:nvPr/>
        </p:nvSpPr>
        <p:spPr>
          <a:xfrm>
            <a:off x="1460182" y="5312002"/>
            <a:ext cx="6912294" cy="1149033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348B24A3-8016-48EF-9DA1-F1DC4FB684FC}"/>
              </a:ext>
            </a:extLst>
          </p:cNvPr>
          <p:cNvSpPr txBox="1">
            <a:spLocks/>
          </p:cNvSpPr>
          <p:nvPr/>
        </p:nvSpPr>
        <p:spPr>
          <a:xfrm>
            <a:off x="1895090" y="5585783"/>
            <a:ext cx="3143478" cy="7925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>
              <a:spcBef>
                <a:spcPts val="120"/>
              </a:spcBef>
            </a:pPr>
            <a:r>
              <a:rPr lang="pt-BR" sz="120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5x tabela de reembolso</a:t>
            </a:r>
          </a:p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296 procedimentos</a:t>
            </a:r>
          </a:p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Confira alguns deles:</a:t>
            </a:r>
          </a:p>
          <a:p>
            <a:pPr marL="12700" algn="ctr">
              <a:spcBef>
                <a:spcPts val="120"/>
              </a:spcBef>
            </a:pPr>
            <a:endParaRPr lang="pt-BR" sz="1200" b="0" kern="0" spc="114" dirty="0">
              <a:solidFill>
                <a:schemeClr val="bg1">
                  <a:lumMod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Google Shape;125;p16">
            <a:extLst>
              <a:ext uri="{FF2B5EF4-FFF2-40B4-BE49-F238E27FC236}">
                <a16:creationId xmlns:a16="http://schemas.microsoft.com/office/drawing/2014/main" id="{BF6EA9BD-D73E-42D7-A033-91036A69A6E2}"/>
              </a:ext>
            </a:extLst>
          </p:cNvPr>
          <p:cNvSpPr/>
          <p:nvPr/>
        </p:nvSpPr>
        <p:spPr>
          <a:xfrm>
            <a:off x="570609" y="5074690"/>
            <a:ext cx="1847850" cy="1601528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1" y="0"/>
                </a:moveTo>
                <a:cubicBezTo>
                  <a:pt x="3930" y="0"/>
                  <a:pt x="3648" y="107"/>
                  <a:pt x="3434" y="320"/>
                </a:cubicBezTo>
                <a:lnTo>
                  <a:pt x="428" y="3328"/>
                </a:lnTo>
                <a:cubicBezTo>
                  <a:pt x="1" y="3755"/>
                  <a:pt x="1" y="4454"/>
                  <a:pt x="428" y="4882"/>
                </a:cubicBezTo>
                <a:lnTo>
                  <a:pt x="3434" y="7889"/>
                </a:lnTo>
                <a:cubicBezTo>
                  <a:pt x="3648" y="8102"/>
                  <a:pt x="3930" y="8209"/>
                  <a:pt x="4212" y="8209"/>
                </a:cubicBezTo>
                <a:cubicBezTo>
                  <a:pt x="4494" y="8209"/>
                  <a:pt x="4775" y="8102"/>
                  <a:pt x="4989" y="7889"/>
                </a:cubicBezTo>
                <a:lnTo>
                  <a:pt x="7996" y="4882"/>
                </a:lnTo>
                <a:cubicBezTo>
                  <a:pt x="8422" y="4454"/>
                  <a:pt x="8422" y="3755"/>
                  <a:pt x="7996" y="3328"/>
                </a:cubicBezTo>
                <a:lnTo>
                  <a:pt x="4989" y="320"/>
                </a:lnTo>
                <a:cubicBezTo>
                  <a:pt x="4775" y="107"/>
                  <a:pt x="4493" y="0"/>
                  <a:pt x="42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 cmpd="dbl"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</a:rPr>
              <a:t>Premium Top Mais</a:t>
            </a: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D901B02E-9661-4DC1-953F-088D189BD619}"/>
              </a:ext>
            </a:extLst>
          </p:cNvPr>
          <p:cNvSpPr txBox="1">
            <a:spLocks/>
          </p:cNvSpPr>
          <p:nvPr/>
        </p:nvSpPr>
        <p:spPr>
          <a:xfrm>
            <a:off x="4524375" y="2210457"/>
            <a:ext cx="3454819" cy="97719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Todas as coberturas do Rol de Procedimentos da ANS </a:t>
            </a:r>
          </a:p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+ 26 procedimentos adicionais, </a:t>
            </a:r>
          </a:p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incluindo </a:t>
            </a:r>
            <a:r>
              <a:rPr lang="pt-BR" sz="120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Documentação Ortodôntica</a:t>
            </a: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2700" algn="ctr">
              <a:spcBef>
                <a:spcPts val="120"/>
              </a:spcBef>
            </a:pPr>
            <a:endParaRPr lang="pt-BR" sz="1200" b="0" kern="0" spc="114" dirty="0">
              <a:solidFill>
                <a:schemeClr val="bg1">
                  <a:lumMod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B5E39C59-57BB-4FD1-BED7-B4D3F4E476E5}"/>
              </a:ext>
            </a:extLst>
          </p:cNvPr>
          <p:cNvSpPr txBox="1">
            <a:spLocks/>
          </p:cNvSpPr>
          <p:nvPr/>
        </p:nvSpPr>
        <p:spPr>
          <a:xfrm>
            <a:off x="4641133" y="3813901"/>
            <a:ext cx="3454819" cy="96436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Rol de Procedimentos da ANS </a:t>
            </a:r>
          </a:p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+ 118 adicionais. Todas as coberturas do Padrão Doc </a:t>
            </a:r>
          </a:p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mais </a:t>
            </a:r>
            <a:r>
              <a:rPr lang="pt-BR" sz="120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todos os eventos de Próteses e Ortodontia Completa</a:t>
            </a: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7" name="object 4">
            <a:extLst>
              <a:ext uri="{FF2B5EF4-FFF2-40B4-BE49-F238E27FC236}">
                <a16:creationId xmlns:a16="http://schemas.microsoft.com/office/drawing/2014/main" id="{EE203D99-3020-43A8-AF7C-F11DAF17024B}"/>
              </a:ext>
            </a:extLst>
          </p:cNvPr>
          <p:cNvSpPr txBox="1">
            <a:spLocks/>
          </p:cNvSpPr>
          <p:nvPr/>
        </p:nvSpPr>
        <p:spPr>
          <a:xfrm>
            <a:off x="4640153" y="5408405"/>
            <a:ext cx="3454819" cy="96436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Rol de Procedimentos da ANS </a:t>
            </a:r>
          </a:p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+ 120 adicionais. Todas as coberturas do Premium Top </a:t>
            </a:r>
          </a:p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mais </a:t>
            </a:r>
            <a:r>
              <a:rPr lang="pt-BR" sz="120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Clareamento em gel e Tomografia Computadorizada.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FF1A9081-2CE4-4275-80FF-E7EEFC1B6FDA}"/>
              </a:ext>
            </a:extLst>
          </p:cNvPr>
          <p:cNvSpPr txBox="1"/>
          <p:nvPr/>
        </p:nvSpPr>
        <p:spPr>
          <a:xfrm>
            <a:off x="8567507" y="3167802"/>
            <a:ext cx="3400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</a:rPr>
              <a:t>Diretrizes para contratação dos planos da linha Premium Top SPG Bradesco</a:t>
            </a:r>
          </a:p>
        </p:txBody>
      </p:sp>
      <p:grpSp>
        <p:nvGrpSpPr>
          <p:cNvPr id="92" name="Grupo 24">
            <a:extLst>
              <a:ext uri="{FF2B5EF4-FFF2-40B4-BE49-F238E27FC236}">
                <a16:creationId xmlns:a16="http://schemas.microsoft.com/office/drawing/2014/main" id="{2EC4FBAD-A448-4A42-BE99-71579F1DCCE4}"/>
              </a:ext>
            </a:extLst>
          </p:cNvPr>
          <p:cNvGrpSpPr/>
          <p:nvPr/>
        </p:nvGrpSpPr>
        <p:grpSpPr>
          <a:xfrm rot="5400000">
            <a:off x="10127515" y="2110509"/>
            <a:ext cx="233243" cy="3473922"/>
            <a:chOff x="3677165" y="1378694"/>
            <a:chExt cx="185814" cy="2772000"/>
          </a:xfrm>
        </p:grpSpPr>
        <p:sp>
          <p:nvSpPr>
            <p:cNvPr id="93" name="Triângulo isósceles 92">
              <a:extLst>
                <a:ext uri="{FF2B5EF4-FFF2-40B4-BE49-F238E27FC236}">
                  <a16:creationId xmlns:a16="http://schemas.microsoft.com/office/drawing/2014/main" id="{B47D0FAF-B43B-4E80-B64D-FF01EC1C7E9D}"/>
                </a:ext>
              </a:extLst>
            </p:cNvPr>
            <p:cNvSpPr/>
            <p:nvPr/>
          </p:nvSpPr>
          <p:spPr>
            <a:xfrm rot="5400000">
              <a:off x="3769387" y="2705487"/>
              <a:ext cx="83049" cy="104135"/>
            </a:xfrm>
            <a:prstGeom prst="triangle">
              <a:avLst/>
            </a:prstGeom>
            <a:solidFill>
              <a:srgbClr val="CC092F"/>
            </a:solidFill>
            <a:ln w="28575">
              <a:solidFill>
                <a:srgbClr val="CC09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010411">
                <a:defRPr/>
              </a:pPr>
              <a:endParaRPr lang="pt-BR" kern="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94" name="Conector reto 93">
              <a:extLst>
                <a:ext uri="{FF2B5EF4-FFF2-40B4-BE49-F238E27FC236}">
                  <a16:creationId xmlns:a16="http://schemas.microsoft.com/office/drawing/2014/main" id="{9DF07879-7E01-41F6-9026-6B8A4B3C4ACC}"/>
                </a:ext>
              </a:extLst>
            </p:cNvPr>
            <p:cNvCxnSpPr>
              <a:cxnSpLocks/>
            </p:cNvCxnSpPr>
            <p:nvPr/>
          </p:nvCxnSpPr>
          <p:spPr>
            <a:xfrm>
              <a:off x="3677165" y="1378694"/>
              <a:ext cx="0" cy="2772000"/>
            </a:xfrm>
            <a:prstGeom prst="line">
              <a:avLst/>
            </a:prstGeom>
            <a:ln w="28575">
              <a:solidFill>
                <a:srgbClr val="CC09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ACA449CA-D5E6-43CC-88F2-55A93EBB8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924" y="4043445"/>
            <a:ext cx="3591995" cy="15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">
            <a:extLst>
              <a:ext uri="{FF2B5EF4-FFF2-40B4-BE49-F238E27FC236}">
                <a16:creationId xmlns:a16="http://schemas.microsoft.com/office/drawing/2014/main" id="{FF47CB51-2F0E-4611-8295-1F44DE07F5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93" y="5542127"/>
            <a:ext cx="299779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44" y="0"/>
            <a:ext cx="12192000" cy="6858000"/>
          </a:xfrm>
          <a:prstGeom prst="rect">
            <a:avLst/>
          </a:prstGeom>
        </p:spPr>
      </p:pic>
      <p:pic>
        <p:nvPicPr>
          <p:cNvPr id="56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64C038E0-9BAF-440E-8431-5454D955D2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sp>
        <p:nvSpPr>
          <p:cNvPr id="86" name="object 2">
            <a:extLst>
              <a:ext uri="{FF2B5EF4-FFF2-40B4-BE49-F238E27FC236}">
                <a16:creationId xmlns:a16="http://schemas.microsoft.com/office/drawing/2014/main" id="{E43FA99B-5A6C-4F9D-B5E1-14B713AA4992}"/>
              </a:ext>
            </a:extLst>
          </p:cNvPr>
          <p:cNvSpPr txBox="1">
            <a:spLocks/>
          </p:cNvSpPr>
          <p:nvPr/>
        </p:nvSpPr>
        <p:spPr>
          <a:xfrm>
            <a:off x="0" y="997162"/>
            <a:ext cx="12191999" cy="44340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2800" kern="0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Linha de Planos SPG</a:t>
            </a:r>
          </a:p>
        </p:txBody>
      </p:sp>
      <p:sp>
        <p:nvSpPr>
          <p:cNvPr id="37" name="Google Shape;123;p16">
            <a:extLst>
              <a:ext uri="{FF2B5EF4-FFF2-40B4-BE49-F238E27FC236}">
                <a16:creationId xmlns:a16="http://schemas.microsoft.com/office/drawing/2014/main" id="{D342B644-5F41-49C2-A98B-E10BDCA3C5FE}"/>
              </a:ext>
            </a:extLst>
          </p:cNvPr>
          <p:cNvSpPr/>
          <p:nvPr/>
        </p:nvSpPr>
        <p:spPr>
          <a:xfrm>
            <a:off x="1529458" y="2001318"/>
            <a:ext cx="8696324" cy="1331942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25;p16">
            <a:extLst>
              <a:ext uri="{FF2B5EF4-FFF2-40B4-BE49-F238E27FC236}">
                <a16:creationId xmlns:a16="http://schemas.microsoft.com/office/drawing/2014/main" id="{DF10CB27-ACAC-4A9C-9F5D-6590C0C48185}"/>
              </a:ext>
            </a:extLst>
          </p:cNvPr>
          <p:cNvSpPr/>
          <p:nvPr/>
        </p:nvSpPr>
        <p:spPr>
          <a:xfrm>
            <a:off x="501014" y="1684785"/>
            <a:ext cx="2242186" cy="2038350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1" y="0"/>
                </a:moveTo>
                <a:cubicBezTo>
                  <a:pt x="3930" y="0"/>
                  <a:pt x="3648" y="107"/>
                  <a:pt x="3434" y="320"/>
                </a:cubicBezTo>
                <a:lnTo>
                  <a:pt x="428" y="3328"/>
                </a:lnTo>
                <a:cubicBezTo>
                  <a:pt x="1" y="3755"/>
                  <a:pt x="1" y="4454"/>
                  <a:pt x="428" y="4882"/>
                </a:cubicBezTo>
                <a:lnTo>
                  <a:pt x="3434" y="7889"/>
                </a:lnTo>
                <a:cubicBezTo>
                  <a:pt x="3648" y="8102"/>
                  <a:pt x="3930" y="8209"/>
                  <a:pt x="4212" y="8209"/>
                </a:cubicBezTo>
                <a:cubicBezTo>
                  <a:pt x="4494" y="8209"/>
                  <a:pt x="4775" y="8102"/>
                  <a:pt x="4989" y="7889"/>
                </a:cubicBezTo>
                <a:lnTo>
                  <a:pt x="7996" y="4882"/>
                </a:lnTo>
                <a:cubicBezTo>
                  <a:pt x="8422" y="4454"/>
                  <a:pt x="8422" y="3755"/>
                  <a:pt x="7996" y="3328"/>
                </a:cubicBezTo>
                <a:lnTo>
                  <a:pt x="4989" y="320"/>
                </a:lnTo>
                <a:cubicBezTo>
                  <a:pt x="4775" y="107"/>
                  <a:pt x="4493" y="0"/>
                  <a:pt x="42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 cmpd="dbl"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</a:rPr>
              <a:t>Plano Padrão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</a:rPr>
              <a:t>DOC MEI/ME</a:t>
            </a: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94E32FEC-6D51-41C3-A982-26EC8843FCFD}"/>
              </a:ext>
            </a:extLst>
          </p:cNvPr>
          <p:cNvSpPr txBox="1">
            <a:spLocks/>
          </p:cNvSpPr>
          <p:nvPr/>
        </p:nvSpPr>
        <p:spPr>
          <a:xfrm>
            <a:off x="2612103" y="2291208"/>
            <a:ext cx="2469024" cy="7925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>
              <a:spcBef>
                <a:spcPts val="120"/>
              </a:spcBef>
            </a:pPr>
            <a:r>
              <a:rPr lang="pt-BR" sz="120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1x tabela de reembolso</a:t>
            </a:r>
          </a:p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202 procedimentos</a:t>
            </a:r>
          </a:p>
          <a:p>
            <a:pPr marL="12700" algn="ctr">
              <a:spcBef>
                <a:spcPts val="120"/>
              </a:spcBef>
            </a:pPr>
            <a:r>
              <a:rPr lang="pt-BR" sz="12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Confira alguns deles:</a:t>
            </a:r>
          </a:p>
          <a:p>
            <a:pPr marL="12700" algn="ctr">
              <a:spcBef>
                <a:spcPts val="120"/>
              </a:spcBef>
            </a:pPr>
            <a:endParaRPr lang="pt-BR" sz="1200" b="0" kern="0" spc="114" dirty="0">
              <a:solidFill>
                <a:schemeClr val="bg1">
                  <a:lumMod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1E5DABC9-D5D4-44B6-9B6E-2ACCFD7AAF49}"/>
              </a:ext>
            </a:extLst>
          </p:cNvPr>
          <p:cNvSpPr txBox="1">
            <a:spLocks/>
          </p:cNvSpPr>
          <p:nvPr/>
        </p:nvSpPr>
        <p:spPr>
          <a:xfrm>
            <a:off x="5314857" y="2291208"/>
            <a:ext cx="3092977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>
              <a:buClr>
                <a:srgbClr val="C00000"/>
              </a:buClr>
            </a:pPr>
            <a:r>
              <a:rPr lang="pt-BR" sz="11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Todas as coberturas do Rol de Procedimentos da ANS </a:t>
            </a:r>
          </a:p>
          <a:p>
            <a:pPr>
              <a:buClr>
                <a:srgbClr val="C00000"/>
              </a:buClr>
            </a:pPr>
            <a:r>
              <a:rPr lang="pt-BR" sz="11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+ 26 procedimentos adicionais, </a:t>
            </a:r>
          </a:p>
          <a:p>
            <a:pPr>
              <a:buClr>
                <a:srgbClr val="C00000"/>
              </a:buClr>
            </a:pPr>
            <a:r>
              <a:rPr lang="pt-BR" sz="11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incluindo </a:t>
            </a:r>
            <a:r>
              <a:rPr lang="pt-BR" sz="110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Documentação Ortodôntica</a:t>
            </a:r>
            <a:r>
              <a:rPr lang="pt-BR" sz="1100" b="0" kern="0" spc="114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3" name="Google Shape;1112;p32">
            <a:extLst>
              <a:ext uri="{FF2B5EF4-FFF2-40B4-BE49-F238E27FC236}">
                <a16:creationId xmlns:a16="http://schemas.microsoft.com/office/drawing/2014/main" id="{C161926F-7F8A-4394-82AC-DA4F766919E3}"/>
              </a:ext>
            </a:extLst>
          </p:cNvPr>
          <p:cNvSpPr/>
          <p:nvPr/>
        </p:nvSpPr>
        <p:spPr>
          <a:xfrm>
            <a:off x="8966221" y="2128288"/>
            <a:ext cx="2724766" cy="443409"/>
          </a:xfrm>
          <a:custGeom>
            <a:avLst/>
            <a:gdLst/>
            <a:ahLst/>
            <a:cxnLst/>
            <a:rect l="l" t="t" r="r" b="b"/>
            <a:pathLst>
              <a:path w="37625" h="15925" extrusionOk="0">
                <a:moveTo>
                  <a:pt x="1" y="0"/>
                </a:moveTo>
                <a:lnTo>
                  <a:pt x="1" y="10307"/>
                </a:lnTo>
                <a:cubicBezTo>
                  <a:pt x="1" y="13409"/>
                  <a:pt x="2515" y="15924"/>
                  <a:pt x="5618" y="15924"/>
                </a:cubicBezTo>
                <a:lnTo>
                  <a:pt x="37624" y="15924"/>
                </a:lnTo>
                <a:lnTo>
                  <a:pt x="37624" y="5618"/>
                </a:lnTo>
                <a:cubicBezTo>
                  <a:pt x="37624" y="2515"/>
                  <a:pt x="35110" y="0"/>
                  <a:pt x="320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C6B9E12-11F7-4746-B0C2-FA4FCF95CBF6}"/>
              </a:ext>
            </a:extLst>
          </p:cNvPr>
          <p:cNvSpPr txBox="1"/>
          <p:nvPr/>
        </p:nvSpPr>
        <p:spPr>
          <a:xfrm>
            <a:off x="9433682" y="2146220"/>
            <a:ext cx="1949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R$ 32,89 </a:t>
            </a:r>
            <a:r>
              <a:rPr lang="pt-BR" sz="1100" dirty="0">
                <a:solidFill>
                  <a:schemeClr val="accent1">
                    <a:lumMod val="75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mensal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3CE6DD5-28A9-4606-A34F-2DA6595874FA}"/>
              </a:ext>
            </a:extLst>
          </p:cNvPr>
          <p:cNvSpPr txBox="1"/>
          <p:nvPr/>
        </p:nvSpPr>
        <p:spPr>
          <a:xfrm>
            <a:off x="5657851" y="3623150"/>
            <a:ext cx="608468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00" spc="-173" dirty="0">
              <a:solidFill>
                <a:srgbClr val="005CA7"/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4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Com o </a:t>
            </a:r>
            <a:r>
              <a:rPr lang="pt-BR" sz="1400" b="1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Bradesco Dental MEI </a:t>
            </a:r>
            <a:r>
              <a:rPr lang="pt-BR" sz="14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o seu cliente poderá ir ao dentista frequentemente trazendo mais qualidade de vida para ele e sua família. </a:t>
            </a:r>
          </a:p>
          <a:p>
            <a:endParaRPr lang="pt-BR" sz="1400" spc="-24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4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O melhor é o que os dependentes não precisam possuir vínculo empregatício.</a:t>
            </a:r>
          </a:p>
          <a:p>
            <a:endParaRPr lang="pt-BR" sz="1400" spc="-24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24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45939" algn="l"/>
              </a:tabLst>
            </a:pPr>
            <a:r>
              <a:rPr lang="pt-BR" sz="14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Dependentes – Cônjuge e Filhos de até 29 anos.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4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Agregados - Pai, mãe, avós,  bisavós, bisnetos,  irmãos, tios,  sobrinhos, sogros,  cunhados. 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sz="2000" spc="-24" dirty="0">
              <a:solidFill>
                <a:srgbClr val="4C4D4F"/>
              </a:solidFill>
              <a:latin typeface="Century Gothic"/>
            </a:endParaRPr>
          </a:p>
          <a:p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tângulo Arredondado 28">
            <a:extLst>
              <a:ext uri="{FF2B5EF4-FFF2-40B4-BE49-F238E27FC236}">
                <a16:creationId xmlns:a16="http://schemas.microsoft.com/office/drawing/2014/main" id="{BBAD0F47-BD94-4DC4-8D0E-56BE7663777C}"/>
              </a:ext>
            </a:extLst>
          </p:cNvPr>
          <p:cNvSpPr/>
          <p:nvPr/>
        </p:nvSpPr>
        <p:spPr>
          <a:xfrm>
            <a:off x="1298880" y="5291186"/>
            <a:ext cx="3490191" cy="1400878"/>
          </a:xfrm>
          <a:prstGeom prst="roundRect">
            <a:avLst/>
          </a:prstGeom>
          <a:noFill/>
          <a:ln w="19050">
            <a:solidFill>
              <a:srgbClr val="CC092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pt-BR" sz="1200" spc="-55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Produtos destinados 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à Pessoas Jurídicas de 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spc="-55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3 a 29 vidas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pt-BR" sz="1200" spc="-55" dirty="0">
              <a:solidFill>
                <a:srgbClr val="C00000"/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CNPJ ativo a no mínimo 6 meses.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Código de Natureza : 213-5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Condição válida para contratos exclusivos.</a:t>
            </a:r>
            <a:r>
              <a:rPr lang="pt-BR" sz="1200" spc="-24" dirty="0">
                <a:solidFill>
                  <a:srgbClr val="4C4D4F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spc="-55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3" name="Retângulo Arredondado 30">
            <a:extLst>
              <a:ext uri="{FF2B5EF4-FFF2-40B4-BE49-F238E27FC236}">
                <a16:creationId xmlns:a16="http://schemas.microsoft.com/office/drawing/2014/main" id="{6C5F4420-9BDB-4201-A5FE-13856EEEAB13}"/>
              </a:ext>
            </a:extLst>
          </p:cNvPr>
          <p:cNvSpPr/>
          <p:nvPr/>
        </p:nvSpPr>
        <p:spPr>
          <a:xfrm>
            <a:off x="1298880" y="3791287"/>
            <a:ext cx="3490191" cy="1414712"/>
          </a:xfrm>
          <a:prstGeom prst="roundRect">
            <a:avLst/>
          </a:prstGeom>
          <a:noFill/>
          <a:ln w="19050">
            <a:solidFill>
              <a:srgbClr val="CC092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b="1" spc="-24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Carências</a:t>
            </a:r>
            <a:r>
              <a:rPr lang="pt-BR" sz="1200" spc="-24" dirty="0">
                <a:solidFill>
                  <a:srgbClr val="4C4D4F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de 24 horas para urgências/emergências, 90 dias para os procedimentos básicos e 180 para prótese e documentação ortodôntica</a:t>
            </a:r>
            <a:r>
              <a:rPr lang="pt-BR" sz="1200" spc="-24" dirty="0">
                <a:solidFill>
                  <a:srgbClr val="4C4D4F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spc="-55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Não Possui </a:t>
            </a:r>
            <a:r>
              <a:rPr lang="pt-BR" sz="1200" spc="-2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Coparticipação</a:t>
            </a:r>
            <a:endParaRPr lang="pt-BR" sz="1200" spc="-55" dirty="0">
              <a:solidFill>
                <a:schemeClr val="tx1">
                  <a:lumMod val="50000"/>
                  <a:lumOff val="50000"/>
                </a:schemeClr>
              </a:solidFill>
              <a:latin typeface="Bradesco San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38BE18-5A5A-4E43-A3C0-F72AE9EC04D8}"/>
              </a:ext>
            </a:extLst>
          </p:cNvPr>
          <p:cNvSpPr txBox="1"/>
          <p:nvPr/>
        </p:nvSpPr>
        <p:spPr>
          <a:xfrm>
            <a:off x="6546434" y="5835226"/>
            <a:ext cx="231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kern="0" spc="114" dirty="0">
                <a:solidFill>
                  <a:schemeClr val="tx1">
                    <a:lumMod val="50000"/>
                    <a:lumOff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Aceitação para cartório e produtor rural</a:t>
            </a:r>
          </a:p>
        </p:txBody>
      </p:sp>
    </p:spTree>
    <p:extLst>
      <p:ext uri="{BB962C8B-B14F-4D97-AF65-F5344CB8AC3E}">
        <p14:creationId xmlns:p14="http://schemas.microsoft.com/office/powerpoint/2010/main" val="150758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95">
            <a:extLst>
              <a:ext uri="{FF2B5EF4-FFF2-40B4-BE49-F238E27FC236}">
                <a16:creationId xmlns:a16="http://schemas.microsoft.com/office/drawing/2014/main" id="{949350D0-D102-4F58-812C-CBF5678CE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64C038E0-9BAF-440E-8431-5454D955D2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66" y="6196199"/>
            <a:ext cx="2146434" cy="661801"/>
          </a:xfrm>
          <a:prstGeom prst="rect">
            <a:avLst/>
          </a:prstGeom>
        </p:spPr>
      </p:pic>
      <p:sp>
        <p:nvSpPr>
          <p:cNvPr id="86" name="object 2">
            <a:extLst>
              <a:ext uri="{FF2B5EF4-FFF2-40B4-BE49-F238E27FC236}">
                <a16:creationId xmlns:a16="http://schemas.microsoft.com/office/drawing/2014/main" id="{E43FA99B-5A6C-4F9D-B5E1-14B713AA4992}"/>
              </a:ext>
            </a:extLst>
          </p:cNvPr>
          <p:cNvSpPr txBox="1">
            <a:spLocks/>
          </p:cNvSpPr>
          <p:nvPr/>
        </p:nvSpPr>
        <p:spPr>
          <a:xfrm>
            <a:off x="0" y="997162"/>
            <a:ext cx="12191999" cy="44340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>
            <a:lvl1pPr>
              <a:defRPr sz="4883" b="1" i="0">
                <a:solidFill>
                  <a:schemeClr val="bg1"/>
                </a:solidFill>
                <a:latin typeface="Soleto"/>
                <a:ea typeface="+mj-ea"/>
                <a:cs typeface="Soleto"/>
              </a:defRPr>
            </a:lvl1pPr>
          </a:lstStyle>
          <a:p>
            <a:pPr marL="12402" marR="4961" algn="ctr" defTabSz="914400">
              <a:spcBef>
                <a:spcPts val="98"/>
              </a:spcBef>
            </a:pPr>
            <a:r>
              <a:rPr lang="pt-BR" sz="2800" kern="0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Valores </a:t>
            </a:r>
            <a:r>
              <a:rPr lang="pt-BR" sz="2800" kern="0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pt-BR" sz="2800" kern="0" dirty="0">
                <a:solidFill>
                  <a:srgbClr val="C00000"/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kern="0" dirty="0">
                <a:solidFill>
                  <a:schemeClr val="bg1">
                    <a:lumMod val="50000"/>
                  </a:schemeClr>
                </a:solidFill>
                <a:latin typeface="Bradesco San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Exclusivo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4B29697-E116-4F2F-970F-7EC19E2518F2}"/>
              </a:ext>
            </a:extLst>
          </p:cNvPr>
          <p:cNvSpPr/>
          <p:nvPr/>
        </p:nvSpPr>
        <p:spPr>
          <a:xfrm>
            <a:off x="171338" y="2777595"/>
            <a:ext cx="602264" cy="3384198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vert270" wrap="square" lIns="0" tIns="0" rIns="0" bIns="0" rtlCol="0" anchor="ctr" anchorCtr="1"/>
          <a:lstStyle/>
          <a:p>
            <a:r>
              <a:rPr lang="pt-B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Exclusivo</a:t>
            </a:r>
            <a:endParaRPr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D427F2BC-2AA7-47F0-B2E5-F390B4A286C0}"/>
              </a:ext>
            </a:extLst>
          </p:cNvPr>
          <p:cNvSpPr/>
          <p:nvPr/>
        </p:nvSpPr>
        <p:spPr>
          <a:xfrm>
            <a:off x="826740" y="2777595"/>
            <a:ext cx="530324" cy="33841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vert="vert270" wrap="square" lIns="0" tIns="0" rIns="0" bIns="0" rtlCol="0" anchor="ctr" anchorCtr="1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Compulsório</a:t>
            </a:r>
            <a:endParaRPr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 Arredondado 34">
            <a:extLst>
              <a:ext uri="{FF2B5EF4-FFF2-40B4-BE49-F238E27FC236}">
                <a16:creationId xmlns:a16="http://schemas.microsoft.com/office/drawing/2014/main" id="{0701229A-AE39-4AE7-9098-31470B9CF2FD}"/>
              </a:ext>
            </a:extLst>
          </p:cNvPr>
          <p:cNvSpPr/>
          <p:nvPr/>
        </p:nvSpPr>
        <p:spPr>
          <a:xfrm>
            <a:off x="1456532" y="2777595"/>
            <a:ext cx="1669789" cy="6103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Padrão </a:t>
            </a:r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ângulo Arredondado 42">
            <a:extLst>
              <a:ext uri="{FF2B5EF4-FFF2-40B4-BE49-F238E27FC236}">
                <a16:creationId xmlns:a16="http://schemas.microsoft.com/office/drawing/2014/main" id="{BF96FEA1-DA81-4297-AA7F-F247804C8794}"/>
              </a:ext>
            </a:extLst>
          </p:cNvPr>
          <p:cNvSpPr/>
          <p:nvPr/>
        </p:nvSpPr>
        <p:spPr>
          <a:xfrm>
            <a:off x="1456531" y="3471057"/>
            <a:ext cx="1669789" cy="6103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Premium Top 1</a:t>
            </a:r>
          </a:p>
        </p:txBody>
      </p:sp>
      <p:sp>
        <p:nvSpPr>
          <p:cNvPr id="11" name="Retângulo Arredondado 46">
            <a:extLst>
              <a:ext uri="{FF2B5EF4-FFF2-40B4-BE49-F238E27FC236}">
                <a16:creationId xmlns:a16="http://schemas.microsoft.com/office/drawing/2014/main" id="{899A8379-7E58-4E7C-96AD-D3513F4DFECD}"/>
              </a:ext>
            </a:extLst>
          </p:cNvPr>
          <p:cNvSpPr/>
          <p:nvPr/>
        </p:nvSpPr>
        <p:spPr>
          <a:xfrm>
            <a:off x="1456531" y="4164519"/>
            <a:ext cx="1669789" cy="6103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Premium Top 3</a:t>
            </a:r>
          </a:p>
        </p:txBody>
      </p:sp>
      <p:sp>
        <p:nvSpPr>
          <p:cNvPr id="12" name="Retângulo Arredondado 47">
            <a:extLst>
              <a:ext uri="{FF2B5EF4-FFF2-40B4-BE49-F238E27FC236}">
                <a16:creationId xmlns:a16="http://schemas.microsoft.com/office/drawing/2014/main" id="{E895876B-3FF0-4F1C-BA63-1CFB2803BB4A}"/>
              </a:ext>
            </a:extLst>
          </p:cNvPr>
          <p:cNvSpPr/>
          <p:nvPr/>
        </p:nvSpPr>
        <p:spPr>
          <a:xfrm>
            <a:off x="3218041" y="2797545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R$ 27,42</a:t>
            </a:r>
          </a:p>
        </p:txBody>
      </p:sp>
      <p:sp>
        <p:nvSpPr>
          <p:cNvPr id="13" name="Retângulo Arredondado 48">
            <a:extLst>
              <a:ext uri="{FF2B5EF4-FFF2-40B4-BE49-F238E27FC236}">
                <a16:creationId xmlns:a16="http://schemas.microsoft.com/office/drawing/2014/main" id="{E653F704-BBDA-456A-B1DC-40799616A614}"/>
              </a:ext>
            </a:extLst>
          </p:cNvPr>
          <p:cNvSpPr/>
          <p:nvPr/>
        </p:nvSpPr>
        <p:spPr>
          <a:xfrm>
            <a:off x="3218039" y="3500982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R$ 110,44</a:t>
            </a:r>
          </a:p>
        </p:txBody>
      </p:sp>
      <p:sp>
        <p:nvSpPr>
          <p:cNvPr id="14" name="Retângulo Arredondado 49">
            <a:extLst>
              <a:ext uri="{FF2B5EF4-FFF2-40B4-BE49-F238E27FC236}">
                <a16:creationId xmlns:a16="http://schemas.microsoft.com/office/drawing/2014/main" id="{7024A13E-DFA4-48A4-B85F-41B1ECEB5A43}"/>
              </a:ext>
            </a:extLst>
          </p:cNvPr>
          <p:cNvSpPr/>
          <p:nvPr/>
        </p:nvSpPr>
        <p:spPr>
          <a:xfrm>
            <a:off x="3218039" y="4201409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p:sp>
        <p:nvSpPr>
          <p:cNvPr id="15" name="Retângulo Arredondado 50">
            <a:extLst>
              <a:ext uri="{FF2B5EF4-FFF2-40B4-BE49-F238E27FC236}">
                <a16:creationId xmlns:a16="http://schemas.microsoft.com/office/drawing/2014/main" id="{E1CCC8AC-2B8A-448C-8AC4-16B987F2559A}"/>
              </a:ext>
            </a:extLst>
          </p:cNvPr>
          <p:cNvSpPr/>
          <p:nvPr/>
        </p:nvSpPr>
        <p:spPr>
          <a:xfrm>
            <a:off x="3218038" y="2098232"/>
            <a:ext cx="1294471" cy="5892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Faixa 1</a:t>
            </a:r>
          </a:p>
          <a:p>
            <a:pPr algn="ctr"/>
            <a:r>
              <a:rPr lang="pt-B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 a 29 vidas</a:t>
            </a:r>
          </a:p>
        </p:txBody>
      </p:sp>
      <p:sp>
        <p:nvSpPr>
          <p:cNvPr id="16" name="Retângulo Arredondado 51">
            <a:extLst>
              <a:ext uri="{FF2B5EF4-FFF2-40B4-BE49-F238E27FC236}">
                <a16:creationId xmlns:a16="http://schemas.microsoft.com/office/drawing/2014/main" id="{9D38684E-0926-44A5-95DD-7AA2C553DB32}"/>
              </a:ext>
            </a:extLst>
          </p:cNvPr>
          <p:cNvSpPr/>
          <p:nvPr/>
        </p:nvSpPr>
        <p:spPr>
          <a:xfrm>
            <a:off x="4594357" y="2088256"/>
            <a:ext cx="1294471" cy="5892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Faixa 2</a:t>
            </a:r>
          </a:p>
          <a:p>
            <a:pPr algn="ctr"/>
            <a:r>
              <a:rPr lang="pt-B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a 99 vidas</a:t>
            </a:r>
          </a:p>
        </p:txBody>
      </p:sp>
      <p:sp>
        <p:nvSpPr>
          <p:cNvPr id="17" name="Retângulo Arredondado 52">
            <a:extLst>
              <a:ext uri="{FF2B5EF4-FFF2-40B4-BE49-F238E27FC236}">
                <a16:creationId xmlns:a16="http://schemas.microsoft.com/office/drawing/2014/main" id="{563D60E5-DC3E-4A08-9E1A-35391FD1F962}"/>
              </a:ext>
            </a:extLst>
          </p:cNvPr>
          <p:cNvSpPr/>
          <p:nvPr/>
        </p:nvSpPr>
        <p:spPr>
          <a:xfrm>
            <a:off x="5960710" y="2098232"/>
            <a:ext cx="1294471" cy="5892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Faixa 3</a:t>
            </a:r>
          </a:p>
          <a:p>
            <a:pPr algn="ctr"/>
            <a:r>
              <a:rPr lang="pt-B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a 199 vidas</a:t>
            </a:r>
          </a:p>
        </p:txBody>
      </p:sp>
      <p:sp>
        <p:nvSpPr>
          <p:cNvPr id="18" name="Retângulo Arredondado 53">
            <a:extLst>
              <a:ext uri="{FF2B5EF4-FFF2-40B4-BE49-F238E27FC236}">
                <a16:creationId xmlns:a16="http://schemas.microsoft.com/office/drawing/2014/main" id="{1C828F0F-90BA-4D91-8A73-F7A63FED2A8E}"/>
              </a:ext>
            </a:extLst>
          </p:cNvPr>
          <p:cNvSpPr/>
          <p:nvPr/>
        </p:nvSpPr>
        <p:spPr>
          <a:xfrm>
            <a:off x="1456530" y="4857981"/>
            <a:ext cx="1669789" cy="6103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Premium Top 4</a:t>
            </a:r>
          </a:p>
        </p:txBody>
      </p:sp>
      <p:sp>
        <p:nvSpPr>
          <p:cNvPr id="19" name="Retângulo Arredondado 54">
            <a:extLst>
              <a:ext uri="{FF2B5EF4-FFF2-40B4-BE49-F238E27FC236}">
                <a16:creationId xmlns:a16="http://schemas.microsoft.com/office/drawing/2014/main" id="{3F11A911-AB96-4601-9578-6D2282185890}"/>
              </a:ext>
            </a:extLst>
          </p:cNvPr>
          <p:cNvSpPr/>
          <p:nvPr/>
        </p:nvSpPr>
        <p:spPr>
          <a:xfrm>
            <a:off x="1447487" y="5551443"/>
            <a:ext cx="1669789" cy="6103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Premium Top Mais</a:t>
            </a:r>
          </a:p>
        </p:txBody>
      </p:sp>
      <p:sp>
        <p:nvSpPr>
          <p:cNvPr id="20" name="Retângulo Arredondado 55">
            <a:extLst>
              <a:ext uri="{FF2B5EF4-FFF2-40B4-BE49-F238E27FC236}">
                <a16:creationId xmlns:a16="http://schemas.microsoft.com/office/drawing/2014/main" id="{A4B89D22-8A67-4184-9761-2E0F1EE57B7E}"/>
              </a:ext>
            </a:extLst>
          </p:cNvPr>
          <p:cNvSpPr/>
          <p:nvPr/>
        </p:nvSpPr>
        <p:spPr>
          <a:xfrm>
            <a:off x="3218039" y="4901836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p:sp>
        <p:nvSpPr>
          <p:cNvPr id="21" name="Retângulo Arredondado 56">
            <a:extLst>
              <a:ext uri="{FF2B5EF4-FFF2-40B4-BE49-F238E27FC236}">
                <a16:creationId xmlns:a16="http://schemas.microsoft.com/office/drawing/2014/main" id="{B4E2817F-E4F7-41EE-B0A1-005CF256B8D2}"/>
              </a:ext>
            </a:extLst>
          </p:cNvPr>
          <p:cNvSpPr/>
          <p:nvPr/>
        </p:nvSpPr>
        <p:spPr>
          <a:xfrm>
            <a:off x="3218039" y="5602263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p:sp>
        <p:nvSpPr>
          <p:cNvPr id="22" name="Retângulo Arredondado 57">
            <a:extLst>
              <a:ext uri="{FF2B5EF4-FFF2-40B4-BE49-F238E27FC236}">
                <a16:creationId xmlns:a16="http://schemas.microsoft.com/office/drawing/2014/main" id="{34F5A816-B8BF-4E10-BCC8-12D956FE5FD6}"/>
              </a:ext>
            </a:extLst>
          </p:cNvPr>
          <p:cNvSpPr/>
          <p:nvPr/>
        </p:nvSpPr>
        <p:spPr>
          <a:xfrm>
            <a:off x="4594150" y="2797545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R$ 24,19</a:t>
            </a:r>
          </a:p>
        </p:txBody>
      </p:sp>
      <p:sp>
        <p:nvSpPr>
          <p:cNvPr id="23" name="Retângulo Arredondado 58">
            <a:extLst>
              <a:ext uri="{FF2B5EF4-FFF2-40B4-BE49-F238E27FC236}">
                <a16:creationId xmlns:a16="http://schemas.microsoft.com/office/drawing/2014/main" id="{74490E0B-C4FA-49DD-BA52-B6D520770D62}"/>
              </a:ext>
            </a:extLst>
          </p:cNvPr>
          <p:cNvSpPr/>
          <p:nvPr/>
        </p:nvSpPr>
        <p:spPr>
          <a:xfrm>
            <a:off x="4594148" y="3500982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R$ 107,25</a:t>
            </a:r>
          </a:p>
        </p:txBody>
      </p:sp>
      <p:sp>
        <p:nvSpPr>
          <p:cNvPr id="25" name="Retângulo Arredondado 59">
            <a:extLst>
              <a:ext uri="{FF2B5EF4-FFF2-40B4-BE49-F238E27FC236}">
                <a16:creationId xmlns:a16="http://schemas.microsoft.com/office/drawing/2014/main" id="{CDA1635D-61DA-4E47-83C0-BFA03405D03C}"/>
              </a:ext>
            </a:extLst>
          </p:cNvPr>
          <p:cNvSpPr/>
          <p:nvPr/>
        </p:nvSpPr>
        <p:spPr>
          <a:xfrm>
            <a:off x="4594148" y="4201409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R$ 154,77</a:t>
            </a:r>
          </a:p>
        </p:txBody>
      </p:sp>
      <p:sp>
        <p:nvSpPr>
          <p:cNvPr id="26" name="Retângulo Arredondado 60">
            <a:extLst>
              <a:ext uri="{FF2B5EF4-FFF2-40B4-BE49-F238E27FC236}">
                <a16:creationId xmlns:a16="http://schemas.microsoft.com/office/drawing/2014/main" id="{CF2B5E78-9ACF-4BB4-86E8-319A8618BD69}"/>
              </a:ext>
            </a:extLst>
          </p:cNvPr>
          <p:cNvSpPr/>
          <p:nvPr/>
        </p:nvSpPr>
        <p:spPr>
          <a:xfrm>
            <a:off x="4594148" y="4901836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R$ 220,02</a:t>
            </a:r>
          </a:p>
        </p:txBody>
      </p:sp>
      <p:sp>
        <p:nvSpPr>
          <p:cNvPr id="27" name="Retângulo Arredondado 61">
            <a:extLst>
              <a:ext uri="{FF2B5EF4-FFF2-40B4-BE49-F238E27FC236}">
                <a16:creationId xmlns:a16="http://schemas.microsoft.com/office/drawing/2014/main" id="{25D231F0-BE88-421B-A7F2-173E0F4FA864}"/>
              </a:ext>
            </a:extLst>
          </p:cNvPr>
          <p:cNvSpPr/>
          <p:nvPr/>
        </p:nvSpPr>
        <p:spPr>
          <a:xfrm>
            <a:off x="4594148" y="5602263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p:sp>
        <p:nvSpPr>
          <p:cNvPr id="28" name="Retângulo Arredondado 67">
            <a:extLst>
              <a:ext uri="{FF2B5EF4-FFF2-40B4-BE49-F238E27FC236}">
                <a16:creationId xmlns:a16="http://schemas.microsoft.com/office/drawing/2014/main" id="{5B074A6B-4303-487F-8355-C0566DF30718}"/>
              </a:ext>
            </a:extLst>
          </p:cNvPr>
          <p:cNvSpPr/>
          <p:nvPr/>
        </p:nvSpPr>
        <p:spPr>
          <a:xfrm>
            <a:off x="5981951" y="2807521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R$ 18,15</a:t>
            </a:r>
          </a:p>
        </p:txBody>
      </p:sp>
      <p:sp>
        <p:nvSpPr>
          <p:cNvPr id="29" name="Retângulo Arredondado 68">
            <a:extLst>
              <a:ext uri="{FF2B5EF4-FFF2-40B4-BE49-F238E27FC236}">
                <a16:creationId xmlns:a16="http://schemas.microsoft.com/office/drawing/2014/main" id="{66BC386B-EBCD-4DF2-97ED-9B4606965368}"/>
              </a:ext>
            </a:extLst>
          </p:cNvPr>
          <p:cNvSpPr/>
          <p:nvPr/>
        </p:nvSpPr>
        <p:spPr>
          <a:xfrm>
            <a:off x="5981949" y="3510958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R$ 79,90</a:t>
            </a:r>
          </a:p>
        </p:txBody>
      </p:sp>
      <p:sp>
        <p:nvSpPr>
          <p:cNvPr id="30" name="Retângulo Arredondado 69">
            <a:extLst>
              <a:ext uri="{FF2B5EF4-FFF2-40B4-BE49-F238E27FC236}">
                <a16:creationId xmlns:a16="http://schemas.microsoft.com/office/drawing/2014/main" id="{F3B5CD03-FE31-4FC9-B995-6CBB2933C2B0}"/>
              </a:ext>
            </a:extLst>
          </p:cNvPr>
          <p:cNvSpPr/>
          <p:nvPr/>
        </p:nvSpPr>
        <p:spPr>
          <a:xfrm>
            <a:off x="5981949" y="4211385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R$ 115,31</a:t>
            </a:r>
          </a:p>
        </p:txBody>
      </p:sp>
      <p:sp>
        <p:nvSpPr>
          <p:cNvPr id="31" name="Retângulo Arredondado 70">
            <a:extLst>
              <a:ext uri="{FF2B5EF4-FFF2-40B4-BE49-F238E27FC236}">
                <a16:creationId xmlns:a16="http://schemas.microsoft.com/office/drawing/2014/main" id="{11B1FE1E-57C8-4E71-9578-9CF5405EAAEF}"/>
              </a:ext>
            </a:extLst>
          </p:cNvPr>
          <p:cNvSpPr/>
          <p:nvPr/>
        </p:nvSpPr>
        <p:spPr>
          <a:xfrm>
            <a:off x="5981949" y="4911812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R$ 163,93</a:t>
            </a:r>
          </a:p>
        </p:txBody>
      </p:sp>
      <p:sp>
        <p:nvSpPr>
          <p:cNvPr id="32" name="Retângulo Arredondado 71">
            <a:extLst>
              <a:ext uri="{FF2B5EF4-FFF2-40B4-BE49-F238E27FC236}">
                <a16:creationId xmlns:a16="http://schemas.microsoft.com/office/drawing/2014/main" id="{075984C5-B992-4DC6-A006-5890889B598A}"/>
              </a:ext>
            </a:extLst>
          </p:cNvPr>
          <p:cNvSpPr/>
          <p:nvPr/>
        </p:nvSpPr>
        <p:spPr>
          <a:xfrm>
            <a:off x="5981949" y="5612239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R$ 317,17</a:t>
            </a:r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C7CE30C1-67BA-46D1-BE18-FC22AD9C01DB}"/>
              </a:ext>
            </a:extLst>
          </p:cNvPr>
          <p:cNvSpPr/>
          <p:nvPr/>
        </p:nvSpPr>
        <p:spPr>
          <a:xfrm>
            <a:off x="7358058" y="2804510"/>
            <a:ext cx="530324" cy="33841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vert="vert270" wrap="square" lIns="0" tIns="0" rIns="0" bIns="0" rtlCol="0" anchor="ctr" anchorCtr="1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Livre Adesão</a:t>
            </a:r>
            <a:endParaRPr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tângulo Arredondado 73">
            <a:extLst>
              <a:ext uri="{FF2B5EF4-FFF2-40B4-BE49-F238E27FC236}">
                <a16:creationId xmlns:a16="http://schemas.microsoft.com/office/drawing/2014/main" id="{7513045A-54D4-47F2-864F-C6D36FDAB3C9}"/>
              </a:ext>
            </a:extLst>
          </p:cNvPr>
          <p:cNvSpPr/>
          <p:nvPr/>
        </p:nvSpPr>
        <p:spPr>
          <a:xfrm>
            <a:off x="7969840" y="2797545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R$ 41,60</a:t>
            </a:r>
          </a:p>
        </p:txBody>
      </p:sp>
      <p:sp>
        <p:nvSpPr>
          <p:cNvPr id="35" name="Retângulo Arredondado 74">
            <a:extLst>
              <a:ext uri="{FF2B5EF4-FFF2-40B4-BE49-F238E27FC236}">
                <a16:creationId xmlns:a16="http://schemas.microsoft.com/office/drawing/2014/main" id="{A9898998-1872-4BCC-BA48-1B050EFDFA99}"/>
              </a:ext>
            </a:extLst>
          </p:cNvPr>
          <p:cNvSpPr/>
          <p:nvPr/>
        </p:nvSpPr>
        <p:spPr>
          <a:xfrm>
            <a:off x="7969838" y="3500982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R$ 159,67</a:t>
            </a:r>
          </a:p>
        </p:txBody>
      </p:sp>
      <p:sp>
        <p:nvSpPr>
          <p:cNvPr id="36" name="Retângulo Arredondado 75">
            <a:extLst>
              <a:ext uri="{FF2B5EF4-FFF2-40B4-BE49-F238E27FC236}">
                <a16:creationId xmlns:a16="http://schemas.microsoft.com/office/drawing/2014/main" id="{61217C97-7C52-4B00-8DC4-0CBA744692EC}"/>
              </a:ext>
            </a:extLst>
          </p:cNvPr>
          <p:cNvSpPr/>
          <p:nvPr/>
        </p:nvSpPr>
        <p:spPr>
          <a:xfrm>
            <a:off x="7969838" y="4201409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p:sp>
        <p:nvSpPr>
          <p:cNvPr id="37" name="Retângulo Arredondado 76">
            <a:extLst>
              <a:ext uri="{FF2B5EF4-FFF2-40B4-BE49-F238E27FC236}">
                <a16:creationId xmlns:a16="http://schemas.microsoft.com/office/drawing/2014/main" id="{05ECF646-D375-4CAC-B360-03C6CD31FE31}"/>
              </a:ext>
            </a:extLst>
          </p:cNvPr>
          <p:cNvSpPr/>
          <p:nvPr/>
        </p:nvSpPr>
        <p:spPr>
          <a:xfrm>
            <a:off x="7969837" y="2098232"/>
            <a:ext cx="1294471" cy="5892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Faixa 1</a:t>
            </a:r>
          </a:p>
          <a:p>
            <a:pPr algn="ctr"/>
            <a:r>
              <a:rPr lang="pt-B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 a 29 vidas</a:t>
            </a:r>
          </a:p>
        </p:txBody>
      </p:sp>
      <p:sp>
        <p:nvSpPr>
          <p:cNvPr id="38" name="Retângulo Arredondado 77">
            <a:extLst>
              <a:ext uri="{FF2B5EF4-FFF2-40B4-BE49-F238E27FC236}">
                <a16:creationId xmlns:a16="http://schemas.microsoft.com/office/drawing/2014/main" id="{5225727E-0F28-4FCF-9F19-F1FFB595CE0E}"/>
              </a:ext>
            </a:extLst>
          </p:cNvPr>
          <p:cNvSpPr/>
          <p:nvPr/>
        </p:nvSpPr>
        <p:spPr>
          <a:xfrm>
            <a:off x="9346156" y="2088256"/>
            <a:ext cx="1294471" cy="5892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Faixa 2</a:t>
            </a:r>
          </a:p>
          <a:p>
            <a:pPr algn="ctr"/>
            <a:r>
              <a:rPr lang="pt-B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a 99 vidas</a:t>
            </a:r>
          </a:p>
        </p:txBody>
      </p:sp>
      <p:sp>
        <p:nvSpPr>
          <p:cNvPr id="39" name="Retângulo Arredondado 78">
            <a:extLst>
              <a:ext uri="{FF2B5EF4-FFF2-40B4-BE49-F238E27FC236}">
                <a16:creationId xmlns:a16="http://schemas.microsoft.com/office/drawing/2014/main" id="{8563E708-B7B7-431F-AB45-AC74CA229F9D}"/>
              </a:ext>
            </a:extLst>
          </p:cNvPr>
          <p:cNvSpPr/>
          <p:nvPr/>
        </p:nvSpPr>
        <p:spPr>
          <a:xfrm>
            <a:off x="10712509" y="2098232"/>
            <a:ext cx="1294471" cy="5892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Faixa 3</a:t>
            </a:r>
          </a:p>
          <a:p>
            <a:pPr algn="ctr"/>
            <a:r>
              <a:rPr lang="pt-B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a 199 vidas</a:t>
            </a:r>
          </a:p>
        </p:txBody>
      </p:sp>
      <p:sp>
        <p:nvSpPr>
          <p:cNvPr id="40" name="Retângulo Arredondado 79">
            <a:extLst>
              <a:ext uri="{FF2B5EF4-FFF2-40B4-BE49-F238E27FC236}">
                <a16:creationId xmlns:a16="http://schemas.microsoft.com/office/drawing/2014/main" id="{1207BA3C-51D7-480A-8E6E-4545EAC0DF93}"/>
              </a:ext>
            </a:extLst>
          </p:cNvPr>
          <p:cNvSpPr/>
          <p:nvPr/>
        </p:nvSpPr>
        <p:spPr>
          <a:xfrm>
            <a:off x="7969838" y="4901836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p:sp>
        <p:nvSpPr>
          <p:cNvPr id="41" name="Retângulo Arredondado 80">
            <a:extLst>
              <a:ext uri="{FF2B5EF4-FFF2-40B4-BE49-F238E27FC236}">
                <a16:creationId xmlns:a16="http://schemas.microsoft.com/office/drawing/2014/main" id="{0395B220-99FC-4381-9F8E-4773500B1893}"/>
              </a:ext>
            </a:extLst>
          </p:cNvPr>
          <p:cNvSpPr/>
          <p:nvPr/>
        </p:nvSpPr>
        <p:spPr>
          <a:xfrm>
            <a:off x="7969838" y="5602263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p:sp>
        <p:nvSpPr>
          <p:cNvPr id="42" name="Retângulo Arredondado 81">
            <a:extLst>
              <a:ext uri="{FF2B5EF4-FFF2-40B4-BE49-F238E27FC236}">
                <a16:creationId xmlns:a16="http://schemas.microsoft.com/office/drawing/2014/main" id="{142AD432-E4C8-4039-9AAF-68A8B043113C}"/>
              </a:ext>
            </a:extLst>
          </p:cNvPr>
          <p:cNvSpPr/>
          <p:nvPr/>
        </p:nvSpPr>
        <p:spPr>
          <a:xfrm>
            <a:off x="9345949" y="2797545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R$ 33,69</a:t>
            </a:r>
          </a:p>
        </p:txBody>
      </p:sp>
      <p:sp>
        <p:nvSpPr>
          <p:cNvPr id="43" name="Retângulo Arredondado 82">
            <a:extLst>
              <a:ext uri="{FF2B5EF4-FFF2-40B4-BE49-F238E27FC236}">
                <a16:creationId xmlns:a16="http://schemas.microsoft.com/office/drawing/2014/main" id="{7759C8F9-A3AA-4C16-85D6-0282DD0FD164}"/>
              </a:ext>
            </a:extLst>
          </p:cNvPr>
          <p:cNvSpPr/>
          <p:nvPr/>
        </p:nvSpPr>
        <p:spPr>
          <a:xfrm>
            <a:off x="9345947" y="3500982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R$ 155,06</a:t>
            </a:r>
          </a:p>
        </p:txBody>
      </p:sp>
      <p:sp>
        <p:nvSpPr>
          <p:cNvPr id="44" name="Retângulo Arredondado 83">
            <a:extLst>
              <a:ext uri="{FF2B5EF4-FFF2-40B4-BE49-F238E27FC236}">
                <a16:creationId xmlns:a16="http://schemas.microsoft.com/office/drawing/2014/main" id="{3C49748C-8A4A-4F48-8A52-F3FB53584B7B}"/>
              </a:ext>
            </a:extLst>
          </p:cNvPr>
          <p:cNvSpPr/>
          <p:nvPr/>
        </p:nvSpPr>
        <p:spPr>
          <a:xfrm>
            <a:off x="9345947" y="4201409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R$ 234,50</a:t>
            </a:r>
          </a:p>
        </p:txBody>
      </p:sp>
      <p:sp>
        <p:nvSpPr>
          <p:cNvPr id="45" name="Retângulo Arredondado 84">
            <a:extLst>
              <a:ext uri="{FF2B5EF4-FFF2-40B4-BE49-F238E27FC236}">
                <a16:creationId xmlns:a16="http://schemas.microsoft.com/office/drawing/2014/main" id="{5497BBD0-1FA3-4AC3-B38C-50A2B49104E8}"/>
              </a:ext>
            </a:extLst>
          </p:cNvPr>
          <p:cNvSpPr/>
          <p:nvPr/>
        </p:nvSpPr>
        <p:spPr>
          <a:xfrm>
            <a:off x="9345947" y="4901836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R$ 333,38</a:t>
            </a:r>
          </a:p>
        </p:txBody>
      </p:sp>
      <p:sp>
        <p:nvSpPr>
          <p:cNvPr id="46" name="Retângulo Arredondado 85">
            <a:extLst>
              <a:ext uri="{FF2B5EF4-FFF2-40B4-BE49-F238E27FC236}">
                <a16:creationId xmlns:a16="http://schemas.microsoft.com/office/drawing/2014/main" id="{99B368D8-8520-4BD1-B75A-846864208CFF}"/>
              </a:ext>
            </a:extLst>
          </p:cNvPr>
          <p:cNvSpPr/>
          <p:nvPr/>
        </p:nvSpPr>
        <p:spPr>
          <a:xfrm>
            <a:off x="9345947" y="5602263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p:sp>
        <p:nvSpPr>
          <p:cNvPr id="47" name="Retângulo Arredondado 86">
            <a:extLst>
              <a:ext uri="{FF2B5EF4-FFF2-40B4-BE49-F238E27FC236}">
                <a16:creationId xmlns:a16="http://schemas.microsoft.com/office/drawing/2014/main" id="{97486022-0980-4600-B2D0-0340BDEE03C0}"/>
              </a:ext>
            </a:extLst>
          </p:cNvPr>
          <p:cNvSpPr/>
          <p:nvPr/>
        </p:nvSpPr>
        <p:spPr>
          <a:xfrm>
            <a:off x="10733750" y="2807521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R$ 29,40</a:t>
            </a:r>
          </a:p>
        </p:txBody>
      </p:sp>
      <p:sp>
        <p:nvSpPr>
          <p:cNvPr id="48" name="Retângulo Arredondado 87">
            <a:extLst>
              <a:ext uri="{FF2B5EF4-FFF2-40B4-BE49-F238E27FC236}">
                <a16:creationId xmlns:a16="http://schemas.microsoft.com/office/drawing/2014/main" id="{A438D602-014E-4D9D-A890-B3B091A87A17}"/>
              </a:ext>
            </a:extLst>
          </p:cNvPr>
          <p:cNvSpPr/>
          <p:nvPr/>
        </p:nvSpPr>
        <p:spPr>
          <a:xfrm>
            <a:off x="10733748" y="3510958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R$ 115,52</a:t>
            </a:r>
          </a:p>
        </p:txBody>
      </p:sp>
      <p:sp>
        <p:nvSpPr>
          <p:cNvPr id="49" name="Retângulo Arredondado 88">
            <a:extLst>
              <a:ext uri="{FF2B5EF4-FFF2-40B4-BE49-F238E27FC236}">
                <a16:creationId xmlns:a16="http://schemas.microsoft.com/office/drawing/2014/main" id="{E21408FC-F5F4-41D6-A8E5-21D8BD6A5E82}"/>
              </a:ext>
            </a:extLst>
          </p:cNvPr>
          <p:cNvSpPr/>
          <p:nvPr/>
        </p:nvSpPr>
        <p:spPr>
          <a:xfrm>
            <a:off x="10733748" y="4211385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R$ 174,71</a:t>
            </a:r>
          </a:p>
        </p:txBody>
      </p:sp>
      <p:sp>
        <p:nvSpPr>
          <p:cNvPr id="50" name="Retângulo Arredondado 89">
            <a:extLst>
              <a:ext uri="{FF2B5EF4-FFF2-40B4-BE49-F238E27FC236}">
                <a16:creationId xmlns:a16="http://schemas.microsoft.com/office/drawing/2014/main" id="{37CD7B71-5E5F-4B5A-9E1D-FDC154634200}"/>
              </a:ext>
            </a:extLst>
          </p:cNvPr>
          <p:cNvSpPr/>
          <p:nvPr/>
        </p:nvSpPr>
        <p:spPr>
          <a:xfrm>
            <a:off x="10733748" y="4911812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R$ 248,38</a:t>
            </a:r>
          </a:p>
        </p:txBody>
      </p:sp>
      <p:sp>
        <p:nvSpPr>
          <p:cNvPr id="51" name="Retângulo Arredondado 90">
            <a:extLst>
              <a:ext uri="{FF2B5EF4-FFF2-40B4-BE49-F238E27FC236}">
                <a16:creationId xmlns:a16="http://schemas.microsoft.com/office/drawing/2014/main" id="{E32BD053-0761-4EEA-A8D1-512E14CF3063}"/>
              </a:ext>
            </a:extLst>
          </p:cNvPr>
          <p:cNvSpPr/>
          <p:nvPr/>
        </p:nvSpPr>
        <p:spPr>
          <a:xfrm>
            <a:off x="10733748" y="5612239"/>
            <a:ext cx="1294651" cy="590400"/>
          </a:xfrm>
          <a:prstGeom prst="roundRect">
            <a:avLst/>
          </a:prstGeom>
          <a:noFill/>
          <a:ln w="28575">
            <a:solidFill>
              <a:srgbClr val="D330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R$ 426,23</a:t>
            </a:r>
          </a:p>
        </p:txBody>
      </p:sp>
    </p:spTree>
    <p:extLst>
      <p:ext uri="{BB962C8B-B14F-4D97-AF65-F5344CB8AC3E}">
        <p14:creationId xmlns:p14="http://schemas.microsoft.com/office/powerpoint/2010/main" val="22475657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ersonalizar design">
  <a:themeElements>
    <a:clrScheme name="OdontoPrev">
      <a:dk1>
        <a:srgbClr val="00247D"/>
      </a:dk1>
      <a:lt1>
        <a:sysClr val="window" lastClr="FFFFFF"/>
      </a:lt1>
      <a:dk2>
        <a:srgbClr val="808285"/>
      </a:dk2>
      <a:lt2>
        <a:srgbClr val="E7E7E7"/>
      </a:lt2>
      <a:accent1>
        <a:srgbClr val="1A75CF"/>
      </a:accent1>
      <a:accent2>
        <a:srgbClr val="DC4680"/>
      </a:accent2>
      <a:accent3>
        <a:srgbClr val="EC98B8"/>
      </a:accent3>
      <a:accent4>
        <a:srgbClr val="D0CECE"/>
      </a:accent4>
      <a:accent5>
        <a:srgbClr val="B3EEE8"/>
      </a:accent5>
      <a:accent6>
        <a:srgbClr val="6FDFD4"/>
      </a:accent6>
      <a:hlink>
        <a:srgbClr val="0563C1"/>
      </a:hlink>
      <a:folHlink>
        <a:srgbClr val="0024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EC3321DD2CB848A679FD62E9F5FEEE" ma:contentTypeVersion="10" ma:contentTypeDescription="Create a new document." ma:contentTypeScope="" ma:versionID="738ced5aa29b464282dae57caedf2929">
  <xsd:schema xmlns:xsd="http://www.w3.org/2001/XMLSchema" xmlns:xs="http://www.w3.org/2001/XMLSchema" xmlns:p="http://schemas.microsoft.com/office/2006/metadata/properties" xmlns:ns2="41717262-dc85-4fe4-abd0-641fc27dd6ea" targetNamespace="http://schemas.microsoft.com/office/2006/metadata/properties" ma:root="true" ma:fieldsID="af31f46f307a8008f4ce9f82493efd7e" ns2:_="">
    <xsd:import namespace="41717262-dc85-4fe4-abd0-641fc27dd6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17262-dc85-4fe4-abd0-641fc27dd6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655D92-AB00-4F71-A07F-90C54C2B70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F04B09-D1AF-4721-AA92-0E72968E0D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17262-dc85-4fe4-abd0-641fc27dd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87E28E-AF01-4A48-91FD-4B2D9ED7671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31927</TotalTime>
  <Words>2099</Words>
  <Application>Microsoft Office PowerPoint</Application>
  <PresentationFormat>Widescreen</PresentationFormat>
  <Paragraphs>505</Paragraphs>
  <Slides>26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26</vt:i4>
      </vt:variant>
    </vt:vector>
  </HeadingPairs>
  <TitlesOfParts>
    <vt:vector size="40" baseType="lpstr">
      <vt:lpstr>Arial</vt:lpstr>
      <vt:lpstr>Bradesco Sans</vt:lpstr>
      <vt:lpstr>Bradesco Sans bold</vt:lpstr>
      <vt:lpstr>Bradesco Sans Light</vt:lpstr>
      <vt:lpstr>Bradesco Sans XBold</vt:lpstr>
      <vt:lpstr>Calibri</vt:lpstr>
      <vt:lpstr>Calibri Light</vt:lpstr>
      <vt:lpstr>Century Gothic</vt:lpstr>
      <vt:lpstr>Noto Sans SC Regular</vt:lpstr>
      <vt:lpstr>Soleto</vt:lpstr>
      <vt:lpstr>Tahoma</vt:lpstr>
      <vt:lpstr>Custom Design</vt:lpstr>
      <vt:lpstr>2_Personalizar design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OdontoPrev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Glaucia Beatriz Serinhano</dc:creator>
  <cp:lastModifiedBy>Ana Carolina Ferreira dos Santos</cp:lastModifiedBy>
  <cp:revision>626</cp:revision>
  <cp:lastPrinted>2020-06-25T16:56:25Z</cp:lastPrinted>
  <dcterms:created xsi:type="dcterms:W3CDTF">2020-06-01T19:51:34Z</dcterms:created>
  <dcterms:modified xsi:type="dcterms:W3CDTF">2024-04-03T11:36:00Z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444c4c-8bf2-41f2-9034-db3445275fd9_Enabled">
    <vt:lpwstr>true</vt:lpwstr>
  </property>
  <property fmtid="{D5CDD505-2E9C-101B-9397-08002B2CF9AE}" pid="3" name="MSIP_Label_92444c4c-8bf2-41f2-9034-db3445275fd9_SetDate">
    <vt:lpwstr>2021-11-30T11:51:16Z</vt:lpwstr>
  </property>
  <property fmtid="{D5CDD505-2E9C-101B-9397-08002B2CF9AE}" pid="4" name="MSIP_Label_92444c4c-8bf2-41f2-9034-db3445275fd9_Method">
    <vt:lpwstr>Standard</vt:lpwstr>
  </property>
  <property fmtid="{D5CDD505-2E9C-101B-9397-08002B2CF9AE}" pid="5" name="MSIP_Label_92444c4c-8bf2-41f2-9034-db3445275fd9_Name">
    <vt:lpwstr>Public</vt:lpwstr>
  </property>
  <property fmtid="{D5CDD505-2E9C-101B-9397-08002B2CF9AE}" pid="6" name="MSIP_Label_92444c4c-8bf2-41f2-9034-db3445275fd9_SiteId">
    <vt:lpwstr>8a4791e4-1c14-4feb-b017-c020d95331dd</vt:lpwstr>
  </property>
  <property fmtid="{D5CDD505-2E9C-101B-9397-08002B2CF9AE}" pid="7" name="MSIP_Label_92444c4c-8bf2-41f2-9034-db3445275fd9_ActionId">
    <vt:lpwstr>c3acf405-8cab-4e3c-913f-bcfeba4bed77</vt:lpwstr>
  </property>
  <property fmtid="{D5CDD505-2E9C-101B-9397-08002B2CF9AE}" pid="8" name="MSIP_Label_92444c4c-8bf2-41f2-9034-db3445275fd9_ContentBits">
    <vt:lpwstr>0</vt:lpwstr>
  </property>
  <property fmtid="{D5CDD505-2E9C-101B-9397-08002B2CF9AE}" pid="9" name="ContentTypeId">
    <vt:lpwstr>0x01010076EC3321DD2CB848A679FD62E9F5FEEE</vt:lpwstr>
  </property>
</Properties>
</file>