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5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2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57.jpg" ContentType="image/jpeg"/>
  <Override PartName="/ppt/notesSlides/notesSlide13.xml" ContentType="application/vnd.openxmlformats-officedocument.presentationml.notesSlide+xml"/>
  <Override PartName="/ppt/media/image59.jpg" ContentType="image/jpeg"/>
  <Override PartName="/ppt/notesSlides/notesSlide14.xml" ContentType="application/vnd.openxmlformats-officedocument.presentationml.notesSlide+xml"/>
  <Override PartName="/ppt/media/image62.jpg" ContentType="image/jpeg"/>
  <Override PartName="/ppt/notesSlides/notesSlide15.xml" ContentType="application/vnd.openxmlformats-officedocument.presentationml.notesSlide+xml"/>
  <Override PartName="/ppt/media/image64.jpg" ContentType="image/jpeg"/>
  <Override PartName="/ppt/notesSlides/notesSlide16.xml" ContentType="application/vnd.openxmlformats-officedocument.presentationml.notesSlide+xml"/>
  <Override PartName="/ppt/media/image66.jpg" ContentType="image/jpeg"/>
  <Override PartName="/ppt/media/image67.jpg" ContentType="image/jpeg"/>
  <Override PartName="/ppt/media/image68.jpg" ContentType="image/jpeg"/>
  <Override PartName="/ppt/notesSlides/notesSlide17.xml" ContentType="application/vnd.openxmlformats-officedocument.presentationml.notesSlide+xml"/>
  <Override PartName="/ppt/media/image69.jpg" ContentType="image/jpe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image84.jpg" ContentType="image/jpeg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media/image117.jpg" ContentType="image/jpeg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2"/>
  </p:notesMasterIdLst>
  <p:sldIdLst>
    <p:sldId id="431" r:id="rId2"/>
    <p:sldId id="258" r:id="rId3"/>
    <p:sldId id="373" r:id="rId4"/>
    <p:sldId id="374" r:id="rId5"/>
    <p:sldId id="266" r:id="rId6"/>
    <p:sldId id="267" r:id="rId7"/>
    <p:sldId id="268" r:id="rId8"/>
    <p:sldId id="442" r:id="rId9"/>
    <p:sldId id="277" r:id="rId10"/>
    <p:sldId id="278" r:id="rId11"/>
    <p:sldId id="434" r:id="rId12"/>
    <p:sldId id="433" r:id="rId13"/>
    <p:sldId id="274" r:id="rId14"/>
    <p:sldId id="297" r:id="rId15"/>
    <p:sldId id="299" r:id="rId16"/>
    <p:sldId id="300" r:id="rId17"/>
    <p:sldId id="435" r:id="rId18"/>
    <p:sldId id="302" r:id="rId19"/>
    <p:sldId id="273" r:id="rId20"/>
    <p:sldId id="301" r:id="rId21"/>
    <p:sldId id="303" r:id="rId22"/>
    <p:sldId id="304" r:id="rId23"/>
    <p:sldId id="418" r:id="rId24"/>
    <p:sldId id="281" r:id="rId25"/>
    <p:sldId id="380" r:id="rId26"/>
    <p:sldId id="280" r:id="rId27"/>
    <p:sldId id="282" r:id="rId28"/>
    <p:sldId id="283" r:id="rId29"/>
    <p:sldId id="284" r:id="rId30"/>
    <p:sldId id="419" r:id="rId31"/>
    <p:sldId id="420" r:id="rId32"/>
    <p:sldId id="287" r:id="rId33"/>
    <p:sldId id="286" r:id="rId34"/>
    <p:sldId id="296" r:id="rId35"/>
    <p:sldId id="289" r:id="rId36"/>
    <p:sldId id="290" r:id="rId37"/>
    <p:sldId id="440" r:id="rId38"/>
    <p:sldId id="437" r:id="rId39"/>
    <p:sldId id="441" r:id="rId40"/>
    <p:sldId id="307" r:id="rId4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8" roundtripDataSignature="AMtx7miR/9/RQN5sr5knA00NjcDXTQ9W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F62"/>
    <a:srgbClr val="FF8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6A85A0-6DED-4865-971D-1DABD20168BF}">
  <a:tblStyle styleId="{056A85A0-6DED-4865-971D-1DABD20168B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8859446-BB16-4200-BC8B-6BC67D69BFB9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8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590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57" name="Google Shape;65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453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57" name="Google Shape;65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82245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741" name="Google Shape;74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20" name="Google Shape;122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39" name="Google Shape;123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62" name="Google Shape;1262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57" name="Google Shape;65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78477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15" name="Google Shape;1315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57" name="Google Shape;65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86" name="Google Shape;128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42406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42" name="Google Shape;134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364" name="Google Shape;136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90" name="Google Shape;89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07112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70" name="Google Shape;87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00" name="Google Shape;90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21" name="Google Shape;92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952" name="Google Shape;95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96092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7370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91264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32" name="Google Shape;103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10" name="Google Shape;101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186" name="Google Shape;118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65" name="Google Shape;106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75" name="Google Shape;107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90" name="Google Shape;89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14292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72678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38328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33" name="Google Shape;1433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67" name="Google Shape;3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77" name="Google Shape;37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05" name="Google Shape;4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0917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02" name="Google Shape;80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836" name="Google Shape;83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7997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4295647"/>
            <a:ext cx="4975013" cy="384387"/>
          </a:xfrm>
          <a:custGeom>
            <a:avLst/>
            <a:gdLst/>
            <a:ahLst/>
            <a:cxnLst/>
            <a:rect l="l" t="t" r="r" b="b"/>
            <a:pathLst>
              <a:path w="3731260" h="288289">
                <a:moveTo>
                  <a:pt x="3586734" y="0"/>
                </a:moveTo>
                <a:lnTo>
                  <a:pt x="0" y="0"/>
                </a:lnTo>
                <a:lnTo>
                  <a:pt x="0" y="288036"/>
                </a:lnTo>
                <a:lnTo>
                  <a:pt x="3586734" y="288036"/>
                </a:lnTo>
                <a:lnTo>
                  <a:pt x="3632240" y="280690"/>
                </a:lnTo>
                <a:lnTo>
                  <a:pt x="3671773" y="260238"/>
                </a:lnTo>
                <a:lnTo>
                  <a:pt x="3702954" y="229057"/>
                </a:lnTo>
                <a:lnTo>
                  <a:pt x="3723406" y="189524"/>
                </a:lnTo>
                <a:lnTo>
                  <a:pt x="3730752" y="144018"/>
                </a:lnTo>
                <a:lnTo>
                  <a:pt x="3723406" y="98511"/>
                </a:lnTo>
                <a:lnTo>
                  <a:pt x="3702954" y="58978"/>
                </a:lnTo>
                <a:lnTo>
                  <a:pt x="3671773" y="27797"/>
                </a:lnTo>
                <a:lnTo>
                  <a:pt x="3632240" y="7345"/>
                </a:lnTo>
                <a:lnTo>
                  <a:pt x="3586734" y="0"/>
                </a:lnTo>
                <a:close/>
              </a:path>
            </a:pathLst>
          </a:custGeom>
          <a:solidFill>
            <a:srgbClr val="FF5000"/>
          </a:solidFill>
        </p:spPr>
        <p:txBody>
          <a:bodyPr wrap="square" lIns="0" tIns="0" rIns="0" bIns="0" rtlCol="0"/>
          <a:lstStyle/>
          <a:p>
            <a:endParaRPr sz="1867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03207" y="2929398"/>
            <a:ext cx="10785584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516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0204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údo - Laranja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470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6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15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15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1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6.png"/><Relationship Id="rId4" Type="http://schemas.openxmlformats.org/officeDocument/2006/relationships/image" Target="../media/image61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6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15.pn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9.jp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11" Type="http://schemas.openxmlformats.org/officeDocument/2006/relationships/image" Target="../media/image71.png"/><Relationship Id="rId5" Type="http://schemas.openxmlformats.org/officeDocument/2006/relationships/image" Target="../media/image16.png"/><Relationship Id="rId10" Type="http://schemas.openxmlformats.org/officeDocument/2006/relationships/image" Target="../media/image49.png"/><Relationship Id="rId4" Type="http://schemas.openxmlformats.org/officeDocument/2006/relationships/image" Target="../media/image61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61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4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75.png"/><Relationship Id="rId10" Type="http://schemas.openxmlformats.org/officeDocument/2006/relationships/image" Target="../media/image15.png"/><Relationship Id="rId4" Type="http://schemas.openxmlformats.org/officeDocument/2006/relationships/image" Target="../media/image49.png"/><Relationship Id="rId9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4.png"/><Relationship Id="rId18" Type="http://schemas.openxmlformats.org/officeDocument/2006/relationships/image" Target="../media/image46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hyperlink" Target="https://painel.programasaudeativa.com.br/saude-ativa" TargetMode="Externa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6.png"/><Relationship Id="rId10" Type="http://schemas.openxmlformats.org/officeDocument/2006/relationships/image" Target="../media/image92.png"/><Relationship Id="rId19" Type="http://schemas.openxmlformats.org/officeDocument/2006/relationships/image" Target="../media/image98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47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1.png"/><Relationship Id="rId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0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106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94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108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ulamais.com.br/" TargetMode="External"/><Relationship Id="rId5" Type="http://schemas.openxmlformats.org/officeDocument/2006/relationships/image" Target="../media/image110.png"/><Relationship Id="rId10" Type="http://schemas.openxmlformats.org/officeDocument/2006/relationships/image" Target="../media/image111.png"/><Relationship Id="rId4" Type="http://schemas.openxmlformats.org/officeDocument/2006/relationships/image" Target="../media/image109.png"/><Relationship Id="rId9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5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10" Type="http://schemas.openxmlformats.org/officeDocument/2006/relationships/image" Target="../media/image116.png"/><Relationship Id="rId4" Type="http://schemas.openxmlformats.org/officeDocument/2006/relationships/image" Target="../media/image24.png"/><Relationship Id="rId9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9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6.png"/><Relationship Id="rId5" Type="http://schemas.openxmlformats.org/officeDocument/2006/relationships/image" Target="../media/image118.png"/><Relationship Id="rId10" Type="http://schemas.openxmlformats.org/officeDocument/2006/relationships/image" Target="../media/image46.png"/><Relationship Id="rId4" Type="http://schemas.openxmlformats.org/officeDocument/2006/relationships/image" Target="../media/image113.png"/><Relationship Id="rId9" Type="http://schemas.openxmlformats.org/officeDocument/2006/relationships/hyperlink" Target="https://portal.sulamericaseguros.com.br/main.jsp?lumChannelId=8A619BA64ED07F8C014ED19C6E2C6463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24.png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24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18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24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16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hyperlink" Target="https://sulamerica.com.br/saude/Tabela_de_Coparticipacao_PME.pdf" TargetMode="External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3207" y="2383198"/>
            <a:ext cx="9678750" cy="150810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>
              <a:spcBef>
                <a:spcPts val="140"/>
              </a:spcBef>
            </a:pPr>
            <a:r>
              <a:rPr lang="pt-BR" sz="4800" b="1" spc="-173" dirty="0">
                <a:solidFill>
                  <a:srgbClr val="FFFFFF"/>
                </a:solidFill>
                <a:latin typeface="Verdana"/>
                <a:cs typeface="Verdana"/>
              </a:rPr>
              <a:t>Saúde PME e </a:t>
            </a:r>
          </a:p>
          <a:p>
            <a:pPr marL="16933" marR="6773">
              <a:spcBef>
                <a:spcPts val="140"/>
              </a:spcBef>
            </a:pPr>
            <a:r>
              <a:rPr lang="pt-BR" sz="4800" b="1" spc="-173" dirty="0">
                <a:solidFill>
                  <a:srgbClr val="FFFFFF"/>
                </a:solidFill>
                <a:latin typeface="Verdana"/>
                <a:cs typeface="Verdana"/>
              </a:rPr>
              <a:t>diferenciais </a:t>
            </a:r>
            <a:r>
              <a:rPr lang="pt-BR" sz="4800" b="1" spc="-173" dirty="0" err="1">
                <a:solidFill>
                  <a:srgbClr val="FFFFFF"/>
                </a:solidFill>
                <a:latin typeface="Verdana"/>
                <a:cs typeface="Verdana"/>
              </a:rPr>
              <a:t>SulAmérica</a:t>
            </a:r>
            <a:endParaRPr sz="4800" dirty="0"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27024" y="2011680"/>
            <a:ext cx="10999213" cy="4517134"/>
            <a:chOff x="620268" y="1508760"/>
            <a:chExt cx="8249410" cy="3387851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0268" y="1508760"/>
              <a:ext cx="824484" cy="1813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1635" y="4392167"/>
              <a:ext cx="2638043" cy="50444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75071" y="4297498"/>
            <a:ext cx="4023538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pt-BR" sz="2000" b="1" spc="87" dirty="0">
                <a:solidFill>
                  <a:srgbClr val="FFFFFF"/>
                </a:solidFill>
                <a:latin typeface="+mj-lt"/>
                <a:cs typeface="Verdana"/>
              </a:rPr>
              <a:t>Rota Seguros</a:t>
            </a:r>
            <a:endParaRPr sz="2000" b="1" dirty="0">
              <a:latin typeface="+mj-lt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49808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23"/>
          <p:cNvSpPr/>
          <p:nvPr/>
        </p:nvSpPr>
        <p:spPr>
          <a:xfrm>
            <a:off x="496378" y="1749291"/>
            <a:ext cx="8925918" cy="556591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23"/>
          <p:cNvSpPr/>
          <p:nvPr/>
        </p:nvSpPr>
        <p:spPr>
          <a:xfrm>
            <a:off x="9685061" y="3600748"/>
            <a:ext cx="1884083" cy="1912160"/>
          </a:xfrm>
          <a:prstGeom prst="ellipse">
            <a:avLst/>
          </a:prstGeom>
          <a:solidFill>
            <a:srgbClr val="FF8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0" name="Google Shape;84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54400" y="450000"/>
            <a:ext cx="4337157" cy="618797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23"/>
          <p:cNvSpPr txBox="1"/>
          <p:nvPr/>
        </p:nvSpPr>
        <p:spPr>
          <a:xfrm>
            <a:off x="3809893" y="483452"/>
            <a:ext cx="4337157" cy="456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222D59"/>
                </a:solidFill>
                <a:latin typeface="Calibri"/>
                <a:ea typeface="Calibri"/>
                <a:cs typeface="Calibri"/>
                <a:sym typeface="Calibri"/>
              </a:rPr>
              <a:t>Exemplos de Coparticipação</a:t>
            </a:r>
            <a:endParaRPr sz="2800" b="1" dirty="0">
              <a:solidFill>
                <a:srgbClr val="222D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42" name="Google Shape;842;p23"/>
          <p:cNvGraphicFramePr/>
          <p:nvPr/>
        </p:nvGraphicFramePr>
        <p:xfrm>
          <a:off x="505262" y="1722194"/>
          <a:ext cx="8943525" cy="3092390"/>
        </p:xfrm>
        <a:graphic>
          <a:graphicData uri="http://schemas.openxmlformats.org/drawingml/2006/table">
            <a:tbl>
              <a:tblPr>
                <a:noFill/>
                <a:tableStyleId>{056A85A0-6DED-4865-971D-1DABD20168BF}</a:tableStyleId>
              </a:tblPr>
              <a:tblGrid>
                <a:gridCol w="1880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9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3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6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12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Procedimentos realizados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pt-BR" sz="12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Valor do procedimento para SulAmérica¹</a:t>
                      </a:r>
                      <a:endParaRPr sz="12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pt-BR" sz="12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Cálculo 30% </a:t>
                      </a:r>
                      <a:r>
                        <a:rPr lang="pt-BR" sz="12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(percentual máximo admitido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pt-BR" sz="12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pela ANS) 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pt-BR" sz="12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Limite de coparticipação procedimento²</a:t>
                      </a:r>
                      <a:endParaRPr sz="12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pt-BR" sz="12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Valor cobrado de coparticipação </a:t>
                      </a:r>
                      <a:endParaRPr sz="12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Consulta Médica 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R$ 150,00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R$ 45,00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R$ 65,00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R$ 45,00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RM Abdômen Superior 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R$ 442,00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R$ 132,60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R$ 118,00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R$ 118,00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Hemograma Completo 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R$ 12,90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R$ 3,87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R$ 36,00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R$ 3,87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Urina Tipo 1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R$ 6,20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R$ 1,86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R$ 36,00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R$ 1,86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Glicose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R$ 5,30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R$ 1,59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R$ 36,00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R$ 1,59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7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Endoscopia 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R$ 250,00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R$75,00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R$ 118,00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R$ 75,00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7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Atendimento em P.S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R$ 220,00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R$ 66,00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R$ 121,00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R$ 66,00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None/>
                      </a:pP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8C00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FF8C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R$ 311,32</a:t>
                      </a:r>
                      <a:endParaRPr sz="1100" b="1" u="none" strike="noStrike" cap="none">
                        <a:solidFill>
                          <a:srgbClr val="FF8C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7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Limitador mensal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R$ 270,00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8C00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FF8C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R$ 270,00</a:t>
                      </a:r>
                      <a:endParaRPr/>
                    </a:p>
                  </a:txBody>
                  <a:tcPr marL="68575" marR="68575" marT="34275" marB="3427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43" name="Google Shape;843;p23"/>
          <p:cNvSpPr/>
          <p:nvPr/>
        </p:nvSpPr>
        <p:spPr>
          <a:xfrm>
            <a:off x="8050417" y="1654151"/>
            <a:ext cx="1165691" cy="3204000"/>
          </a:xfrm>
          <a:prstGeom prst="roundRect">
            <a:avLst>
              <a:gd name="adj" fmla="val 4426"/>
            </a:avLst>
          </a:prstGeom>
          <a:noFill/>
          <a:ln w="28575" cap="flat" cmpd="sng">
            <a:solidFill>
              <a:srgbClr val="FF531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23"/>
          <p:cNvSpPr txBox="1"/>
          <p:nvPr/>
        </p:nvSpPr>
        <p:spPr>
          <a:xfrm>
            <a:off x="9669311" y="3995484"/>
            <a:ext cx="1926338" cy="1300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632FA"/>
              </a:buClr>
              <a:buSzPts val="800"/>
              <a:buFont typeface="Arial"/>
              <a:buNone/>
            </a:pPr>
            <a:r>
              <a:rPr lang="pt-BR" sz="100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Valor máximo a ser cobrado, conforme tabela de coparticipação.</a:t>
            </a:r>
            <a:endParaRPr sz="1000">
              <a:solidFill>
                <a:srgbClr val="001E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632FA"/>
              </a:buClr>
              <a:buSzPts val="800"/>
              <a:buFont typeface="Arial"/>
              <a:buNone/>
            </a:pPr>
            <a:r>
              <a:rPr lang="pt-BR" sz="100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Se a soma dos valores coparticipados no mês for menor que o limitador mensal,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632FA"/>
              </a:buClr>
              <a:buSzPts val="800"/>
              <a:buFont typeface="Arial"/>
              <a:buNone/>
            </a:pPr>
            <a:r>
              <a:rPr lang="pt-BR" sz="100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prevalece a soma dos procedimentos.</a:t>
            </a:r>
            <a:endParaRPr sz="1000">
              <a:solidFill>
                <a:srgbClr val="001E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45" name="Google Shape;845;p23"/>
          <p:cNvGraphicFramePr/>
          <p:nvPr/>
        </p:nvGraphicFramePr>
        <p:xfrm>
          <a:off x="499371" y="5070469"/>
          <a:ext cx="5550900" cy="670600"/>
        </p:xfrm>
        <a:graphic>
          <a:graphicData uri="http://schemas.openxmlformats.org/drawingml/2006/table">
            <a:tbl>
              <a:tblPr>
                <a:noFill/>
                <a:tableStyleId>{056A85A0-6DED-4865-971D-1DABD20168BF}</a:tableStyleId>
              </a:tblPr>
              <a:tblGrid>
                <a:gridCol w="1571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6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365D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1200" b="1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Internação</a:t>
                      </a:r>
                      <a:endParaRPr sz="12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300" marB="3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58C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1200" b="1" u="none" strike="noStrike" cap="none">
                          <a:solidFill>
                            <a:srgbClr val="FF531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Valor da internação 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58C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1200" b="1" u="none" strike="noStrike" cap="none">
                          <a:solidFill>
                            <a:srgbClr val="FF531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para SulAmérica¹</a:t>
                      </a:r>
                      <a:endParaRPr sz="1200" b="1" u="none" strike="noStrike" cap="none">
                        <a:solidFill>
                          <a:srgbClr val="FF531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300" marB="3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58C00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1200" b="1" u="none" strike="noStrike" cap="none">
                          <a:solidFill>
                            <a:srgbClr val="FF531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Valor Fixo da internação³</a:t>
                      </a:r>
                      <a:endParaRPr sz="1200" b="1" u="none" strike="noStrike" cap="none">
                        <a:solidFill>
                          <a:srgbClr val="FF531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300" marB="3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Times New Roman"/>
                        <a:buNone/>
                      </a:pPr>
                      <a:endParaRPr sz="1100" b="1" u="none" strike="noStrike" cap="none">
                        <a:solidFill>
                          <a:srgbClr val="1B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300" marB="3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365D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1B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R$ 8.000,00</a:t>
                      </a:r>
                      <a:endParaRPr sz="1100" b="1" u="none" strike="noStrike" cap="none">
                        <a:solidFill>
                          <a:srgbClr val="1B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300" marB="3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B365D"/>
                        </a:buClr>
                        <a:buSzPts val="900"/>
                        <a:buFont typeface="Arial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1B365D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R$ 250,00</a:t>
                      </a:r>
                      <a:endParaRPr sz="1100" b="1" u="none" strike="noStrike" cap="none">
                        <a:solidFill>
                          <a:srgbClr val="1B365D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34300" marB="3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46" name="Google Shape;846;p23"/>
          <p:cNvPicPr preferRelativeResize="0"/>
          <p:nvPr/>
        </p:nvPicPr>
        <p:blipFill rotWithShape="1">
          <a:blip r:embed="rId4">
            <a:alphaModFix/>
          </a:blip>
          <a:srcRect t="35253"/>
          <a:stretch/>
        </p:blipFill>
        <p:spPr>
          <a:xfrm flipH="1">
            <a:off x="9076045" y="4343359"/>
            <a:ext cx="672778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23" descr="Desenho de personagem de desenho animado&#10;&#10;Descrição gerada automaticamente com confiança média"/>
          <p:cNvPicPr preferRelativeResize="0"/>
          <p:nvPr/>
        </p:nvPicPr>
        <p:blipFill rotWithShape="1">
          <a:blip r:embed="rId5">
            <a:alphaModFix/>
          </a:blip>
          <a:srcRect l="13413" t="44310" r="39775"/>
          <a:stretch/>
        </p:blipFill>
        <p:spPr>
          <a:xfrm rot="3527822">
            <a:off x="8046948" y="-1210327"/>
            <a:ext cx="4831302" cy="4171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09302" y="3618835"/>
            <a:ext cx="4356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67022" y="509768"/>
            <a:ext cx="4356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88383" y="390204"/>
            <a:ext cx="619125" cy="1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23"/>
          <p:cNvSpPr txBox="1"/>
          <p:nvPr/>
        </p:nvSpPr>
        <p:spPr>
          <a:xfrm>
            <a:off x="3829865" y="828411"/>
            <a:ext cx="172444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PME - Plano Exato</a:t>
            </a:r>
            <a:endParaRPr sz="1200"/>
          </a:p>
        </p:txBody>
      </p:sp>
      <p:sp>
        <p:nvSpPr>
          <p:cNvPr id="852" name="Google Shape;852;p23"/>
          <p:cNvSpPr/>
          <p:nvPr/>
        </p:nvSpPr>
        <p:spPr>
          <a:xfrm>
            <a:off x="-7200" y="6238647"/>
            <a:ext cx="8703038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None/>
            </a:pPr>
            <a:r>
              <a:rPr lang="pt-BR" sz="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¹Valores fictícios utilizados somente como exemplo.</a:t>
            </a:r>
            <a:endParaRPr sz="9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None/>
            </a:pPr>
            <a:r>
              <a:rPr lang="pt-BR" sz="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²Conforme tabela de coparticipação e de acordo com o plano escolhido. </a:t>
            </a:r>
            <a:endParaRPr sz="9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None/>
            </a:pPr>
            <a:r>
              <a:rPr lang="pt-BR" sz="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³Valor cobrado por evento, independentemente da duração da internação.</a:t>
            </a:r>
            <a:endParaRPr sz="9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8"/>
          <p:cNvSpPr txBox="1"/>
          <p:nvPr/>
        </p:nvSpPr>
        <p:spPr>
          <a:xfrm>
            <a:off x="141206" y="1473493"/>
            <a:ext cx="6611286" cy="75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Desconto Exato com </a:t>
            </a:r>
            <a:r>
              <a:rPr lang="pt-BR" sz="2800" b="1" dirty="0" err="1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Copay</a:t>
            </a:r>
            <a:r>
              <a:rPr lang="pt-BR" sz="2800" b="1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 – Até 30/04</a:t>
            </a:r>
            <a:endParaRPr dirty="0"/>
          </a:p>
        </p:txBody>
      </p:sp>
      <p:pic>
        <p:nvPicPr>
          <p:cNvPr id="660" name="Google Shape;660;p18" descr="Desenho de personagem de desenho animado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l="13413" t="44310" r="39775"/>
          <a:stretch/>
        </p:blipFill>
        <p:spPr>
          <a:xfrm rot="3527822">
            <a:off x="8021314" y="-1226551"/>
            <a:ext cx="4831302" cy="4171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454400" y="450000"/>
            <a:ext cx="4337157" cy="61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141" y="1280563"/>
            <a:ext cx="619125" cy="12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 descr="Logotipo, nome da empresa&#10;&#10;Descrição gerada automaticamente">
            <a:extLst>
              <a:ext uri="{FF2B5EF4-FFF2-40B4-BE49-F238E27FC236}">
                <a16:creationId xmlns:a16="http://schemas.microsoft.com/office/drawing/2014/main" id="{A25FEF0E-8945-3B8A-8DE5-07B2A475CC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7350"/>
          <a:stretch/>
        </p:blipFill>
        <p:spPr>
          <a:xfrm>
            <a:off x="333534" y="2481943"/>
            <a:ext cx="3748249" cy="272310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3EEF92F6-9BEC-0DFB-3634-41D82D071C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2255" t="-27350" r="2255" b="27350"/>
          <a:stretch/>
        </p:blipFill>
        <p:spPr>
          <a:xfrm>
            <a:off x="8039764" y="1456797"/>
            <a:ext cx="3748249" cy="3748249"/>
          </a:xfrm>
          <a:prstGeom prst="rect">
            <a:avLst/>
          </a:prstGeom>
        </p:spPr>
      </p:pic>
      <p:pic>
        <p:nvPicPr>
          <p:cNvPr id="7" name="Imagem 6" descr="Diagrama&#10;&#10;Descrição gerada automaticamente com confiança média">
            <a:extLst>
              <a:ext uri="{FF2B5EF4-FFF2-40B4-BE49-F238E27FC236}">
                <a16:creationId xmlns:a16="http://schemas.microsoft.com/office/drawing/2014/main" id="{0C9DC765-9955-D5CE-35F0-A4B475EF47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7350"/>
          <a:stretch/>
        </p:blipFill>
        <p:spPr>
          <a:xfrm>
            <a:off x="4228906" y="2481943"/>
            <a:ext cx="3748249" cy="272310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9563B3A-0A5A-BF7E-8A7E-29311ECB5AEA}"/>
              </a:ext>
            </a:extLst>
          </p:cNvPr>
          <p:cNvSpPr/>
          <p:nvPr/>
        </p:nvSpPr>
        <p:spPr>
          <a:xfrm>
            <a:off x="3010487" y="3362180"/>
            <a:ext cx="858129" cy="2813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0B591ED-61F4-2920-BE60-BA472D2E3378}"/>
              </a:ext>
            </a:extLst>
          </p:cNvPr>
          <p:cNvSpPr/>
          <p:nvPr/>
        </p:nvSpPr>
        <p:spPr>
          <a:xfrm>
            <a:off x="6985009" y="3386799"/>
            <a:ext cx="858129" cy="281354"/>
          </a:xfrm>
          <a:prstGeom prst="rect">
            <a:avLst/>
          </a:prstGeom>
          <a:solidFill>
            <a:srgbClr val="FF8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11F2C66-B24C-C18B-45EA-744ACFB066F1}"/>
              </a:ext>
            </a:extLst>
          </p:cNvPr>
          <p:cNvSpPr/>
          <p:nvPr/>
        </p:nvSpPr>
        <p:spPr>
          <a:xfrm>
            <a:off x="10733861" y="3376248"/>
            <a:ext cx="858129" cy="281354"/>
          </a:xfrm>
          <a:prstGeom prst="rect">
            <a:avLst/>
          </a:prstGeom>
          <a:solidFill>
            <a:srgbClr val="001F62"/>
          </a:solidFill>
          <a:ln>
            <a:solidFill>
              <a:srgbClr val="001F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Google Shape;1264;p45">
            <a:extLst>
              <a:ext uri="{FF2B5EF4-FFF2-40B4-BE49-F238E27FC236}">
                <a16:creationId xmlns:a16="http://schemas.microsoft.com/office/drawing/2014/main" id="{F11F3E06-AE93-843E-F953-236E32FBC264}"/>
              </a:ext>
            </a:extLst>
          </p:cNvPr>
          <p:cNvSpPr txBox="1"/>
          <p:nvPr/>
        </p:nvSpPr>
        <p:spPr>
          <a:xfrm>
            <a:off x="1468809" y="5173614"/>
            <a:ext cx="1477698" cy="32358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Paraná</a:t>
            </a:r>
            <a:endParaRPr sz="1100" dirty="0">
              <a:solidFill>
                <a:schemeClr val="tx1"/>
              </a:solidFill>
            </a:endParaRPr>
          </a:p>
        </p:txBody>
      </p:sp>
      <p:sp>
        <p:nvSpPr>
          <p:cNvPr id="10" name="Google Shape;1264;p45">
            <a:extLst>
              <a:ext uri="{FF2B5EF4-FFF2-40B4-BE49-F238E27FC236}">
                <a16:creationId xmlns:a16="http://schemas.microsoft.com/office/drawing/2014/main" id="{5AE3217D-C283-8F51-F38A-8F9382734AE4}"/>
              </a:ext>
            </a:extLst>
          </p:cNvPr>
          <p:cNvSpPr txBox="1"/>
          <p:nvPr/>
        </p:nvSpPr>
        <p:spPr>
          <a:xfrm>
            <a:off x="5217058" y="5111702"/>
            <a:ext cx="1782207" cy="34329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Santa Catarina</a:t>
            </a:r>
            <a:endParaRPr sz="1100" dirty="0">
              <a:solidFill>
                <a:schemeClr val="tx1"/>
              </a:solidFill>
            </a:endParaRPr>
          </a:p>
        </p:txBody>
      </p:sp>
      <p:sp>
        <p:nvSpPr>
          <p:cNvPr id="11" name="Google Shape;1264;p45">
            <a:extLst>
              <a:ext uri="{FF2B5EF4-FFF2-40B4-BE49-F238E27FC236}">
                <a16:creationId xmlns:a16="http://schemas.microsoft.com/office/drawing/2014/main" id="{3F4B2E82-0C61-D776-6248-05BF42EEF4F6}"/>
              </a:ext>
            </a:extLst>
          </p:cNvPr>
          <p:cNvSpPr txBox="1"/>
          <p:nvPr/>
        </p:nvSpPr>
        <p:spPr>
          <a:xfrm>
            <a:off x="8895180" y="5118082"/>
            <a:ext cx="2177589" cy="33691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Rio Grande do Sul</a:t>
            </a:r>
            <a:endParaRPr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59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8"/>
          <p:cNvSpPr txBox="1"/>
          <p:nvPr/>
        </p:nvSpPr>
        <p:spPr>
          <a:xfrm>
            <a:off x="141206" y="1473493"/>
            <a:ext cx="3804070" cy="75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Exemplos de Reembolso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Planos Nacionais</a:t>
            </a:r>
            <a:endParaRPr sz="1400" dirty="0">
              <a:solidFill>
                <a:srgbClr val="001E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0" name="Google Shape;660;p18" descr="Desenho de personagem de desenho animado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l="13413" t="44310" r="39775"/>
          <a:stretch/>
        </p:blipFill>
        <p:spPr>
          <a:xfrm rot="3527822">
            <a:off x="8021314" y="-1226551"/>
            <a:ext cx="4831302" cy="4171253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18"/>
          <p:cNvSpPr/>
          <p:nvPr/>
        </p:nvSpPr>
        <p:spPr>
          <a:xfrm>
            <a:off x="5579788" y="2801034"/>
            <a:ext cx="2160000" cy="259308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18"/>
          <p:cNvSpPr/>
          <p:nvPr/>
        </p:nvSpPr>
        <p:spPr>
          <a:xfrm>
            <a:off x="7762319" y="2799230"/>
            <a:ext cx="2160000" cy="259308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3" name="Google Shape;66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454400" y="450000"/>
            <a:ext cx="4337157" cy="618797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18"/>
          <p:cNvSpPr/>
          <p:nvPr/>
        </p:nvSpPr>
        <p:spPr>
          <a:xfrm>
            <a:off x="2656623" y="2518009"/>
            <a:ext cx="1440000" cy="259308"/>
          </a:xfrm>
          <a:prstGeom prst="roundRect">
            <a:avLst>
              <a:gd name="adj" fmla="val 16667"/>
            </a:avLst>
          </a:prstGeom>
          <a:solidFill>
            <a:srgbClr val="001E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Exato</a:t>
            </a:r>
            <a:endParaRPr/>
          </a:p>
        </p:txBody>
      </p:sp>
      <p:sp>
        <p:nvSpPr>
          <p:cNvPr id="665" name="Google Shape;665;p18"/>
          <p:cNvSpPr/>
          <p:nvPr/>
        </p:nvSpPr>
        <p:spPr>
          <a:xfrm>
            <a:off x="4116090" y="2518009"/>
            <a:ext cx="1440000" cy="259308"/>
          </a:xfrm>
          <a:prstGeom prst="roundRect">
            <a:avLst>
              <a:gd name="adj" fmla="val 16667"/>
            </a:avLst>
          </a:prstGeom>
          <a:solidFill>
            <a:srgbClr val="001E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Clássico</a:t>
            </a:r>
            <a:endParaRPr/>
          </a:p>
        </p:txBody>
      </p:sp>
      <p:sp>
        <p:nvSpPr>
          <p:cNvPr id="666" name="Google Shape;666;p18"/>
          <p:cNvSpPr/>
          <p:nvPr/>
        </p:nvSpPr>
        <p:spPr>
          <a:xfrm>
            <a:off x="5579788" y="2518009"/>
            <a:ext cx="2160000" cy="259308"/>
          </a:xfrm>
          <a:prstGeom prst="roundRect">
            <a:avLst>
              <a:gd name="adj" fmla="val 16667"/>
            </a:avLst>
          </a:prstGeom>
          <a:solidFill>
            <a:srgbClr val="001E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Especial 100</a:t>
            </a:r>
            <a:endParaRPr/>
          </a:p>
        </p:txBody>
      </p:sp>
      <p:sp>
        <p:nvSpPr>
          <p:cNvPr id="667" name="Google Shape;667;p18"/>
          <p:cNvSpPr/>
          <p:nvPr/>
        </p:nvSpPr>
        <p:spPr>
          <a:xfrm>
            <a:off x="7760340" y="2518009"/>
            <a:ext cx="2160000" cy="259308"/>
          </a:xfrm>
          <a:prstGeom prst="roundRect">
            <a:avLst>
              <a:gd name="adj" fmla="val 16667"/>
            </a:avLst>
          </a:prstGeom>
          <a:solidFill>
            <a:srgbClr val="001E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Executivo</a:t>
            </a:r>
            <a:endParaRPr/>
          </a:p>
        </p:txBody>
      </p:sp>
      <p:sp>
        <p:nvSpPr>
          <p:cNvPr id="668" name="Google Shape;668;p18"/>
          <p:cNvSpPr/>
          <p:nvPr/>
        </p:nvSpPr>
        <p:spPr>
          <a:xfrm>
            <a:off x="9944839" y="2518009"/>
            <a:ext cx="900000" cy="259308"/>
          </a:xfrm>
          <a:prstGeom prst="roundRect">
            <a:avLst>
              <a:gd name="adj" fmla="val 16667"/>
            </a:avLst>
          </a:prstGeom>
          <a:solidFill>
            <a:srgbClr val="001E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Prestige</a:t>
            </a:r>
            <a:endParaRPr/>
          </a:p>
        </p:txBody>
      </p:sp>
      <p:pic>
        <p:nvPicPr>
          <p:cNvPr id="669" name="Google Shape;66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12218" y="1393762"/>
            <a:ext cx="6534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18"/>
          <p:cNvSpPr/>
          <p:nvPr/>
        </p:nvSpPr>
        <p:spPr>
          <a:xfrm>
            <a:off x="2656623" y="2800065"/>
            <a:ext cx="720000" cy="259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Enf.</a:t>
            </a:r>
            <a:endParaRPr/>
          </a:p>
        </p:txBody>
      </p:sp>
      <p:sp>
        <p:nvSpPr>
          <p:cNvPr id="671" name="Google Shape;671;p18"/>
          <p:cNvSpPr/>
          <p:nvPr/>
        </p:nvSpPr>
        <p:spPr>
          <a:xfrm>
            <a:off x="3383239" y="2800065"/>
            <a:ext cx="720000" cy="259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Apt.</a:t>
            </a:r>
            <a:endParaRPr sz="1200" b="1">
              <a:solidFill>
                <a:srgbClr val="E153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18"/>
          <p:cNvSpPr/>
          <p:nvPr/>
        </p:nvSpPr>
        <p:spPr>
          <a:xfrm>
            <a:off x="4116090" y="2800065"/>
            <a:ext cx="720000" cy="259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Enf.</a:t>
            </a:r>
            <a:endParaRPr/>
          </a:p>
        </p:txBody>
      </p:sp>
      <p:sp>
        <p:nvSpPr>
          <p:cNvPr id="673" name="Google Shape;673;p18"/>
          <p:cNvSpPr/>
          <p:nvPr/>
        </p:nvSpPr>
        <p:spPr>
          <a:xfrm>
            <a:off x="4836090" y="2800065"/>
            <a:ext cx="720000" cy="259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Apt.</a:t>
            </a:r>
            <a:endParaRPr/>
          </a:p>
        </p:txBody>
      </p:sp>
      <p:sp>
        <p:nvSpPr>
          <p:cNvPr id="674" name="Google Shape;674;p18"/>
          <p:cNvSpPr/>
          <p:nvPr/>
        </p:nvSpPr>
        <p:spPr>
          <a:xfrm>
            <a:off x="5579788" y="2800065"/>
            <a:ext cx="720000" cy="259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R1</a:t>
            </a:r>
            <a:endParaRPr/>
          </a:p>
        </p:txBody>
      </p:sp>
      <p:sp>
        <p:nvSpPr>
          <p:cNvPr id="675" name="Google Shape;675;p18"/>
          <p:cNvSpPr/>
          <p:nvPr/>
        </p:nvSpPr>
        <p:spPr>
          <a:xfrm>
            <a:off x="6299788" y="2800065"/>
            <a:ext cx="720000" cy="259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R2</a:t>
            </a:r>
            <a:endParaRPr/>
          </a:p>
        </p:txBody>
      </p:sp>
      <p:sp>
        <p:nvSpPr>
          <p:cNvPr id="676" name="Google Shape;676;p18"/>
          <p:cNvSpPr/>
          <p:nvPr/>
        </p:nvSpPr>
        <p:spPr>
          <a:xfrm>
            <a:off x="7019788" y="2800065"/>
            <a:ext cx="720000" cy="259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R3</a:t>
            </a:r>
            <a:endParaRPr/>
          </a:p>
        </p:txBody>
      </p:sp>
      <p:sp>
        <p:nvSpPr>
          <p:cNvPr id="677" name="Google Shape;677;p18"/>
          <p:cNvSpPr/>
          <p:nvPr/>
        </p:nvSpPr>
        <p:spPr>
          <a:xfrm>
            <a:off x="7762319" y="2800065"/>
            <a:ext cx="720000" cy="259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R1</a:t>
            </a:r>
            <a:endParaRPr/>
          </a:p>
        </p:txBody>
      </p:sp>
      <p:sp>
        <p:nvSpPr>
          <p:cNvPr id="678" name="Google Shape;678;p18"/>
          <p:cNvSpPr/>
          <p:nvPr/>
        </p:nvSpPr>
        <p:spPr>
          <a:xfrm>
            <a:off x="8482319" y="2800065"/>
            <a:ext cx="720000" cy="259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R2</a:t>
            </a:r>
            <a:endParaRPr/>
          </a:p>
        </p:txBody>
      </p:sp>
      <p:sp>
        <p:nvSpPr>
          <p:cNvPr id="679" name="Google Shape;679;p18"/>
          <p:cNvSpPr/>
          <p:nvPr/>
        </p:nvSpPr>
        <p:spPr>
          <a:xfrm>
            <a:off x="9202319" y="2800065"/>
            <a:ext cx="720000" cy="259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R3</a:t>
            </a:r>
            <a:endParaRPr/>
          </a:p>
        </p:txBody>
      </p:sp>
      <p:sp>
        <p:nvSpPr>
          <p:cNvPr id="680" name="Google Shape;680;p18"/>
          <p:cNvSpPr/>
          <p:nvPr/>
        </p:nvSpPr>
        <p:spPr>
          <a:xfrm>
            <a:off x="2656923" y="3107747"/>
            <a:ext cx="8208000" cy="292475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Consultas</a:t>
            </a:r>
            <a:endParaRPr/>
          </a:p>
        </p:txBody>
      </p:sp>
      <p:sp>
        <p:nvSpPr>
          <p:cNvPr id="681" name="Google Shape;681;p18"/>
          <p:cNvSpPr/>
          <p:nvPr/>
        </p:nvSpPr>
        <p:spPr>
          <a:xfrm>
            <a:off x="2656623" y="3415314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 81,00</a:t>
            </a:r>
            <a:endParaRPr/>
          </a:p>
        </p:txBody>
      </p:sp>
      <p:sp>
        <p:nvSpPr>
          <p:cNvPr id="682" name="Google Shape;682;p18"/>
          <p:cNvSpPr/>
          <p:nvPr/>
        </p:nvSpPr>
        <p:spPr>
          <a:xfrm>
            <a:off x="3383239" y="3427831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81,00</a:t>
            </a:r>
            <a:endParaRPr/>
          </a:p>
        </p:txBody>
      </p:sp>
      <p:sp>
        <p:nvSpPr>
          <p:cNvPr id="683" name="Google Shape;683;p18"/>
          <p:cNvSpPr/>
          <p:nvPr/>
        </p:nvSpPr>
        <p:spPr>
          <a:xfrm>
            <a:off x="4116090" y="3427831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 103,50</a:t>
            </a:r>
            <a:endParaRPr/>
          </a:p>
        </p:txBody>
      </p:sp>
      <p:sp>
        <p:nvSpPr>
          <p:cNvPr id="684" name="Google Shape;684;p18"/>
          <p:cNvSpPr/>
          <p:nvPr/>
        </p:nvSpPr>
        <p:spPr>
          <a:xfrm>
            <a:off x="4836090" y="3427831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103,50</a:t>
            </a:r>
            <a:endParaRPr/>
          </a:p>
        </p:txBody>
      </p:sp>
      <p:sp>
        <p:nvSpPr>
          <p:cNvPr id="685" name="Google Shape;685;p18"/>
          <p:cNvSpPr/>
          <p:nvPr/>
        </p:nvSpPr>
        <p:spPr>
          <a:xfrm>
            <a:off x="5579788" y="3427831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168,75</a:t>
            </a:r>
            <a:endParaRPr/>
          </a:p>
        </p:txBody>
      </p:sp>
      <p:sp>
        <p:nvSpPr>
          <p:cNvPr id="686" name="Google Shape;686;p18"/>
          <p:cNvSpPr/>
          <p:nvPr/>
        </p:nvSpPr>
        <p:spPr>
          <a:xfrm>
            <a:off x="6299788" y="3427831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243,00</a:t>
            </a:r>
            <a:endParaRPr/>
          </a:p>
        </p:txBody>
      </p:sp>
      <p:sp>
        <p:nvSpPr>
          <p:cNvPr id="687" name="Google Shape;687;p18"/>
          <p:cNvSpPr/>
          <p:nvPr/>
        </p:nvSpPr>
        <p:spPr>
          <a:xfrm>
            <a:off x="7019788" y="3427831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364,50</a:t>
            </a:r>
            <a:endParaRPr/>
          </a:p>
        </p:txBody>
      </p:sp>
      <p:sp>
        <p:nvSpPr>
          <p:cNvPr id="688" name="Google Shape;688;p18"/>
          <p:cNvSpPr/>
          <p:nvPr/>
        </p:nvSpPr>
        <p:spPr>
          <a:xfrm>
            <a:off x="7762319" y="3427831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371,25</a:t>
            </a:r>
            <a:endParaRPr/>
          </a:p>
        </p:txBody>
      </p:sp>
      <p:sp>
        <p:nvSpPr>
          <p:cNvPr id="689" name="Google Shape;689;p18"/>
          <p:cNvSpPr/>
          <p:nvPr/>
        </p:nvSpPr>
        <p:spPr>
          <a:xfrm>
            <a:off x="8482319" y="3427831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470,25</a:t>
            </a:r>
            <a:endParaRPr/>
          </a:p>
        </p:txBody>
      </p:sp>
      <p:sp>
        <p:nvSpPr>
          <p:cNvPr id="690" name="Google Shape;690;p18"/>
          <p:cNvSpPr/>
          <p:nvPr/>
        </p:nvSpPr>
        <p:spPr>
          <a:xfrm>
            <a:off x="9202319" y="3427831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627,75</a:t>
            </a:r>
            <a:endParaRPr/>
          </a:p>
        </p:txBody>
      </p:sp>
      <p:sp>
        <p:nvSpPr>
          <p:cNvPr id="691" name="Google Shape;691;p18"/>
          <p:cNvSpPr/>
          <p:nvPr/>
        </p:nvSpPr>
        <p:spPr>
          <a:xfrm>
            <a:off x="10034839" y="3427831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810,00</a:t>
            </a:r>
            <a:endParaRPr/>
          </a:p>
        </p:txBody>
      </p:sp>
      <p:sp>
        <p:nvSpPr>
          <p:cNvPr id="692" name="Google Shape;692;p18"/>
          <p:cNvSpPr/>
          <p:nvPr/>
        </p:nvSpPr>
        <p:spPr>
          <a:xfrm>
            <a:off x="2666818" y="4006151"/>
            <a:ext cx="8208000" cy="295323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Honorários Médicos</a:t>
            </a:r>
            <a:endParaRPr/>
          </a:p>
        </p:txBody>
      </p:sp>
      <p:sp>
        <p:nvSpPr>
          <p:cNvPr id="693" name="Google Shape;693;p18"/>
          <p:cNvSpPr/>
          <p:nvPr/>
        </p:nvSpPr>
        <p:spPr>
          <a:xfrm>
            <a:off x="2656623" y="4327070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741,00</a:t>
            </a:r>
            <a:endParaRPr/>
          </a:p>
        </p:txBody>
      </p:sp>
      <p:sp>
        <p:nvSpPr>
          <p:cNvPr id="694" name="Google Shape;694;p18"/>
          <p:cNvSpPr/>
          <p:nvPr/>
        </p:nvSpPr>
        <p:spPr>
          <a:xfrm>
            <a:off x="3376623" y="4316665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1.482,00</a:t>
            </a:r>
            <a:endParaRPr/>
          </a:p>
        </p:txBody>
      </p:sp>
      <p:sp>
        <p:nvSpPr>
          <p:cNvPr id="695" name="Google Shape;695;p18"/>
          <p:cNvSpPr/>
          <p:nvPr/>
        </p:nvSpPr>
        <p:spPr>
          <a:xfrm>
            <a:off x="4116090" y="4316665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 741,00</a:t>
            </a:r>
            <a:endParaRPr/>
          </a:p>
        </p:txBody>
      </p:sp>
      <p:sp>
        <p:nvSpPr>
          <p:cNvPr id="696" name="Google Shape;696;p18"/>
          <p:cNvSpPr/>
          <p:nvPr/>
        </p:nvSpPr>
        <p:spPr>
          <a:xfrm>
            <a:off x="4836090" y="4316665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1.482,00</a:t>
            </a:r>
            <a:endParaRPr sz="1000" b="1">
              <a:solidFill>
                <a:srgbClr val="E153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18"/>
          <p:cNvSpPr/>
          <p:nvPr/>
        </p:nvSpPr>
        <p:spPr>
          <a:xfrm>
            <a:off x="5579788" y="4316665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2.470,00</a:t>
            </a:r>
            <a:endParaRPr/>
          </a:p>
        </p:txBody>
      </p:sp>
      <p:sp>
        <p:nvSpPr>
          <p:cNvPr id="698" name="Google Shape;698;p18"/>
          <p:cNvSpPr/>
          <p:nvPr/>
        </p:nvSpPr>
        <p:spPr>
          <a:xfrm>
            <a:off x="6299788" y="4316665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4.446,00</a:t>
            </a:r>
            <a:endParaRPr/>
          </a:p>
        </p:txBody>
      </p:sp>
      <p:sp>
        <p:nvSpPr>
          <p:cNvPr id="699" name="Google Shape;699;p18"/>
          <p:cNvSpPr/>
          <p:nvPr/>
        </p:nvSpPr>
        <p:spPr>
          <a:xfrm>
            <a:off x="7019788" y="4316665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 6.545,50</a:t>
            </a:r>
            <a:endParaRPr/>
          </a:p>
        </p:txBody>
      </p:sp>
      <p:sp>
        <p:nvSpPr>
          <p:cNvPr id="700" name="Google Shape;700;p18"/>
          <p:cNvSpPr/>
          <p:nvPr/>
        </p:nvSpPr>
        <p:spPr>
          <a:xfrm>
            <a:off x="7762319" y="4316665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 6.545,50</a:t>
            </a:r>
            <a:endParaRPr/>
          </a:p>
        </p:txBody>
      </p:sp>
      <p:sp>
        <p:nvSpPr>
          <p:cNvPr id="701" name="Google Shape;701;p18"/>
          <p:cNvSpPr/>
          <p:nvPr/>
        </p:nvSpPr>
        <p:spPr>
          <a:xfrm>
            <a:off x="8482319" y="4316665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13.091,00</a:t>
            </a:r>
            <a:endParaRPr/>
          </a:p>
        </p:txBody>
      </p:sp>
      <p:sp>
        <p:nvSpPr>
          <p:cNvPr id="702" name="Google Shape;702;p18"/>
          <p:cNvSpPr/>
          <p:nvPr/>
        </p:nvSpPr>
        <p:spPr>
          <a:xfrm>
            <a:off x="9202319" y="4316665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15.684,50</a:t>
            </a:r>
            <a:endParaRPr/>
          </a:p>
        </p:txBody>
      </p:sp>
      <p:sp>
        <p:nvSpPr>
          <p:cNvPr id="703" name="Google Shape;703;p18"/>
          <p:cNvSpPr/>
          <p:nvPr/>
        </p:nvSpPr>
        <p:spPr>
          <a:xfrm>
            <a:off x="10034839" y="4316665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18.525,00</a:t>
            </a:r>
            <a:endParaRPr/>
          </a:p>
        </p:txBody>
      </p:sp>
      <p:sp>
        <p:nvSpPr>
          <p:cNvPr id="704" name="Google Shape;704;p18"/>
          <p:cNvSpPr/>
          <p:nvPr/>
        </p:nvSpPr>
        <p:spPr>
          <a:xfrm>
            <a:off x="2656623" y="2801034"/>
            <a:ext cx="1440000" cy="259308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18"/>
          <p:cNvSpPr/>
          <p:nvPr/>
        </p:nvSpPr>
        <p:spPr>
          <a:xfrm>
            <a:off x="4116090" y="2801034"/>
            <a:ext cx="1440000" cy="259308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18"/>
          <p:cNvSpPr/>
          <p:nvPr/>
        </p:nvSpPr>
        <p:spPr>
          <a:xfrm>
            <a:off x="5577809" y="3424896"/>
            <a:ext cx="2160000" cy="54000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18"/>
          <p:cNvSpPr/>
          <p:nvPr/>
        </p:nvSpPr>
        <p:spPr>
          <a:xfrm>
            <a:off x="7760340" y="3423092"/>
            <a:ext cx="2160000" cy="54000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18"/>
          <p:cNvSpPr/>
          <p:nvPr/>
        </p:nvSpPr>
        <p:spPr>
          <a:xfrm>
            <a:off x="2654644" y="3424896"/>
            <a:ext cx="1440000" cy="54000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18"/>
          <p:cNvSpPr/>
          <p:nvPr/>
        </p:nvSpPr>
        <p:spPr>
          <a:xfrm>
            <a:off x="4114111" y="3424896"/>
            <a:ext cx="1440000" cy="54000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18"/>
          <p:cNvSpPr/>
          <p:nvPr/>
        </p:nvSpPr>
        <p:spPr>
          <a:xfrm>
            <a:off x="9944839" y="3424900"/>
            <a:ext cx="900000" cy="54000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18"/>
          <p:cNvSpPr/>
          <p:nvPr/>
        </p:nvSpPr>
        <p:spPr>
          <a:xfrm>
            <a:off x="5587704" y="4321889"/>
            <a:ext cx="2160000" cy="54000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18"/>
          <p:cNvSpPr/>
          <p:nvPr/>
        </p:nvSpPr>
        <p:spPr>
          <a:xfrm>
            <a:off x="7780135" y="4320085"/>
            <a:ext cx="2160000" cy="54000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p18"/>
          <p:cNvSpPr/>
          <p:nvPr/>
        </p:nvSpPr>
        <p:spPr>
          <a:xfrm>
            <a:off x="2654644" y="4321889"/>
            <a:ext cx="1440000" cy="54000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p18"/>
          <p:cNvSpPr/>
          <p:nvPr/>
        </p:nvSpPr>
        <p:spPr>
          <a:xfrm>
            <a:off x="4124006" y="4321889"/>
            <a:ext cx="1440000" cy="54000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p18"/>
          <p:cNvSpPr/>
          <p:nvPr/>
        </p:nvSpPr>
        <p:spPr>
          <a:xfrm>
            <a:off x="9964633" y="4321891"/>
            <a:ext cx="900000" cy="54000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18"/>
          <p:cNvSpPr/>
          <p:nvPr/>
        </p:nvSpPr>
        <p:spPr>
          <a:xfrm>
            <a:off x="2666523" y="4918865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1.095,00</a:t>
            </a:r>
            <a:endParaRPr/>
          </a:p>
        </p:txBody>
      </p:sp>
      <p:sp>
        <p:nvSpPr>
          <p:cNvPr id="717" name="Google Shape;717;p18"/>
          <p:cNvSpPr/>
          <p:nvPr/>
        </p:nvSpPr>
        <p:spPr>
          <a:xfrm>
            <a:off x="3386523" y="4908460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2.190,00</a:t>
            </a:r>
            <a:endParaRPr/>
          </a:p>
        </p:txBody>
      </p:sp>
      <p:sp>
        <p:nvSpPr>
          <p:cNvPr id="718" name="Google Shape;718;p18"/>
          <p:cNvSpPr/>
          <p:nvPr/>
        </p:nvSpPr>
        <p:spPr>
          <a:xfrm>
            <a:off x="4125990" y="4908460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1.095,00</a:t>
            </a:r>
            <a:endParaRPr/>
          </a:p>
        </p:txBody>
      </p:sp>
      <p:sp>
        <p:nvSpPr>
          <p:cNvPr id="719" name="Google Shape;719;p18"/>
          <p:cNvSpPr/>
          <p:nvPr/>
        </p:nvSpPr>
        <p:spPr>
          <a:xfrm>
            <a:off x="4845990" y="4908460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 2.190,00</a:t>
            </a:r>
            <a:endParaRPr/>
          </a:p>
        </p:txBody>
      </p:sp>
      <p:sp>
        <p:nvSpPr>
          <p:cNvPr id="720" name="Google Shape;720;p18"/>
          <p:cNvSpPr/>
          <p:nvPr/>
        </p:nvSpPr>
        <p:spPr>
          <a:xfrm>
            <a:off x="5589688" y="4908460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 3.650,00</a:t>
            </a:r>
            <a:endParaRPr/>
          </a:p>
        </p:txBody>
      </p:sp>
      <p:sp>
        <p:nvSpPr>
          <p:cNvPr id="721" name="Google Shape;721;p18"/>
          <p:cNvSpPr/>
          <p:nvPr/>
        </p:nvSpPr>
        <p:spPr>
          <a:xfrm>
            <a:off x="6309688" y="4908460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6.570,00</a:t>
            </a:r>
            <a:endParaRPr/>
          </a:p>
        </p:txBody>
      </p:sp>
      <p:sp>
        <p:nvSpPr>
          <p:cNvPr id="722" name="Google Shape;722;p18"/>
          <p:cNvSpPr/>
          <p:nvPr/>
        </p:nvSpPr>
        <p:spPr>
          <a:xfrm>
            <a:off x="7029688" y="4908460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 9.672,50</a:t>
            </a:r>
            <a:endParaRPr/>
          </a:p>
        </p:txBody>
      </p:sp>
      <p:sp>
        <p:nvSpPr>
          <p:cNvPr id="723" name="Google Shape;723;p18"/>
          <p:cNvSpPr/>
          <p:nvPr/>
        </p:nvSpPr>
        <p:spPr>
          <a:xfrm>
            <a:off x="7772219" y="4908460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 9.672,50</a:t>
            </a:r>
            <a:endParaRPr/>
          </a:p>
        </p:txBody>
      </p:sp>
      <p:sp>
        <p:nvSpPr>
          <p:cNvPr id="724" name="Google Shape;724;p18"/>
          <p:cNvSpPr/>
          <p:nvPr/>
        </p:nvSpPr>
        <p:spPr>
          <a:xfrm>
            <a:off x="8492219" y="4908460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19.345,00</a:t>
            </a:r>
            <a:endParaRPr/>
          </a:p>
        </p:txBody>
      </p:sp>
      <p:sp>
        <p:nvSpPr>
          <p:cNvPr id="725" name="Google Shape;725;p18"/>
          <p:cNvSpPr/>
          <p:nvPr/>
        </p:nvSpPr>
        <p:spPr>
          <a:xfrm>
            <a:off x="9212219" y="4908460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23.177,50</a:t>
            </a:r>
            <a:endParaRPr/>
          </a:p>
        </p:txBody>
      </p:sp>
      <p:sp>
        <p:nvSpPr>
          <p:cNvPr id="726" name="Google Shape;726;p18"/>
          <p:cNvSpPr/>
          <p:nvPr/>
        </p:nvSpPr>
        <p:spPr>
          <a:xfrm>
            <a:off x="10044739" y="4908460"/>
            <a:ext cx="72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27.375,00</a:t>
            </a:r>
            <a:endParaRPr/>
          </a:p>
        </p:txBody>
      </p:sp>
      <p:sp>
        <p:nvSpPr>
          <p:cNvPr id="727" name="Google Shape;727;p18"/>
          <p:cNvSpPr/>
          <p:nvPr/>
        </p:nvSpPr>
        <p:spPr>
          <a:xfrm>
            <a:off x="5597604" y="4913684"/>
            <a:ext cx="2160000" cy="54000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18"/>
          <p:cNvSpPr/>
          <p:nvPr/>
        </p:nvSpPr>
        <p:spPr>
          <a:xfrm>
            <a:off x="7780135" y="4911880"/>
            <a:ext cx="2160000" cy="54000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18"/>
          <p:cNvSpPr/>
          <p:nvPr/>
        </p:nvSpPr>
        <p:spPr>
          <a:xfrm>
            <a:off x="2654644" y="4913684"/>
            <a:ext cx="1440000" cy="54000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18"/>
          <p:cNvSpPr/>
          <p:nvPr/>
        </p:nvSpPr>
        <p:spPr>
          <a:xfrm>
            <a:off x="4133906" y="4913684"/>
            <a:ext cx="1440000" cy="54000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18"/>
          <p:cNvSpPr/>
          <p:nvPr/>
        </p:nvSpPr>
        <p:spPr>
          <a:xfrm>
            <a:off x="9964633" y="4913687"/>
            <a:ext cx="900000" cy="54000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18"/>
          <p:cNvSpPr txBox="1"/>
          <p:nvPr/>
        </p:nvSpPr>
        <p:spPr>
          <a:xfrm>
            <a:off x="823525" y="3557509"/>
            <a:ext cx="12780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Calibri"/>
              <a:buNone/>
            </a:pPr>
            <a:r>
              <a:rPr lang="pt-BR" sz="11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Em Consultório</a:t>
            </a:r>
            <a:endParaRPr sz="11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3" name="Google Shape;733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1983" y="3531955"/>
            <a:ext cx="6534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1983" y="4428947"/>
            <a:ext cx="6534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18"/>
          <p:cNvSpPr txBox="1"/>
          <p:nvPr/>
        </p:nvSpPr>
        <p:spPr>
          <a:xfrm>
            <a:off x="650998" y="4252626"/>
            <a:ext cx="1615043" cy="63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Parto Cesárea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Cirurgião, Auxiliar, Anestesia 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Atendimento ao RN (Berçário e Sala de Parto)</a:t>
            </a:r>
            <a:endParaRPr/>
          </a:p>
        </p:txBody>
      </p:sp>
      <p:pic>
        <p:nvPicPr>
          <p:cNvPr id="736" name="Google Shape;736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0004" y="5032609"/>
            <a:ext cx="6534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18"/>
          <p:cNvSpPr txBox="1"/>
          <p:nvPr/>
        </p:nvSpPr>
        <p:spPr>
          <a:xfrm>
            <a:off x="649019" y="4986913"/>
            <a:ext cx="1615043" cy="38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Ponte de Safena²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Cirurgião, Auxiliares e Anestesia</a:t>
            </a:r>
            <a:endParaRPr/>
          </a:p>
        </p:txBody>
      </p:sp>
      <p:pic>
        <p:nvPicPr>
          <p:cNvPr id="738" name="Google Shape;738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7141" y="1280563"/>
            <a:ext cx="619125" cy="123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75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7205" y="1394123"/>
            <a:ext cx="4180150" cy="406260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44" name="Google Shape;74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5246" y="1264766"/>
            <a:ext cx="8712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19" descr="Desenho de personagem de desenho animado&#10;&#10;Descrição gerada automaticamente com confiança média"/>
          <p:cNvPicPr preferRelativeResize="0"/>
          <p:nvPr/>
        </p:nvPicPr>
        <p:blipFill rotWithShape="1">
          <a:blip r:embed="rId5">
            <a:alphaModFix/>
          </a:blip>
          <a:srcRect l="13413" t="44310" r="39775"/>
          <a:stretch/>
        </p:blipFill>
        <p:spPr>
          <a:xfrm rot="3527822">
            <a:off x="8180612" y="-1284730"/>
            <a:ext cx="4831302" cy="4171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454400" y="450000"/>
            <a:ext cx="4337157" cy="618797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19"/>
          <p:cNvSpPr txBox="1"/>
          <p:nvPr/>
        </p:nvSpPr>
        <p:spPr>
          <a:xfrm>
            <a:off x="1037448" y="1394123"/>
            <a:ext cx="3596192" cy="289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1E64"/>
              </a:buClr>
              <a:buSzPts val="3600"/>
              <a:buFont typeface="Calibri"/>
              <a:buNone/>
            </a:pPr>
            <a:r>
              <a:rPr lang="pt-BR" sz="2800" b="1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Coberturas Adicionais</a:t>
            </a:r>
            <a:endParaRPr sz="2800" dirty="0">
              <a:solidFill>
                <a:srgbClr val="001E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p19"/>
          <p:cNvSpPr txBox="1"/>
          <p:nvPr/>
        </p:nvSpPr>
        <p:spPr>
          <a:xfrm>
            <a:off x="355246" y="2678414"/>
            <a:ext cx="6663022" cy="2655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1E64"/>
              </a:buClr>
              <a:buSzPts val="1600"/>
              <a:buFont typeface="Calibri"/>
              <a:buNone/>
            </a:pPr>
            <a:r>
              <a:rPr lang="pt-BR" sz="1600" b="1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Escleroterapia</a:t>
            </a:r>
            <a:r>
              <a:rPr lang="pt-BR" sz="1600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pt-BR" sz="1600" b="1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200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(12 sessões ao ano)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</a:pPr>
            <a:r>
              <a:rPr lang="pt-BR" sz="12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Tratamento de vasinhos e microvarizes.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1E64"/>
              </a:buClr>
              <a:buSzPts val="1600"/>
              <a:buFont typeface="Calibri"/>
              <a:buNone/>
            </a:pPr>
            <a:r>
              <a:rPr lang="pt-BR" sz="1600" b="1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Fonoaudiologia</a:t>
            </a:r>
            <a:r>
              <a:rPr lang="pt-BR" sz="1600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pt-BR" sz="1600" b="1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200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(conforme ANS não tem limite de sessões por vigência)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</a:pPr>
            <a:r>
              <a:rPr lang="pt-BR" sz="12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Avaliação e terapias fonoaudiológicas.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1E64"/>
              </a:buClr>
              <a:buSzPts val="1600"/>
              <a:buFont typeface="Calibri"/>
              <a:buNone/>
            </a:pPr>
            <a:r>
              <a:rPr lang="pt-BR" sz="1600" b="1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Psicomotricidade</a:t>
            </a:r>
            <a:r>
              <a:rPr lang="pt-BR" sz="1600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pt-BR" sz="1200" b="1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200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(conforme ANS não tem limite de sessões por vigência)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</a:pPr>
            <a:r>
              <a:rPr lang="pt-BR" sz="12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Tratamento para pessoas com dificuldades no desenvolvimento sensorial, moto, mental e psíquico.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1E64"/>
              </a:buClr>
              <a:buSzPts val="1600"/>
              <a:buFont typeface="Calibri"/>
              <a:buNone/>
            </a:pPr>
            <a:r>
              <a:rPr lang="pt-BR" sz="1600" b="1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Transplantes </a:t>
            </a:r>
            <a:r>
              <a:rPr lang="pt-BR" sz="1200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(além dos cobertos por lei – rim, córnea e medula óssea)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</a:pPr>
            <a:r>
              <a:rPr lang="pt-BR" sz="12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Coração, pâncreas, pâncreas-rim e pulmão, incluindo despesas assistenciais com doador vivo.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Google Shape;749;p19"/>
          <p:cNvSpPr txBox="1"/>
          <p:nvPr/>
        </p:nvSpPr>
        <p:spPr>
          <a:xfrm>
            <a:off x="-7201" y="6328800"/>
            <a:ext cx="692483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* Procedimentos exclusivos para produtos AHO – Ambulatorial Hospitalar com Obstetrícia, exceto se necessário durante a internação hospitalar.</a:t>
            </a:r>
            <a:endParaRPr/>
          </a:p>
        </p:txBody>
      </p:sp>
      <p:sp>
        <p:nvSpPr>
          <p:cNvPr id="750" name="Google Shape;750;p19"/>
          <p:cNvSpPr txBox="1"/>
          <p:nvPr/>
        </p:nvSpPr>
        <p:spPr>
          <a:xfrm>
            <a:off x="1157960" y="1660167"/>
            <a:ext cx="2468818" cy="289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FF8A01"/>
              </a:buClr>
              <a:buSzPts val="1800"/>
              <a:buFont typeface="Calibri"/>
              <a:buNone/>
            </a:pPr>
            <a:r>
              <a:rPr lang="pt-BR" b="1" dirty="0">
                <a:solidFill>
                  <a:srgbClr val="FF8A01"/>
                </a:solidFill>
                <a:latin typeface="Calibri"/>
                <a:ea typeface="Calibri"/>
                <a:cs typeface="Calibri"/>
                <a:sym typeface="Calibri"/>
              </a:rPr>
              <a:t>Para todos os planos Nacionais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1" name="Google Shape;751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5540" y="1270298"/>
            <a:ext cx="619125" cy="1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19"/>
          <p:cNvSpPr txBox="1"/>
          <p:nvPr/>
        </p:nvSpPr>
        <p:spPr>
          <a:xfrm>
            <a:off x="355246" y="5196796"/>
            <a:ext cx="544685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FF531F"/>
                </a:solidFill>
                <a:latin typeface="Calibri"/>
                <a:ea typeface="Calibri"/>
                <a:cs typeface="Calibri"/>
                <a:sym typeface="Calibri"/>
              </a:rPr>
              <a:t>Essas coberturas adicionais </a:t>
            </a:r>
            <a:r>
              <a:rPr lang="pt-BR" sz="1100" b="1">
                <a:solidFill>
                  <a:srgbClr val="FF531F"/>
                </a:solidFill>
                <a:latin typeface="Calibri"/>
                <a:ea typeface="Calibri"/>
                <a:cs typeface="Calibri"/>
                <a:sym typeface="Calibri"/>
              </a:rPr>
              <a:t>não</a:t>
            </a:r>
            <a:r>
              <a:rPr lang="pt-BR" sz="1100">
                <a:solidFill>
                  <a:srgbClr val="FF531F"/>
                </a:solidFill>
                <a:latin typeface="Calibri"/>
                <a:ea typeface="Calibri"/>
                <a:cs typeface="Calibri"/>
                <a:sym typeface="Calibri"/>
              </a:rPr>
              <a:t> estão disponíveis para os Planos Direto.</a:t>
            </a:r>
            <a:endParaRPr sz="1100">
              <a:solidFill>
                <a:srgbClr val="FF53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2" name="Google Shape;122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3" name="Google Shape;1223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783645" y="1705808"/>
            <a:ext cx="9856197" cy="3033931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42"/>
          <p:cNvSpPr txBox="1"/>
          <p:nvPr/>
        </p:nvSpPr>
        <p:spPr>
          <a:xfrm>
            <a:off x="1144453" y="2867835"/>
            <a:ext cx="4291433" cy="56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pt-BR" sz="4000" b="1" i="0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Regras de Comercialização</a:t>
            </a:r>
            <a:endParaRPr sz="1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225" name="Google Shape;1225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6387" y="2576888"/>
            <a:ext cx="619125" cy="1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6" name="Google Shape;1226;p42"/>
          <p:cNvSpPr/>
          <p:nvPr/>
        </p:nvSpPr>
        <p:spPr>
          <a:xfrm>
            <a:off x="4073333" y="737036"/>
            <a:ext cx="1645484" cy="1645484"/>
          </a:xfrm>
          <a:prstGeom prst="ellipse">
            <a:avLst/>
          </a:prstGeom>
          <a:solidFill>
            <a:srgbClr val="FF8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7" name="Google Shape;1227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70104" y="5651581"/>
            <a:ext cx="2815265" cy="2504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1" name="Google Shape;1241;p44" descr="Desenho de personagem de desenho animado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l="13413" t="44310" r="39775"/>
          <a:stretch/>
        </p:blipFill>
        <p:spPr>
          <a:xfrm rot="3527822">
            <a:off x="8557312" y="-1224349"/>
            <a:ext cx="4831302" cy="4171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1454400" y="448033"/>
            <a:ext cx="4337157" cy="618797"/>
          </a:xfrm>
          <a:prstGeom prst="rect">
            <a:avLst/>
          </a:prstGeom>
          <a:noFill/>
          <a:ln>
            <a:noFill/>
          </a:ln>
        </p:spPr>
      </p:pic>
      <p:sp>
        <p:nvSpPr>
          <p:cNvPr id="1243" name="Google Shape;1243;p44"/>
          <p:cNvSpPr txBox="1"/>
          <p:nvPr/>
        </p:nvSpPr>
        <p:spPr>
          <a:xfrm>
            <a:off x="3755309" y="523749"/>
            <a:ext cx="4632316" cy="75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Condições de Contratação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Tamanho do grupo:</a:t>
            </a:r>
            <a:r>
              <a:rPr lang="pt-BR" sz="1200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2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Empresas de 02 a 29 vidas, mínimo de 1 titular.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001E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4" name="Google Shape;1244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86437" y="420578"/>
            <a:ext cx="619125" cy="1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5" name="Google Shape;1245;p44"/>
          <p:cNvSpPr txBox="1"/>
          <p:nvPr/>
        </p:nvSpPr>
        <p:spPr>
          <a:xfrm>
            <a:off x="566703" y="1953216"/>
            <a:ext cx="6695334" cy="3836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400"/>
              </a:spcBef>
              <a:spcAft>
                <a:spcPts val="0"/>
              </a:spcAft>
              <a:buClr>
                <a:srgbClr val="001E64"/>
              </a:buClr>
              <a:buSzPts val="1200"/>
              <a:buFont typeface="Noto Sans Symbols"/>
              <a:buChar char="▪"/>
            </a:pPr>
            <a:r>
              <a:rPr lang="pt-BR" sz="1600" b="1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Contratação: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6250" marR="0" lvl="1" indent="-285750" algn="just" rtl="0">
              <a:spcBef>
                <a:spcPts val="400"/>
              </a:spcBef>
              <a:spcAft>
                <a:spcPts val="0"/>
              </a:spcAft>
              <a:buClr>
                <a:srgbClr val="E1531F"/>
              </a:buClr>
              <a:buSzPts val="1200"/>
              <a:buFont typeface="Noto Sans Symbols"/>
              <a:buChar char="▪"/>
            </a:pPr>
            <a:r>
              <a:rPr lang="pt-BR" sz="1400" b="1" i="0" u="none" strike="noStrike" cap="none" dirty="0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Regra Compulsória:</a:t>
            </a:r>
            <a:r>
              <a:rPr lang="pt-BR" sz="1400" b="0" i="0" u="none" strike="noStrike" cap="none" dirty="0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Adesão para 100% de uma ou mais categorias abaixo: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39750" marR="0" lvl="2" indent="-171450" algn="just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✔"/>
            </a:pPr>
            <a:r>
              <a:rPr lang="pt-BR" sz="1400" b="1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Contrato social   </a:t>
            </a:r>
            <a:r>
              <a:rPr lang="pt-BR" sz="14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-  Sócios, Administradores e Diretores.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39750" marR="0" lvl="2" indent="-171450" algn="just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✔"/>
            </a:pPr>
            <a:r>
              <a:rPr lang="pt-BR" sz="1400" b="1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FGTS</a:t>
            </a:r>
            <a:r>
              <a:rPr lang="pt-BR" sz="14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- Empregados em regime CLT.</a:t>
            </a:r>
            <a:endParaRPr sz="14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363" marR="0" lvl="1" indent="0" algn="just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alibri"/>
              <a:buNone/>
            </a:pPr>
            <a:r>
              <a:rPr lang="pt-BR" sz="1400" b="1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Carta de não-adesão:</a:t>
            </a:r>
            <a:r>
              <a:rPr lang="pt-BR" sz="14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Caso algum sócio ou funcionário não tenha interesse em ser incluído no seguro, deverá encaminhar carta declarando a não adesão e comprovante do plano de saúde vigente, </a:t>
            </a:r>
            <a:r>
              <a:rPr lang="pt-BR" sz="1400" b="1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exceto para MEI.</a:t>
            </a:r>
            <a:endParaRPr sz="1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90500" marR="0" lvl="1" indent="0" algn="just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</a:pPr>
            <a:r>
              <a:rPr lang="pt-BR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6250" marR="0" lvl="1" indent="-285750" algn="just" rtl="0">
              <a:spcBef>
                <a:spcPts val="400"/>
              </a:spcBef>
              <a:spcAft>
                <a:spcPts val="0"/>
              </a:spcAft>
              <a:buClr>
                <a:srgbClr val="E1531F"/>
              </a:buClr>
              <a:buSzPts val="1200"/>
              <a:buFont typeface="Noto Sans Symbols"/>
              <a:buChar char="▪"/>
            </a:pPr>
            <a:r>
              <a:rPr lang="pt-BR" sz="1400" b="1" i="0" u="none" strike="noStrike" cap="none" dirty="0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Regra Flex (exceção comercial):</a:t>
            </a:r>
            <a:r>
              <a:rPr lang="pt-BR" sz="1400" b="0" i="0" u="none" strike="noStrike" cap="none" dirty="0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Contratação sem exigência de 100% da empresa, desde que contrate o Saúde + Odonto. Os grupos de cada produto podem ser diferentes. Quem não aderir na implantação poderá ser incluído depois com todas as carências.</a:t>
            </a:r>
            <a:endParaRPr sz="14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1950" marR="0" lvl="1" indent="-95250" algn="just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urier New"/>
              <a:buNone/>
            </a:pPr>
            <a:endParaRPr sz="14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6250" marR="0" lvl="1" indent="-285750" algn="just" rtl="0">
              <a:spcBef>
                <a:spcPts val="400"/>
              </a:spcBef>
              <a:spcAft>
                <a:spcPts val="0"/>
              </a:spcAft>
              <a:buClr>
                <a:srgbClr val="E1531F"/>
              </a:buClr>
              <a:buSzPts val="1200"/>
              <a:buFont typeface="Noto Sans Symbols"/>
              <a:buChar char="▪"/>
            </a:pPr>
            <a:r>
              <a:rPr lang="pt-BR" sz="1400" b="1" i="0" u="none" strike="noStrike" cap="none" dirty="0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Regra CBO:</a:t>
            </a:r>
            <a:r>
              <a:rPr lang="pt-BR" sz="1400" b="0" i="0" u="none" strike="noStrike" cap="none" dirty="0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Contratação exclusiva para 100% de uma ou mais categorias¹: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2925" marR="0" lvl="2" indent="-180975" algn="just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✔"/>
            </a:pPr>
            <a:r>
              <a:rPr lang="pt-BR" sz="14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Diretores, Superintendentes, Gerentes, Supervisores e Coordenadores.</a:t>
            </a: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6" name="Google Shape;1246;p44"/>
          <p:cNvSpPr txBox="1"/>
          <p:nvPr/>
        </p:nvSpPr>
        <p:spPr>
          <a:xfrm>
            <a:off x="257141" y="6225536"/>
            <a:ext cx="692483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¹ A análise das categorias será conforme código principal (família) da Classificação Brasileira de Ocupações (CBO) relacionadas no FGTS.</a:t>
            </a:r>
            <a:endParaRPr/>
          </a:p>
        </p:txBody>
      </p:sp>
      <p:grpSp>
        <p:nvGrpSpPr>
          <p:cNvPr id="1247" name="Google Shape;1247;p44"/>
          <p:cNvGrpSpPr/>
          <p:nvPr/>
        </p:nvGrpSpPr>
        <p:grpSpPr>
          <a:xfrm>
            <a:off x="9003997" y="602413"/>
            <a:ext cx="2286598" cy="928833"/>
            <a:chOff x="9761232" y="544660"/>
            <a:chExt cx="2286598" cy="928833"/>
          </a:xfrm>
        </p:grpSpPr>
        <p:grpSp>
          <p:nvGrpSpPr>
            <p:cNvPr id="1248" name="Google Shape;1248;p44"/>
            <p:cNvGrpSpPr/>
            <p:nvPr/>
          </p:nvGrpSpPr>
          <p:grpSpPr>
            <a:xfrm>
              <a:off x="10553500" y="628396"/>
              <a:ext cx="1317149" cy="431793"/>
              <a:chOff x="10460736" y="615143"/>
              <a:chExt cx="1317149" cy="431793"/>
            </a:xfrm>
          </p:grpSpPr>
          <p:pic>
            <p:nvPicPr>
              <p:cNvPr id="1249" name="Google Shape;1249;p44"/>
              <p:cNvPicPr preferRelativeResize="0"/>
              <p:nvPr/>
            </p:nvPicPr>
            <p:blipFill rotWithShape="1">
              <a:blip r:embed="rId6">
                <a:alphaModFix/>
              </a:blip>
              <a:srcRect t="14777" r="26669"/>
              <a:stretch/>
            </p:blipFill>
            <p:spPr>
              <a:xfrm>
                <a:off x="10460736" y="671579"/>
                <a:ext cx="374818" cy="36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50" name="Google Shape;1250;p44"/>
              <p:cNvSpPr txBox="1"/>
              <p:nvPr/>
            </p:nvSpPr>
            <p:spPr>
              <a:xfrm>
                <a:off x="10822653" y="615143"/>
                <a:ext cx="519694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4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PME</a:t>
                </a:r>
                <a:endParaRPr/>
              </a:p>
            </p:txBody>
          </p:sp>
          <p:sp>
            <p:nvSpPr>
              <p:cNvPr id="1251" name="Google Shape;1251;p44"/>
              <p:cNvSpPr txBox="1"/>
              <p:nvPr/>
            </p:nvSpPr>
            <p:spPr>
              <a:xfrm>
                <a:off x="10762864" y="785326"/>
                <a:ext cx="1015021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(02 a 29 vidas)</a:t>
                </a:r>
                <a:endParaRPr/>
              </a:p>
            </p:txBody>
          </p:sp>
        </p:grpSp>
        <p:sp>
          <p:nvSpPr>
            <p:cNvPr id="1252" name="Google Shape;1252;p44"/>
            <p:cNvSpPr/>
            <p:nvPr/>
          </p:nvSpPr>
          <p:spPr>
            <a:xfrm>
              <a:off x="9761232" y="544660"/>
              <a:ext cx="2286598" cy="928833"/>
            </a:xfrm>
            <a:prstGeom prst="roundRect">
              <a:avLst>
                <a:gd name="adj" fmla="val 16667"/>
              </a:avLst>
            </a:prstGeom>
            <a:solidFill>
              <a:srgbClr val="E153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53" name="Google Shape;1253;p44"/>
            <p:cNvGrpSpPr/>
            <p:nvPr/>
          </p:nvGrpSpPr>
          <p:grpSpPr>
            <a:xfrm>
              <a:off x="10355058" y="614675"/>
              <a:ext cx="1054287" cy="845806"/>
              <a:chOff x="10355058" y="553031"/>
              <a:chExt cx="1054287" cy="845806"/>
            </a:xfrm>
          </p:grpSpPr>
          <p:sp>
            <p:nvSpPr>
              <p:cNvPr id="1254" name="Google Shape;1254;p44"/>
              <p:cNvSpPr/>
              <p:nvPr/>
            </p:nvSpPr>
            <p:spPr>
              <a:xfrm>
                <a:off x="10355058" y="922111"/>
                <a:ext cx="1054287" cy="476726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PME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(02 á 29 vidas)</a:t>
                </a:r>
                <a:endParaRPr/>
              </a:p>
            </p:txBody>
          </p:sp>
          <p:grpSp>
            <p:nvGrpSpPr>
              <p:cNvPr id="1255" name="Google Shape;1255;p44"/>
              <p:cNvGrpSpPr/>
              <p:nvPr/>
            </p:nvGrpSpPr>
            <p:grpSpPr>
              <a:xfrm>
                <a:off x="10602715" y="553031"/>
                <a:ext cx="651206" cy="412734"/>
                <a:chOff x="10898412" y="567890"/>
                <a:chExt cx="651206" cy="412734"/>
              </a:xfrm>
            </p:grpSpPr>
            <p:pic>
              <p:nvPicPr>
                <p:cNvPr id="1256" name="Google Shape;1256;p44" descr="Ícone&#10;&#10;Descrição gerada automaticamente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10898412" y="567890"/>
                  <a:ext cx="426888" cy="352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57" name="Google Shape;1257;p44" descr="Ícone&#10;&#10;Descrição gerada automaticamente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11122730" y="627824"/>
                  <a:ext cx="426888" cy="352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pic>
        <p:nvPicPr>
          <p:cNvPr id="1258" name="Google Shape;1258;p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96497" y="1844306"/>
            <a:ext cx="4399536" cy="4262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259" name="Google Shape;1259;p44" descr="Forma&#10;&#10;Descrição gerada automaticamente com confiança média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96759" y="1531246"/>
            <a:ext cx="1799475" cy="16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45"/>
          <p:cNvSpPr txBox="1"/>
          <p:nvPr/>
        </p:nvSpPr>
        <p:spPr>
          <a:xfrm>
            <a:off x="3761621" y="452243"/>
            <a:ext cx="3709588" cy="379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Condições de Aceitação</a:t>
            </a:r>
            <a:endParaRPr dirty="0"/>
          </a:p>
        </p:txBody>
      </p:sp>
      <p:pic>
        <p:nvPicPr>
          <p:cNvPr id="1265" name="Google Shape;1265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454400" y="448033"/>
            <a:ext cx="4337157" cy="618797"/>
          </a:xfrm>
          <a:prstGeom prst="rect">
            <a:avLst/>
          </a:prstGeom>
          <a:noFill/>
          <a:ln>
            <a:noFill/>
          </a:ln>
        </p:spPr>
      </p:pic>
      <p:sp>
        <p:nvSpPr>
          <p:cNvPr id="1266" name="Google Shape;1266;p45"/>
          <p:cNvSpPr txBox="1"/>
          <p:nvPr/>
        </p:nvSpPr>
        <p:spPr>
          <a:xfrm>
            <a:off x="565200" y="1496797"/>
            <a:ext cx="8017981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E1531F"/>
              </a:buClr>
              <a:buSzPts val="1200"/>
              <a:buFont typeface="Noto Sans Symbols"/>
              <a:buChar char="▪"/>
            </a:pPr>
            <a:r>
              <a:rPr lang="pt-BR" sz="16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Titular</a:t>
            </a:r>
            <a:endParaRPr sz="1600">
              <a:solidFill>
                <a:srgbClr val="E153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6250" marR="0" lvl="1" indent="-285750" algn="just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▪"/>
            </a:pPr>
            <a:r>
              <a:rPr lang="pt-BR"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Administradores, Diretores e Sócios </a:t>
            </a:r>
            <a:r>
              <a:rPr lang="pt-BR" sz="1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(mínimo de 6 meses de contrato social)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6250" marR="0" lvl="1" indent="-285750" algn="just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▪"/>
            </a:pPr>
            <a:r>
              <a:rPr lang="pt-BR"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Empregados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6250" marR="0" lvl="1" indent="-285750" algn="just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▪"/>
            </a:pPr>
            <a:r>
              <a:rPr lang="pt-BR"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Estagiários </a:t>
            </a:r>
            <a:r>
              <a:rPr lang="pt-BR" sz="1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(sem limite de idade)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6250" marR="0" lvl="1" indent="-285750" algn="just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▪"/>
            </a:pPr>
            <a:r>
              <a:rPr lang="pt-BR"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Aprendizes </a:t>
            </a:r>
            <a:r>
              <a:rPr lang="pt-BR" sz="1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(maiores de 14 e menores de 24 anos)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6250" marR="0" lvl="1" indent="-285750" algn="just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▪"/>
            </a:pPr>
            <a:r>
              <a:rPr lang="pt-BR"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Expatriados e Estrangeiros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6250" marR="0" lvl="1" indent="-285750" algn="just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▪"/>
            </a:pPr>
            <a:r>
              <a:rPr lang="pt-BR"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Demitidos e Aposentados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7" name="Google Shape;1267;p45"/>
          <p:cNvSpPr txBox="1"/>
          <p:nvPr/>
        </p:nvSpPr>
        <p:spPr>
          <a:xfrm>
            <a:off x="565200" y="4992274"/>
            <a:ext cx="8016330" cy="145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95275" marR="0" lvl="2" indent="-285750" algn="just" rtl="0">
              <a:spcBef>
                <a:spcPts val="400"/>
              </a:spcBef>
              <a:spcAft>
                <a:spcPts val="0"/>
              </a:spcAft>
              <a:buClr>
                <a:srgbClr val="E1531F"/>
              </a:buClr>
              <a:buSzPts val="1200"/>
              <a:buFont typeface="Noto Sans Symbols"/>
              <a:buChar char="▪"/>
            </a:pPr>
            <a:r>
              <a:rPr lang="pt-BR" sz="1600" b="1" i="0" u="none" strike="noStrike" cap="none" dirty="0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Dependente - </a:t>
            </a:r>
            <a:r>
              <a:rPr lang="pt-BR" sz="1200" b="0" i="0" u="none" strike="noStrike" cap="none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Exclusivo MEI</a:t>
            </a:r>
            <a:endParaRPr sz="1200" b="0" i="0" u="none" strike="noStrike" cap="none" dirty="0">
              <a:solidFill>
                <a:srgbClr val="001E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6250" marR="0" lvl="1" indent="-285750" algn="just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▪"/>
            </a:pPr>
            <a:r>
              <a:rPr lang="pt-BR" sz="14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Cônjuge/Companheiro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6250" marR="0" lvl="1" indent="-285750" algn="just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▪"/>
            </a:pPr>
            <a:r>
              <a:rPr lang="pt-BR" sz="14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Filho(a)/Enteado(a) </a:t>
            </a:r>
            <a:r>
              <a:rPr lang="pt-BR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(Solteiro - sem limite de idade)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6250" marR="0" lvl="1" indent="-285750" algn="just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▪"/>
            </a:pPr>
            <a:r>
              <a:rPr lang="pt-BR" sz="14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Neto(a) </a:t>
            </a:r>
            <a:r>
              <a:rPr lang="pt-BR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(até 18 anos)</a:t>
            </a:r>
            <a:endParaRPr dirty="0"/>
          </a:p>
          <a:p>
            <a:pPr marL="476250" marR="0" lvl="1" indent="-285750" algn="just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▪"/>
            </a:pPr>
            <a:r>
              <a:rPr lang="pt-BR" sz="14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Agregados </a:t>
            </a:r>
            <a:r>
              <a:rPr lang="pt-BR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(Pai, Mãe, Sogro e Sogra – a partir de 21 vidas, somente por encampação)</a:t>
            </a:r>
            <a:endParaRPr sz="14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8" name="Google Shape;1268;p45"/>
          <p:cNvSpPr txBox="1"/>
          <p:nvPr/>
        </p:nvSpPr>
        <p:spPr>
          <a:xfrm>
            <a:off x="565200" y="3362234"/>
            <a:ext cx="8017981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95275" marR="0" lvl="2" indent="-285750" algn="just" rtl="0">
              <a:spcBef>
                <a:spcPts val="400"/>
              </a:spcBef>
              <a:spcAft>
                <a:spcPts val="0"/>
              </a:spcAft>
              <a:buClr>
                <a:srgbClr val="E1531F"/>
              </a:buClr>
              <a:buSzPts val="1200"/>
              <a:buFont typeface="Noto Sans Symbols"/>
              <a:buChar char="▪"/>
            </a:pPr>
            <a:r>
              <a:rPr lang="pt-BR" sz="1600" b="1" i="0" u="none" strike="noStrike" cap="none" dirty="0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Dependente - </a:t>
            </a:r>
            <a:r>
              <a:rPr lang="pt-BR" sz="1200" b="0" i="0" u="none" strike="noStrike" cap="none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Exceto MEI</a:t>
            </a:r>
            <a:endParaRPr sz="1200" b="0" i="0" u="none" strike="noStrike" cap="none" dirty="0">
              <a:solidFill>
                <a:srgbClr val="001E6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6250" marR="0" lvl="1" indent="-285750" algn="just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▪"/>
            </a:pPr>
            <a:r>
              <a:rPr lang="pt-BR" sz="14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Cônjuge/Companheiro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6250" marR="0" lvl="1" indent="-285750" algn="just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▪"/>
            </a:pPr>
            <a:r>
              <a:rPr lang="pt-BR" sz="14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Filho(a)/Enteado(a) </a:t>
            </a:r>
            <a:r>
              <a:rPr lang="pt-BR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(Solteiro, Casado ou Divorciado - sem limite de idade)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6250" marR="0" lvl="1" indent="-285750" algn="just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▪"/>
            </a:pPr>
            <a:r>
              <a:rPr lang="pt-BR" sz="14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Genro/Nora </a:t>
            </a:r>
            <a:r>
              <a:rPr lang="pt-BR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(desde que o Filho/Enteado do segurado titular esteja no plano - sem limite de idade)</a:t>
            </a:r>
            <a:endParaRPr sz="12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6250" marR="0" lvl="1" indent="-285750" algn="just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▪"/>
            </a:pPr>
            <a:r>
              <a:rPr lang="pt-BR" sz="14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Neto(a) </a:t>
            </a:r>
            <a:r>
              <a:rPr lang="pt-BR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(sem limite de idade)</a:t>
            </a:r>
            <a:endParaRPr dirty="0"/>
          </a:p>
          <a:p>
            <a:pPr marL="476250" marR="0" lvl="1" indent="-285750" algn="just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Noto Sans Symbols"/>
              <a:buChar char="▪"/>
            </a:pPr>
            <a:r>
              <a:rPr lang="pt-BR" sz="14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Agregados </a:t>
            </a:r>
            <a:r>
              <a:rPr lang="pt-BR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(Pai, Mãe, Sogro e Sogra – a partir de 21 vidas, somente por encampação)</a:t>
            </a:r>
            <a:endParaRPr sz="14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9" name="Google Shape;1269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27750" y="351779"/>
            <a:ext cx="619125" cy="12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45" descr="Desenho de personagem de desenho animado&#10;&#10;Descrição gerada automaticamente com confiança média"/>
          <p:cNvPicPr preferRelativeResize="0"/>
          <p:nvPr/>
        </p:nvPicPr>
        <p:blipFill rotWithShape="1">
          <a:blip r:embed="rId5">
            <a:alphaModFix/>
          </a:blip>
          <a:srcRect l="13413" t="44310" r="39775"/>
          <a:stretch/>
        </p:blipFill>
        <p:spPr>
          <a:xfrm rot="3527822">
            <a:off x="8557312" y="-1224349"/>
            <a:ext cx="4831302" cy="41712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1" name="Google Shape;1271;p45"/>
          <p:cNvGrpSpPr/>
          <p:nvPr/>
        </p:nvGrpSpPr>
        <p:grpSpPr>
          <a:xfrm>
            <a:off x="9003997" y="602413"/>
            <a:ext cx="2286598" cy="928833"/>
            <a:chOff x="9761232" y="544660"/>
            <a:chExt cx="2286598" cy="928833"/>
          </a:xfrm>
        </p:grpSpPr>
        <p:grpSp>
          <p:nvGrpSpPr>
            <p:cNvPr id="1272" name="Google Shape;1272;p45"/>
            <p:cNvGrpSpPr/>
            <p:nvPr/>
          </p:nvGrpSpPr>
          <p:grpSpPr>
            <a:xfrm>
              <a:off x="10553500" y="628396"/>
              <a:ext cx="1317149" cy="431793"/>
              <a:chOff x="10460736" y="615143"/>
              <a:chExt cx="1317149" cy="431793"/>
            </a:xfrm>
          </p:grpSpPr>
          <p:pic>
            <p:nvPicPr>
              <p:cNvPr id="1273" name="Google Shape;1273;p45"/>
              <p:cNvPicPr preferRelativeResize="0"/>
              <p:nvPr/>
            </p:nvPicPr>
            <p:blipFill rotWithShape="1">
              <a:blip r:embed="rId6">
                <a:alphaModFix/>
              </a:blip>
              <a:srcRect t="14777" r="26669"/>
              <a:stretch/>
            </p:blipFill>
            <p:spPr>
              <a:xfrm>
                <a:off x="10460736" y="671579"/>
                <a:ext cx="374818" cy="36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74" name="Google Shape;1274;p45"/>
              <p:cNvSpPr txBox="1"/>
              <p:nvPr/>
            </p:nvSpPr>
            <p:spPr>
              <a:xfrm>
                <a:off x="10822653" y="615143"/>
                <a:ext cx="519694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4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PME</a:t>
                </a:r>
                <a:endParaRPr/>
              </a:p>
            </p:txBody>
          </p:sp>
          <p:sp>
            <p:nvSpPr>
              <p:cNvPr id="1275" name="Google Shape;1275;p45"/>
              <p:cNvSpPr txBox="1"/>
              <p:nvPr/>
            </p:nvSpPr>
            <p:spPr>
              <a:xfrm>
                <a:off x="10762864" y="785326"/>
                <a:ext cx="1015021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(02 a 29 vidas)</a:t>
                </a:r>
                <a:endParaRPr/>
              </a:p>
            </p:txBody>
          </p:sp>
        </p:grpSp>
        <p:sp>
          <p:nvSpPr>
            <p:cNvPr id="1276" name="Google Shape;1276;p45"/>
            <p:cNvSpPr/>
            <p:nvPr/>
          </p:nvSpPr>
          <p:spPr>
            <a:xfrm>
              <a:off x="9761232" y="544660"/>
              <a:ext cx="2286598" cy="928833"/>
            </a:xfrm>
            <a:prstGeom prst="roundRect">
              <a:avLst>
                <a:gd name="adj" fmla="val 16667"/>
              </a:avLst>
            </a:prstGeom>
            <a:solidFill>
              <a:srgbClr val="E153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77" name="Google Shape;1277;p45"/>
            <p:cNvGrpSpPr/>
            <p:nvPr/>
          </p:nvGrpSpPr>
          <p:grpSpPr>
            <a:xfrm>
              <a:off x="10355058" y="614675"/>
              <a:ext cx="1054287" cy="845806"/>
              <a:chOff x="10355058" y="553031"/>
              <a:chExt cx="1054287" cy="845806"/>
            </a:xfrm>
          </p:grpSpPr>
          <p:sp>
            <p:nvSpPr>
              <p:cNvPr id="1278" name="Google Shape;1278;p45"/>
              <p:cNvSpPr/>
              <p:nvPr/>
            </p:nvSpPr>
            <p:spPr>
              <a:xfrm>
                <a:off x="10355058" y="922111"/>
                <a:ext cx="1054287" cy="476726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PME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(02 á 29 vidas)</a:t>
                </a:r>
                <a:endParaRPr/>
              </a:p>
            </p:txBody>
          </p:sp>
          <p:grpSp>
            <p:nvGrpSpPr>
              <p:cNvPr id="1279" name="Google Shape;1279;p45"/>
              <p:cNvGrpSpPr/>
              <p:nvPr/>
            </p:nvGrpSpPr>
            <p:grpSpPr>
              <a:xfrm>
                <a:off x="10602715" y="553031"/>
                <a:ext cx="651206" cy="412734"/>
                <a:chOff x="10898412" y="567890"/>
                <a:chExt cx="651206" cy="412734"/>
              </a:xfrm>
            </p:grpSpPr>
            <p:pic>
              <p:nvPicPr>
                <p:cNvPr id="1280" name="Google Shape;1280;p45" descr="Ícone&#10;&#10;Descrição gerada automaticamente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10898412" y="567890"/>
                  <a:ext cx="426888" cy="352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81" name="Google Shape;1281;p45" descr="Ícone&#10;&#10;Descrição gerada automaticamente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11122730" y="627824"/>
                  <a:ext cx="426888" cy="352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pic>
        <p:nvPicPr>
          <p:cNvPr id="1282" name="Google Shape;1282;p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61597" y="1853015"/>
            <a:ext cx="4399536" cy="4262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283" name="Google Shape;1283;p45" descr="Forma&#10;&#10;Descrição gerada automaticamente com confiança baixa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7343962" y="5131997"/>
            <a:ext cx="1799779" cy="16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18" descr="Desenho de personagem de desenho animado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l="13413" t="44310" r="39775"/>
          <a:stretch/>
        </p:blipFill>
        <p:spPr>
          <a:xfrm rot="3527822">
            <a:off x="8021314" y="-1226551"/>
            <a:ext cx="4831302" cy="4171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454400" y="450000"/>
            <a:ext cx="4337157" cy="61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141" y="1280563"/>
            <a:ext cx="619125" cy="1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59;p18">
            <a:extLst>
              <a:ext uri="{FF2B5EF4-FFF2-40B4-BE49-F238E27FC236}">
                <a16:creationId xmlns:a16="http://schemas.microsoft.com/office/drawing/2014/main" id="{4325F305-542D-30D3-D01A-917E34588B16}"/>
              </a:ext>
            </a:extLst>
          </p:cNvPr>
          <p:cNvSpPr txBox="1"/>
          <p:nvPr/>
        </p:nvSpPr>
        <p:spPr>
          <a:xfrm>
            <a:off x="141205" y="1473493"/>
            <a:ext cx="10916001" cy="75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dirty="0">
                <a:solidFill>
                  <a:srgbClr val="001E64"/>
                </a:solidFill>
                <a:latin typeface="Calibri"/>
                <a:cs typeface="Calibri"/>
                <a:sym typeface="Calibri"/>
              </a:rPr>
              <a:t>Campanha Promocional – Até 30/04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Aceitação de irmãos, sobrinhos, pai, mãe, madrasta e padrasto</a:t>
            </a:r>
          </a:p>
        </p:txBody>
      </p:sp>
      <p:pic>
        <p:nvPicPr>
          <p:cNvPr id="14" name="Imagem 13" descr="Interface gráfica do usuário, Texto, Site&#10;&#10;Descrição gerada automaticamente">
            <a:extLst>
              <a:ext uri="{FF2B5EF4-FFF2-40B4-BE49-F238E27FC236}">
                <a16:creationId xmlns:a16="http://schemas.microsoft.com/office/drawing/2014/main" id="{11FF9F4F-95FE-431C-0FCE-0F8249F40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3423" y="2620972"/>
            <a:ext cx="2763783" cy="3424904"/>
          </a:xfrm>
          <a:prstGeom prst="rect">
            <a:avLst/>
          </a:prstGeom>
        </p:spPr>
      </p:pic>
      <p:pic>
        <p:nvPicPr>
          <p:cNvPr id="16" name="Imagem 15" descr="Uma imagem contendo Texto&#10;&#10;Descrição gerada automaticamente">
            <a:extLst>
              <a:ext uri="{FF2B5EF4-FFF2-40B4-BE49-F238E27FC236}">
                <a16:creationId xmlns:a16="http://schemas.microsoft.com/office/drawing/2014/main" id="{D7126653-BF9A-080F-46F2-C0B00B9FBF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5896" y="2620972"/>
            <a:ext cx="3579000" cy="3579000"/>
          </a:xfrm>
          <a:prstGeom prst="rect">
            <a:avLst/>
          </a:prstGeom>
        </p:spPr>
      </p:pic>
      <p:pic>
        <p:nvPicPr>
          <p:cNvPr id="18" name="Imagem 17" descr="Diagrama, Texto&#10;&#10;Descrição gerada automaticamente">
            <a:extLst>
              <a:ext uri="{FF2B5EF4-FFF2-40B4-BE49-F238E27FC236}">
                <a16:creationId xmlns:a16="http://schemas.microsoft.com/office/drawing/2014/main" id="{0B6F96CD-9D3A-9194-ACB4-EB1E6A2FDF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979" y="2636687"/>
            <a:ext cx="3579000" cy="35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7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7" name="Google Shape;1317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96496" y="2113721"/>
            <a:ext cx="4399537" cy="4262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aphicFrame>
        <p:nvGraphicFramePr>
          <p:cNvPr id="1318" name="Google Shape;1318;p47"/>
          <p:cNvGraphicFramePr/>
          <p:nvPr>
            <p:extLst>
              <p:ext uri="{D42A27DB-BD31-4B8C-83A1-F6EECF244321}">
                <p14:modId xmlns:p14="http://schemas.microsoft.com/office/powerpoint/2010/main" val="3247127815"/>
              </p:ext>
            </p:extLst>
          </p:nvPr>
        </p:nvGraphicFramePr>
        <p:xfrm>
          <a:off x="235023" y="4249848"/>
          <a:ext cx="7877525" cy="1524050"/>
        </p:xfrm>
        <a:graphic>
          <a:graphicData uri="http://schemas.openxmlformats.org/drawingml/2006/table">
            <a:tbl>
              <a:tblPr firstRow="1" bandRow="1">
                <a:noFill/>
                <a:tableStyleId>{78859446-BB16-4200-BC8B-6BC67D69BFB9}</a:tableStyleId>
              </a:tblPr>
              <a:tblGrid>
                <a:gridCol w="1946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6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6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8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7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1E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1E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1E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i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1E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1E64"/>
                          </a:solidFill>
                        </a:rPr>
                        <a:t>Allianz</a:t>
                      </a:r>
                      <a:endParaRPr sz="1400" b="0" i="0">
                        <a:solidFill>
                          <a:srgbClr val="001E64"/>
                        </a:solidFill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1E64"/>
                          </a:solidFill>
                        </a:rPr>
                        <a:t>Camed</a:t>
                      </a:r>
                      <a:endParaRPr sz="1400" b="0" i="0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1E64"/>
                          </a:solidFill>
                        </a:rPr>
                        <a:t>Lincx</a:t>
                      </a:r>
                      <a:endParaRPr sz="1400" b="0" i="0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1E64"/>
                          </a:solidFill>
                        </a:rPr>
                        <a:t>Porto Seguro</a:t>
                      </a:r>
                      <a:endParaRPr sz="1400" b="0" i="0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1E64"/>
                          </a:solidFill>
                        </a:rPr>
                        <a:t>Amil</a:t>
                      </a:r>
                      <a:endParaRPr sz="1400" b="0" i="0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1E64"/>
                          </a:solidFill>
                        </a:rPr>
                        <a:t>Care Plus</a:t>
                      </a:r>
                      <a:endParaRPr sz="1400" b="0" i="0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1E64"/>
                          </a:solidFill>
                        </a:rPr>
                        <a:t>NotreDame Intermédica</a:t>
                      </a:r>
                      <a:endParaRPr sz="1400" b="0" i="0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1E64"/>
                          </a:solidFill>
                        </a:rPr>
                        <a:t>Unimed</a:t>
                      </a:r>
                      <a:endParaRPr sz="1400" b="0" i="0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1E64"/>
                          </a:solidFill>
                        </a:rPr>
                        <a:t>Bradesco / Medservice</a:t>
                      </a:r>
                      <a:endParaRPr sz="1400" b="0" i="0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1E64"/>
                          </a:solidFill>
                        </a:rPr>
                        <a:t>Gama Saúde</a:t>
                      </a:r>
                      <a:endParaRPr sz="1400" b="0" i="0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1E64"/>
                          </a:solidFill>
                        </a:rPr>
                        <a:t>Omint</a:t>
                      </a:r>
                      <a:endParaRPr sz="1400" b="0" i="0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dirty="0" err="1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Hapvida</a:t>
                      </a:r>
                      <a:endParaRPr sz="1400" b="0" i="0" dirty="0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1E64"/>
                          </a:solidFill>
                        </a:rPr>
                        <a:t>Caixa Seguros</a:t>
                      </a:r>
                      <a:endParaRPr sz="1400" b="0" i="0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1E64"/>
                          </a:solidFill>
                        </a:rPr>
                        <a:t>Golden Cross</a:t>
                      </a:r>
                      <a:endParaRPr sz="1400" b="0" i="0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>
                          <a:solidFill>
                            <a:srgbClr val="001E64"/>
                          </a:solidFill>
                        </a:rPr>
                        <a:t>OneHealth</a:t>
                      </a:r>
                      <a:endParaRPr sz="1400" b="0" i="0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rgbClr val="001E64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19" name="Google Shape;1319;p47"/>
          <p:cNvSpPr txBox="1"/>
          <p:nvPr/>
        </p:nvSpPr>
        <p:spPr>
          <a:xfrm>
            <a:off x="141206" y="1473493"/>
            <a:ext cx="1512933" cy="43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Carência</a:t>
            </a:r>
            <a:endParaRPr dirty="0"/>
          </a:p>
        </p:txBody>
      </p:sp>
      <p:pic>
        <p:nvPicPr>
          <p:cNvPr id="1320" name="Google Shape;1320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1454400" y="448033"/>
            <a:ext cx="4337157" cy="618797"/>
          </a:xfrm>
          <a:prstGeom prst="rect">
            <a:avLst/>
          </a:prstGeom>
          <a:noFill/>
          <a:ln>
            <a:noFill/>
          </a:ln>
        </p:spPr>
      </p:pic>
      <p:sp>
        <p:nvSpPr>
          <p:cNvPr id="1321" name="Google Shape;1321;p47"/>
          <p:cNvSpPr txBox="1"/>
          <p:nvPr/>
        </p:nvSpPr>
        <p:spPr>
          <a:xfrm>
            <a:off x="203687" y="1906231"/>
            <a:ext cx="7212928" cy="1969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Redução de carências: </a:t>
            </a: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para grupos de 02 a 09 vidas, para segurados com plano anterior em congênere, cuja proposta tenha sido transmitida em até 60 dias do vencimento da última fatura paga.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E153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Isenção total de carências </a:t>
            </a:r>
            <a:r>
              <a:rPr lang="pt-BR" sz="14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(inclusive parto)</a:t>
            </a:r>
            <a:r>
              <a:rPr lang="pt-BR" sz="16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para grupos a partir de </a:t>
            </a:r>
            <a:r>
              <a:rPr lang="pt-BR" sz="16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vidas.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E153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Inclusões ocorridas </a:t>
            </a:r>
            <a:r>
              <a:rPr lang="pt-BR" sz="16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após 30 dias </a:t>
            </a: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da data do evento (admissão, casamento, nascimento, adoção) não terão redução/isenção de carência.</a:t>
            </a: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2" name="Google Shape;1322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141" y="1280563"/>
            <a:ext cx="619125" cy="1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3" name="Google Shape;1323;p47"/>
          <p:cNvSpPr txBox="1"/>
          <p:nvPr/>
        </p:nvSpPr>
        <p:spPr>
          <a:xfrm>
            <a:off x="3389004" y="4251898"/>
            <a:ext cx="200766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Tabela de Congêneres</a:t>
            </a:r>
            <a:endParaRPr/>
          </a:p>
        </p:txBody>
      </p:sp>
      <p:sp>
        <p:nvSpPr>
          <p:cNvPr id="1324" name="Google Shape;1324;p47">
            <a:hlinkClick r:id="rId6" action="ppaction://hlinksldjump"/>
          </p:cNvPr>
          <p:cNvSpPr txBox="1"/>
          <p:nvPr/>
        </p:nvSpPr>
        <p:spPr>
          <a:xfrm>
            <a:off x="261080" y="5890282"/>
            <a:ext cx="16438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Tabela de Carências</a:t>
            </a:r>
            <a:endParaRPr/>
          </a:p>
        </p:txBody>
      </p:sp>
      <p:pic>
        <p:nvPicPr>
          <p:cNvPr id="1325" name="Google Shape;1325;p47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1874962" y="5938781"/>
            <a:ext cx="217800" cy="1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6" name="Google Shape;1326;p47"/>
          <p:cNvSpPr txBox="1"/>
          <p:nvPr/>
        </p:nvSpPr>
        <p:spPr>
          <a:xfrm>
            <a:off x="257141" y="6225536"/>
            <a:ext cx="692483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Nota: </a:t>
            </a:r>
            <a:r>
              <a:rPr lang="pt-BR" sz="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Consulte seu gestor de vendas sobre promoções vigentes para aceitação de agregados e redução de carência. </a:t>
            </a:r>
            <a:endParaRPr/>
          </a:p>
        </p:txBody>
      </p:sp>
      <p:pic>
        <p:nvPicPr>
          <p:cNvPr id="1327" name="Google Shape;1327;p47" descr="Desenho de personagem de desenho animado&#10;&#10;Descrição gerada automaticamente com confiança média"/>
          <p:cNvPicPr preferRelativeResize="0"/>
          <p:nvPr/>
        </p:nvPicPr>
        <p:blipFill rotWithShape="1">
          <a:blip r:embed="rId8">
            <a:alphaModFix/>
          </a:blip>
          <a:srcRect l="13413" t="44310" r="39775"/>
          <a:stretch/>
        </p:blipFill>
        <p:spPr>
          <a:xfrm rot="3527822">
            <a:off x="8557312" y="-1224349"/>
            <a:ext cx="4831302" cy="41712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28" name="Google Shape;1328;p47"/>
          <p:cNvGrpSpPr/>
          <p:nvPr/>
        </p:nvGrpSpPr>
        <p:grpSpPr>
          <a:xfrm>
            <a:off x="9003997" y="602413"/>
            <a:ext cx="2286598" cy="928833"/>
            <a:chOff x="9761232" y="544660"/>
            <a:chExt cx="2286598" cy="928833"/>
          </a:xfrm>
        </p:grpSpPr>
        <p:grpSp>
          <p:nvGrpSpPr>
            <p:cNvPr id="1329" name="Google Shape;1329;p47"/>
            <p:cNvGrpSpPr/>
            <p:nvPr/>
          </p:nvGrpSpPr>
          <p:grpSpPr>
            <a:xfrm>
              <a:off x="10553500" y="628396"/>
              <a:ext cx="1317149" cy="431793"/>
              <a:chOff x="10460736" y="615143"/>
              <a:chExt cx="1317149" cy="431793"/>
            </a:xfrm>
          </p:grpSpPr>
          <p:pic>
            <p:nvPicPr>
              <p:cNvPr id="1330" name="Google Shape;1330;p47"/>
              <p:cNvPicPr preferRelativeResize="0"/>
              <p:nvPr/>
            </p:nvPicPr>
            <p:blipFill rotWithShape="1">
              <a:blip r:embed="rId9">
                <a:alphaModFix/>
              </a:blip>
              <a:srcRect t="14777" r="26669"/>
              <a:stretch/>
            </p:blipFill>
            <p:spPr>
              <a:xfrm>
                <a:off x="10460736" y="671579"/>
                <a:ext cx="374818" cy="36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31" name="Google Shape;1331;p47"/>
              <p:cNvSpPr txBox="1"/>
              <p:nvPr/>
            </p:nvSpPr>
            <p:spPr>
              <a:xfrm>
                <a:off x="10822653" y="615143"/>
                <a:ext cx="519694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4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PME</a:t>
                </a:r>
                <a:endParaRPr/>
              </a:p>
            </p:txBody>
          </p:sp>
          <p:sp>
            <p:nvSpPr>
              <p:cNvPr id="1332" name="Google Shape;1332;p47"/>
              <p:cNvSpPr txBox="1"/>
              <p:nvPr/>
            </p:nvSpPr>
            <p:spPr>
              <a:xfrm>
                <a:off x="10762864" y="785326"/>
                <a:ext cx="1015021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(02 a 29 vidas)</a:t>
                </a:r>
                <a:endParaRPr/>
              </a:p>
            </p:txBody>
          </p:sp>
        </p:grpSp>
        <p:sp>
          <p:nvSpPr>
            <p:cNvPr id="1333" name="Google Shape;1333;p47"/>
            <p:cNvSpPr/>
            <p:nvPr/>
          </p:nvSpPr>
          <p:spPr>
            <a:xfrm>
              <a:off x="9761232" y="544660"/>
              <a:ext cx="2286598" cy="928833"/>
            </a:xfrm>
            <a:prstGeom prst="roundRect">
              <a:avLst>
                <a:gd name="adj" fmla="val 16667"/>
              </a:avLst>
            </a:prstGeom>
            <a:solidFill>
              <a:srgbClr val="E153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34" name="Google Shape;1334;p47"/>
            <p:cNvGrpSpPr/>
            <p:nvPr/>
          </p:nvGrpSpPr>
          <p:grpSpPr>
            <a:xfrm>
              <a:off x="10355058" y="614675"/>
              <a:ext cx="1054287" cy="845806"/>
              <a:chOff x="10355058" y="553031"/>
              <a:chExt cx="1054287" cy="845806"/>
            </a:xfrm>
          </p:grpSpPr>
          <p:sp>
            <p:nvSpPr>
              <p:cNvPr id="1335" name="Google Shape;1335;p47"/>
              <p:cNvSpPr/>
              <p:nvPr/>
            </p:nvSpPr>
            <p:spPr>
              <a:xfrm>
                <a:off x="10355058" y="922111"/>
                <a:ext cx="1054287" cy="476726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PME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(02 á 29 vidas)</a:t>
                </a:r>
                <a:endParaRPr/>
              </a:p>
            </p:txBody>
          </p:sp>
          <p:grpSp>
            <p:nvGrpSpPr>
              <p:cNvPr id="1336" name="Google Shape;1336;p47"/>
              <p:cNvGrpSpPr/>
              <p:nvPr/>
            </p:nvGrpSpPr>
            <p:grpSpPr>
              <a:xfrm>
                <a:off x="10602715" y="553031"/>
                <a:ext cx="651206" cy="412734"/>
                <a:chOff x="10898412" y="567890"/>
                <a:chExt cx="651206" cy="412734"/>
              </a:xfrm>
            </p:grpSpPr>
            <p:pic>
              <p:nvPicPr>
                <p:cNvPr id="1337" name="Google Shape;1337;p47" descr="Ícone&#10;&#10;Descrição gerada automaticamente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>
                  <a:off x="10898412" y="567890"/>
                  <a:ext cx="426888" cy="352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38" name="Google Shape;1338;p47" descr="Ícone&#10;&#10;Descrição gerada automaticamente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>
                  <a:off x="11122730" y="627824"/>
                  <a:ext cx="426888" cy="352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pic>
        <p:nvPicPr>
          <p:cNvPr id="1339" name="Google Shape;1339;p47" descr="Forma, Círculo&#10;&#10;Descrição gerada automaticament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25233" y="5171686"/>
            <a:ext cx="1799780" cy="16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8"/>
          <p:cNvSpPr txBox="1"/>
          <p:nvPr/>
        </p:nvSpPr>
        <p:spPr>
          <a:xfrm>
            <a:off x="141205" y="1473493"/>
            <a:ext cx="8862117" cy="75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dirty="0">
                <a:solidFill>
                  <a:srgbClr val="001E64"/>
                </a:solidFill>
                <a:latin typeface="Calibri"/>
                <a:cs typeface="Calibri"/>
                <a:sym typeface="Calibri"/>
              </a:rPr>
              <a:t>Campanha Promocional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Análise de redução de carências para novas congêneres</a:t>
            </a:r>
          </a:p>
        </p:txBody>
      </p:sp>
      <p:pic>
        <p:nvPicPr>
          <p:cNvPr id="660" name="Google Shape;660;p18" descr="Desenho de personagem de desenho animado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l="13413" t="44310" r="39775"/>
          <a:stretch/>
        </p:blipFill>
        <p:spPr>
          <a:xfrm rot="3527822">
            <a:off x="8021314" y="-1226551"/>
            <a:ext cx="4831302" cy="4171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454400" y="450000"/>
            <a:ext cx="4337157" cy="61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141" y="1280563"/>
            <a:ext cx="619125" cy="12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E16C3FB-8A0C-E410-293D-C7A4EE3EF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34" t="51310" r="1114" b="23946"/>
          <a:stretch/>
        </p:blipFill>
        <p:spPr>
          <a:xfrm>
            <a:off x="566703" y="2674343"/>
            <a:ext cx="11140351" cy="2903094"/>
          </a:xfrm>
          <a:prstGeom prst="rect">
            <a:avLst/>
          </a:prstGeom>
        </p:spPr>
      </p:pic>
      <p:sp>
        <p:nvSpPr>
          <p:cNvPr id="15" name="Google Shape;1264;p45">
            <a:extLst>
              <a:ext uri="{FF2B5EF4-FFF2-40B4-BE49-F238E27FC236}">
                <a16:creationId xmlns:a16="http://schemas.microsoft.com/office/drawing/2014/main" id="{A47DDAF8-DD37-EBB0-E0D3-9B6175B79748}"/>
              </a:ext>
            </a:extLst>
          </p:cNvPr>
          <p:cNvSpPr txBox="1"/>
          <p:nvPr/>
        </p:nvSpPr>
        <p:spPr>
          <a:xfrm rot="20986481">
            <a:off x="4945220" y="5413687"/>
            <a:ext cx="2582908" cy="37985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ATÉ 30/04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44" descr="Mulher sentada em uma mes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l="4540" t="7416" r="2015" b="11786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783646" y="1705808"/>
            <a:ext cx="9856197" cy="3033931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44"/>
          <p:cNvSpPr/>
          <p:nvPr/>
        </p:nvSpPr>
        <p:spPr>
          <a:xfrm>
            <a:off x="4073333" y="737036"/>
            <a:ext cx="1645484" cy="1645484"/>
          </a:xfrm>
          <a:prstGeom prst="ellipse">
            <a:avLst/>
          </a:prstGeom>
          <a:solidFill>
            <a:srgbClr val="FF8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6" name="Google Shape;716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70104" y="5651581"/>
            <a:ext cx="2815265" cy="25042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75;p33"/>
          <p:cNvSpPr txBox="1"/>
          <p:nvPr/>
        </p:nvSpPr>
        <p:spPr>
          <a:xfrm>
            <a:off x="234846" y="2741899"/>
            <a:ext cx="5331066" cy="641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lt1"/>
              </a:buClr>
              <a:buSzPts val="4000"/>
            </a:pPr>
            <a:r>
              <a:rPr lang="pt-BR" sz="4000" b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Quem é a SulAmérica?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Google Shape;714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1986" y="2576888"/>
            <a:ext cx="619125" cy="1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6;p2"/>
          <p:cNvSpPr txBox="1"/>
          <p:nvPr/>
        </p:nvSpPr>
        <p:spPr>
          <a:xfrm>
            <a:off x="258133" y="3285465"/>
            <a:ext cx="6457025" cy="55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pt-BR" sz="20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Conheça mais sobre nós.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86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46"/>
          <p:cNvSpPr txBox="1"/>
          <p:nvPr/>
        </p:nvSpPr>
        <p:spPr>
          <a:xfrm>
            <a:off x="140400" y="1580400"/>
            <a:ext cx="5075582" cy="75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Ex-SAS com Seguro Cancelado</a:t>
            </a:r>
            <a:endParaRPr sz="1100">
              <a:solidFill>
                <a:srgbClr val="001E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9" name="Google Shape;1289;p46"/>
          <p:cNvSpPr txBox="1"/>
          <p:nvPr/>
        </p:nvSpPr>
        <p:spPr>
          <a:xfrm>
            <a:off x="5985424" y="1580400"/>
            <a:ext cx="5075582" cy="75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Vigência e Reajuste</a:t>
            </a:r>
            <a:endParaRPr sz="1100">
              <a:solidFill>
                <a:srgbClr val="001E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0" name="Google Shape;1290;p46"/>
          <p:cNvSpPr/>
          <p:nvPr/>
        </p:nvSpPr>
        <p:spPr>
          <a:xfrm>
            <a:off x="855070" y="2107783"/>
            <a:ext cx="4617537" cy="3942000"/>
          </a:xfrm>
          <a:prstGeom prst="roundRect">
            <a:avLst>
              <a:gd name="adj" fmla="val 21001"/>
            </a:avLst>
          </a:prstGeom>
          <a:solidFill>
            <a:srgbClr val="FF5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46"/>
          <p:cNvSpPr/>
          <p:nvPr/>
        </p:nvSpPr>
        <p:spPr>
          <a:xfrm>
            <a:off x="802052" y="2109347"/>
            <a:ext cx="4646347" cy="3924000"/>
          </a:xfrm>
          <a:prstGeom prst="roundRect">
            <a:avLst>
              <a:gd name="adj" fmla="val 2100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46"/>
          <p:cNvSpPr txBox="1"/>
          <p:nvPr/>
        </p:nvSpPr>
        <p:spPr>
          <a:xfrm>
            <a:off x="994346" y="2357433"/>
            <a:ext cx="4265367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Noto Sans Symbols"/>
              <a:buChar char="▪"/>
            </a:pPr>
            <a:r>
              <a:rPr lang="pt-BR" sz="1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Não </a:t>
            </a: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serão aceitas empresas que tenham tido o Seguro Saúde</a:t>
            </a:r>
            <a:r>
              <a:rPr lang="pt-BR" sz="1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SulAmérica cancelados por fraude.</a:t>
            </a:r>
            <a:endParaRPr/>
          </a:p>
          <a:p>
            <a:pPr marL="285750" marR="0" lvl="0" indent="-219075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Noto Sans Symbols"/>
              <a:buNone/>
            </a:pP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Noto Sans Symbols"/>
              <a:buChar char="▪"/>
            </a:pPr>
            <a:r>
              <a:rPr lang="pt-BR" sz="1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Nos casos de cancelamento por Sinistralidade, Inadimplência ou Solicitação: </a:t>
            </a: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 análise de aceitação se dará somente após 6 meses da data de cancelamento do seguro, desde que não apresentem débitos anteriores.</a:t>
            </a:r>
            <a:endParaRPr/>
          </a:p>
          <a:p>
            <a:pPr marL="285750" marR="0" lvl="0" indent="-219075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Noto Sans Symbols"/>
              <a:buNone/>
            </a:pP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19075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Noto Sans Symbols"/>
              <a:buNone/>
            </a:pP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Nota: </a:t>
            </a:r>
            <a:r>
              <a:rPr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Não haverá pagamento de agenciamento para empresas canceladas há menos de 1 ano ou para beneficiários oriundos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da carteira do adesão.</a:t>
            </a:r>
            <a:endParaRPr/>
          </a:p>
          <a:p>
            <a:pPr marL="285750" marR="0" lvl="0" indent="-219075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Noto Sans Symbols"/>
              <a:buNone/>
            </a:pP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19075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Noto Sans Symbols"/>
              <a:buNone/>
            </a:pP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E153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3" name="Google Shape;1293;p46"/>
          <p:cNvSpPr/>
          <p:nvPr/>
        </p:nvSpPr>
        <p:spPr>
          <a:xfrm>
            <a:off x="6507120" y="2107423"/>
            <a:ext cx="4617537" cy="3942360"/>
          </a:xfrm>
          <a:prstGeom prst="roundRect">
            <a:avLst>
              <a:gd name="adj" fmla="val 21001"/>
            </a:avLst>
          </a:prstGeom>
          <a:solidFill>
            <a:srgbClr val="FF5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46"/>
          <p:cNvSpPr/>
          <p:nvPr/>
        </p:nvSpPr>
        <p:spPr>
          <a:xfrm>
            <a:off x="6443469" y="2108903"/>
            <a:ext cx="4646347" cy="3924000"/>
          </a:xfrm>
          <a:prstGeom prst="roundRect">
            <a:avLst>
              <a:gd name="adj" fmla="val 2100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46"/>
          <p:cNvSpPr txBox="1"/>
          <p:nvPr/>
        </p:nvSpPr>
        <p:spPr>
          <a:xfrm>
            <a:off x="6635763" y="2357433"/>
            <a:ext cx="3853145" cy="3323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Vigência da apólice: </a:t>
            </a: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24 meses.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Início da vigência: </a:t>
            </a: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dia subsequente à quitação do primeiro boleto.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Reajuste: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Será aplicado anualmente, em periodicidade não inferior a 12 meses, considerando: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Noto Sans Symbols"/>
              <a:buChar char="▪"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 sinistralidade da carteira das empresas de até 29 vidas e;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Noto Sans Symbols"/>
              <a:buChar char="▪"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 variação dos custos: médicos hospitalares (VCMH), de administração, de comercialização e de outras despesas incidentes sobre a operação do seguro, além de incorporações tecnológicas e coberturas adicionais.</a:t>
            </a:r>
            <a:endParaRPr/>
          </a:p>
        </p:txBody>
      </p:sp>
      <p:cxnSp>
        <p:nvCxnSpPr>
          <p:cNvPr id="1296" name="Google Shape;1296;p46"/>
          <p:cNvCxnSpPr/>
          <p:nvPr/>
        </p:nvCxnSpPr>
        <p:spPr>
          <a:xfrm>
            <a:off x="5973194" y="2222463"/>
            <a:ext cx="0" cy="39600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97" name="Google Shape;1297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141" y="1280563"/>
            <a:ext cx="619125" cy="12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1454400" y="448033"/>
            <a:ext cx="4337157" cy="61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52492" y="1575769"/>
            <a:ext cx="4356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0" name="Google Shape;1300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2049" y="1575769"/>
            <a:ext cx="4356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1" name="Google Shape;1301;p46" descr="Desenho de personagem de desenho animado&#10;&#10;Descrição gerada automaticamente com confiança média"/>
          <p:cNvPicPr preferRelativeResize="0"/>
          <p:nvPr/>
        </p:nvPicPr>
        <p:blipFill rotWithShape="1">
          <a:blip r:embed="rId7">
            <a:alphaModFix/>
          </a:blip>
          <a:srcRect l="13413" t="44310" r="39775"/>
          <a:stretch/>
        </p:blipFill>
        <p:spPr>
          <a:xfrm rot="3527822">
            <a:off x="8557312" y="-1224349"/>
            <a:ext cx="4831302" cy="41712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2" name="Google Shape;1302;p46"/>
          <p:cNvGrpSpPr/>
          <p:nvPr/>
        </p:nvGrpSpPr>
        <p:grpSpPr>
          <a:xfrm>
            <a:off x="9003997" y="602413"/>
            <a:ext cx="2286598" cy="928833"/>
            <a:chOff x="9761232" y="544660"/>
            <a:chExt cx="2286598" cy="928833"/>
          </a:xfrm>
        </p:grpSpPr>
        <p:grpSp>
          <p:nvGrpSpPr>
            <p:cNvPr id="1303" name="Google Shape;1303;p46"/>
            <p:cNvGrpSpPr/>
            <p:nvPr/>
          </p:nvGrpSpPr>
          <p:grpSpPr>
            <a:xfrm>
              <a:off x="10553500" y="628396"/>
              <a:ext cx="1317149" cy="431793"/>
              <a:chOff x="10460736" y="615143"/>
              <a:chExt cx="1317149" cy="431793"/>
            </a:xfrm>
          </p:grpSpPr>
          <p:pic>
            <p:nvPicPr>
              <p:cNvPr id="1304" name="Google Shape;1304;p46"/>
              <p:cNvPicPr preferRelativeResize="0"/>
              <p:nvPr/>
            </p:nvPicPr>
            <p:blipFill rotWithShape="1">
              <a:blip r:embed="rId8">
                <a:alphaModFix/>
              </a:blip>
              <a:srcRect t="14777" r="26669"/>
              <a:stretch/>
            </p:blipFill>
            <p:spPr>
              <a:xfrm>
                <a:off x="10460736" y="671579"/>
                <a:ext cx="374818" cy="36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05" name="Google Shape;1305;p46"/>
              <p:cNvSpPr txBox="1"/>
              <p:nvPr/>
            </p:nvSpPr>
            <p:spPr>
              <a:xfrm>
                <a:off x="10822653" y="615143"/>
                <a:ext cx="519694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4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PME</a:t>
                </a:r>
                <a:endParaRPr/>
              </a:p>
            </p:txBody>
          </p:sp>
          <p:sp>
            <p:nvSpPr>
              <p:cNvPr id="1306" name="Google Shape;1306;p46"/>
              <p:cNvSpPr txBox="1"/>
              <p:nvPr/>
            </p:nvSpPr>
            <p:spPr>
              <a:xfrm>
                <a:off x="10762864" y="785326"/>
                <a:ext cx="1015021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(02 a 29 vidas)</a:t>
                </a:r>
                <a:endParaRPr/>
              </a:p>
            </p:txBody>
          </p:sp>
        </p:grpSp>
        <p:sp>
          <p:nvSpPr>
            <p:cNvPr id="1307" name="Google Shape;1307;p46"/>
            <p:cNvSpPr/>
            <p:nvPr/>
          </p:nvSpPr>
          <p:spPr>
            <a:xfrm>
              <a:off x="9761232" y="544660"/>
              <a:ext cx="2286598" cy="928833"/>
            </a:xfrm>
            <a:prstGeom prst="roundRect">
              <a:avLst>
                <a:gd name="adj" fmla="val 16667"/>
              </a:avLst>
            </a:prstGeom>
            <a:solidFill>
              <a:srgbClr val="E153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08" name="Google Shape;1308;p46"/>
            <p:cNvGrpSpPr/>
            <p:nvPr/>
          </p:nvGrpSpPr>
          <p:grpSpPr>
            <a:xfrm>
              <a:off x="10355058" y="614675"/>
              <a:ext cx="1054287" cy="845806"/>
              <a:chOff x="10355058" y="553031"/>
              <a:chExt cx="1054287" cy="845806"/>
            </a:xfrm>
          </p:grpSpPr>
          <p:sp>
            <p:nvSpPr>
              <p:cNvPr id="1309" name="Google Shape;1309;p46"/>
              <p:cNvSpPr/>
              <p:nvPr/>
            </p:nvSpPr>
            <p:spPr>
              <a:xfrm>
                <a:off x="10355058" y="922111"/>
                <a:ext cx="1054287" cy="476726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PME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(02 á 29 vidas)</a:t>
                </a:r>
                <a:endParaRPr/>
              </a:p>
            </p:txBody>
          </p:sp>
          <p:grpSp>
            <p:nvGrpSpPr>
              <p:cNvPr id="1310" name="Google Shape;1310;p46"/>
              <p:cNvGrpSpPr/>
              <p:nvPr/>
            </p:nvGrpSpPr>
            <p:grpSpPr>
              <a:xfrm>
                <a:off x="10602715" y="553031"/>
                <a:ext cx="651206" cy="412734"/>
                <a:chOff x="10898412" y="567890"/>
                <a:chExt cx="651206" cy="412734"/>
              </a:xfrm>
            </p:grpSpPr>
            <p:pic>
              <p:nvPicPr>
                <p:cNvPr id="1311" name="Google Shape;1311;p46" descr="Ícone&#10;&#10;Descrição gerada automaticamente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10898412" y="567890"/>
                  <a:ext cx="426888" cy="352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12" name="Google Shape;1312;p46" descr="Ícone&#10;&#10;Descrição gerada automaticamente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11122730" y="627824"/>
                  <a:ext cx="426888" cy="352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4" name="Google Shape;1344;p48"/>
          <p:cNvGrpSpPr/>
          <p:nvPr/>
        </p:nvGrpSpPr>
        <p:grpSpPr>
          <a:xfrm>
            <a:off x="9003997" y="602413"/>
            <a:ext cx="2286598" cy="928833"/>
            <a:chOff x="9761232" y="544660"/>
            <a:chExt cx="2286598" cy="928833"/>
          </a:xfrm>
        </p:grpSpPr>
        <p:grpSp>
          <p:nvGrpSpPr>
            <p:cNvPr id="1345" name="Google Shape;1345;p48"/>
            <p:cNvGrpSpPr/>
            <p:nvPr/>
          </p:nvGrpSpPr>
          <p:grpSpPr>
            <a:xfrm>
              <a:off x="10553500" y="628396"/>
              <a:ext cx="1317149" cy="431793"/>
              <a:chOff x="10460736" y="615143"/>
              <a:chExt cx="1317149" cy="431793"/>
            </a:xfrm>
          </p:grpSpPr>
          <p:pic>
            <p:nvPicPr>
              <p:cNvPr id="1346" name="Google Shape;1346;p48"/>
              <p:cNvPicPr preferRelativeResize="0"/>
              <p:nvPr/>
            </p:nvPicPr>
            <p:blipFill rotWithShape="1">
              <a:blip r:embed="rId3">
                <a:alphaModFix/>
              </a:blip>
              <a:srcRect t="14777" r="26669"/>
              <a:stretch/>
            </p:blipFill>
            <p:spPr>
              <a:xfrm>
                <a:off x="10460736" y="671579"/>
                <a:ext cx="374818" cy="36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47" name="Google Shape;1347;p48"/>
              <p:cNvSpPr txBox="1"/>
              <p:nvPr/>
            </p:nvSpPr>
            <p:spPr>
              <a:xfrm>
                <a:off x="10822653" y="615143"/>
                <a:ext cx="519694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4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PME</a:t>
                </a:r>
                <a:endParaRPr/>
              </a:p>
            </p:txBody>
          </p:sp>
          <p:sp>
            <p:nvSpPr>
              <p:cNvPr id="1348" name="Google Shape;1348;p48"/>
              <p:cNvSpPr txBox="1"/>
              <p:nvPr/>
            </p:nvSpPr>
            <p:spPr>
              <a:xfrm>
                <a:off x="10762864" y="785326"/>
                <a:ext cx="1015021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(02 a 29 vidas)</a:t>
                </a:r>
                <a:endParaRPr/>
              </a:p>
            </p:txBody>
          </p:sp>
        </p:grpSp>
        <p:sp>
          <p:nvSpPr>
            <p:cNvPr id="1349" name="Google Shape;1349;p48"/>
            <p:cNvSpPr/>
            <p:nvPr/>
          </p:nvSpPr>
          <p:spPr>
            <a:xfrm>
              <a:off x="9761232" y="544660"/>
              <a:ext cx="2286598" cy="928833"/>
            </a:xfrm>
            <a:prstGeom prst="roundRect">
              <a:avLst>
                <a:gd name="adj" fmla="val 16667"/>
              </a:avLst>
            </a:prstGeom>
            <a:solidFill>
              <a:srgbClr val="E153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50" name="Google Shape;1350;p48"/>
            <p:cNvGrpSpPr/>
            <p:nvPr/>
          </p:nvGrpSpPr>
          <p:grpSpPr>
            <a:xfrm>
              <a:off x="10355058" y="614675"/>
              <a:ext cx="1054287" cy="845806"/>
              <a:chOff x="10355058" y="553031"/>
              <a:chExt cx="1054287" cy="845806"/>
            </a:xfrm>
          </p:grpSpPr>
          <p:sp>
            <p:nvSpPr>
              <p:cNvPr id="1351" name="Google Shape;1351;p48"/>
              <p:cNvSpPr/>
              <p:nvPr/>
            </p:nvSpPr>
            <p:spPr>
              <a:xfrm>
                <a:off x="10355058" y="922111"/>
                <a:ext cx="1054287" cy="476726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PME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(02 á 29 vidas)</a:t>
                </a:r>
                <a:endParaRPr/>
              </a:p>
            </p:txBody>
          </p:sp>
          <p:grpSp>
            <p:nvGrpSpPr>
              <p:cNvPr id="1352" name="Google Shape;1352;p48"/>
              <p:cNvGrpSpPr/>
              <p:nvPr/>
            </p:nvGrpSpPr>
            <p:grpSpPr>
              <a:xfrm>
                <a:off x="10602715" y="553031"/>
                <a:ext cx="651206" cy="412734"/>
                <a:chOff x="10898412" y="567890"/>
                <a:chExt cx="651206" cy="412734"/>
              </a:xfrm>
            </p:grpSpPr>
            <p:pic>
              <p:nvPicPr>
                <p:cNvPr id="1353" name="Google Shape;1353;p48" descr="Ícone&#10;&#10;Descrição gerada automaticamente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10898412" y="567890"/>
                  <a:ext cx="426888" cy="352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54" name="Google Shape;1354;p48" descr="Ícone&#10;&#10;Descrição gerada automaticamente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/>
                <a:stretch/>
              </p:blipFill>
              <p:spPr>
                <a:xfrm>
                  <a:off x="11122730" y="627824"/>
                  <a:ext cx="426888" cy="352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pic>
        <p:nvPicPr>
          <p:cNvPr id="1355" name="Google Shape;1355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1313" y="1551285"/>
            <a:ext cx="9889733" cy="5029741"/>
          </a:xfrm>
          <a:prstGeom prst="rect">
            <a:avLst/>
          </a:prstGeom>
          <a:noFill/>
          <a:ln>
            <a:noFill/>
          </a:ln>
        </p:spPr>
      </p:pic>
      <p:sp>
        <p:nvSpPr>
          <p:cNvPr id="1356" name="Google Shape;1356;p48"/>
          <p:cNvSpPr txBox="1"/>
          <p:nvPr/>
        </p:nvSpPr>
        <p:spPr>
          <a:xfrm>
            <a:off x="141206" y="1696778"/>
            <a:ext cx="3153688" cy="425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Tabela de Carências</a:t>
            </a:r>
            <a:endParaRPr dirty="0"/>
          </a:p>
        </p:txBody>
      </p:sp>
      <p:pic>
        <p:nvPicPr>
          <p:cNvPr id="1357" name="Google Shape;1357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-1454400" y="448033"/>
            <a:ext cx="4337157" cy="61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8" name="Google Shape;1358;p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7141" y="1514481"/>
            <a:ext cx="619125" cy="12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p48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94894" y="1518824"/>
            <a:ext cx="6534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0" name="Google Shape;1360;p48"/>
          <p:cNvSpPr txBox="1"/>
          <p:nvPr/>
        </p:nvSpPr>
        <p:spPr>
          <a:xfrm>
            <a:off x="257141" y="6544526"/>
            <a:ext cx="692483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Importante: </a:t>
            </a:r>
            <a:r>
              <a:rPr lang="pt-BR" sz="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as reduções de carência serão avaliadas independente do padrão de acomodação do plano anterior (congênere).</a:t>
            </a:r>
            <a:endParaRPr/>
          </a:p>
        </p:txBody>
      </p:sp>
      <p:pic>
        <p:nvPicPr>
          <p:cNvPr id="1361" name="Google Shape;1361;p48" descr="Desenho de personagem de desenho animado&#10;&#10;Descrição gerada automaticamente com confiança média"/>
          <p:cNvPicPr preferRelativeResize="0"/>
          <p:nvPr/>
        </p:nvPicPr>
        <p:blipFill rotWithShape="1">
          <a:blip r:embed="rId10">
            <a:alphaModFix/>
          </a:blip>
          <a:srcRect l="13413" t="44310" r="39775"/>
          <a:stretch/>
        </p:blipFill>
        <p:spPr>
          <a:xfrm rot="3527822">
            <a:off x="8557312" y="-1224349"/>
            <a:ext cx="4831302" cy="4171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49"/>
          <p:cNvSpPr txBox="1"/>
          <p:nvPr/>
        </p:nvSpPr>
        <p:spPr>
          <a:xfrm>
            <a:off x="163777" y="1501974"/>
            <a:ext cx="5437959" cy="478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Cobertura Parcial Temporária - CPT</a:t>
            </a:r>
            <a:endParaRPr dirty="0"/>
          </a:p>
        </p:txBody>
      </p:sp>
      <p:pic>
        <p:nvPicPr>
          <p:cNvPr id="1367" name="Google Shape;1367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454400" y="448033"/>
            <a:ext cx="4337157" cy="61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8" name="Google Shape;1368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7141" y="1280563"/>
            <a:ext cx="619125" cy="1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9" name="Google Shape;1369;p49"/>
          <p:cNvSpPr/>
          <p:nvPr/>
        </p:nvSpPr>
        <p:spPr>
          <a:xfrm>
            <a:off x="862048" y="2160430"/>
            <a:ext cx="4617537" cy="3942000"/>
          </a:xfrm>
          <a:prstGeom prst="roundRect">
            <a:avLst>
              <a:gd name="adj" fmla="val 21001"/>
            </a:avLst>
          </a:prstGeom>
          <a:solidFill>
            <a:srgbClr val="FF5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49"/>
          <p:cNvSpPr/>
          <p:nvPr/>
        </p:nvSpPr>
        <p:spPr>
          <a:xfrm>
            <a:off x="830862" y="2141231"/>
            <a:ext cx="4617537" cy="3942000"/>
          </a:xfrm>
          <a:prstGeom prst="roundRect">
            <a:avLst>
              <a:gd name="adj" fmla="val 2100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49"/>
          <p:cNvSpPr txBox="1"/>
          <p:nvPr/>
        </p:nvSpPr>
        <p:spPr>
          <a:xfrm>
            <a:off x="924919" y="2492019"/>
            <a:ext cx="4265367" cy="2369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dirty="0">
                <a:solidFill>
                  <a:srgbClr val="FF531F"/>
                </a:solidFill>
                <a:latin typeface="Calibri"/>
                <a:ea typeface="Calibri"/>
                <a:cs typeface="Calibri"/>
                <a:sym typeface="Calibri"/>
              </a:rPr>
              <a:t>Suspensão de cobertura: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FF53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Máximo de 24 meses, contados a partir da data de vigência do segurado.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</a:pPr>
            <a:r>
              <a:rPr lang="pt-BR" sz="14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Cirurgias</a:t>
            </a:r>
            <a:endParaRPr dirty="0"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</a:pPr>
            <a:r>
              <a:rPr lang="pt-BR" sz="14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Leitos de alta tecnologia (UTI)</a:t>
            </a:r>
            <a:endParaRPr dirty="0"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Char char="•"/>
            </a:pPr>
            <a:r>
              <a:rPr lang="pt-BR" sz="14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Procedimentos de alta complexidade Relacionados a: Doenças e/ou Lesões preexistentes</a:t>
            </a:r>
            <a:endParaRPr dirty="0"/>
          </a:p>
          <a:p>
            <a:pPr marL="285750" marR="0" lvl="0" indent="-2222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 sz="10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2" name="Google Shape;1372;p49"/>
          <p:cNvSpPr/>
          <p:nvPr/>
        </p:nvSpPr>
        <p:spPr>
          <a:xfrm>
            <a:off x="6500142" y="2167431"/>
            <a:ext cx="4617537" cy="3942360"/>
          </a:xfrm>
          <a:prstGeom prst="roundRect">
            <a:avLst>
              <a:gd name="adj" fmla="val 21001"/>
            </a:avLst>
          </a:prstGeom>
          <a:solidFill>
            <a:srgbClr val="FF5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49"/>
          <p:cNvSpPr/>
          <p:nvPr/>
        </p:nvSpPr>
        <p:spPr>
          <a:xfrm>
            <a:off x="6472279" y="2148220"/>
            <a:ext cx="4617537" cy="3942447"/>
          </a:xfrm>
          <a:prstGeom prst="roundRect">
            <a:avLst>
              <a:gd name="adj" fmla="val 2100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Google Shape;1374;p49"/>
          <p:cNvSpPr txBox="1"/>
          <p:nvPr/>
        </p:nvSpPr>
        <p:spPr>
          <a:xfrm>
            <a:off x="6579586" y="2492019"/>
            <a:ext cx="4266000" cy="337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FF531F"/>
                </a:solidFill>
                <a:latin typeface="Calibri"/>
                <a:ea typeface="Calibri"/>
                <a:cs typeface="Calibri"/>
                <a:sym typeface="Calibri"/>
              </a:rPr>
              <a:t>Para segurados de planos anteriores SulAmérica:</a:t>
            </a:r>
            <a:endParaRPr sz="1400" b="1">
              <a:solidFill>
                <a:srgbClr val="FF53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400"/>
              </a:spcBef>
              <a:spcAft>
                <a:spcPts val="0"/>
              </a:spcAft>
              <a:buNone/>
            </a:pP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just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</a:pPr>
            <a:r>
              <a:rPr lang="pt-BR" sz="1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Individual, Adesão, Empresarial, PME Mais e PME: </a:t>
            </a: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 período de vigência do segurado no plano anterior será considerado como prazo de CPT cumprido, para efeito de aproveitamento.</a:t>
            </a: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95250" algn="just" rtl="0">
              <a:spcBef>
                <a:spcPts val="400"/>
              </a:spcBef>
              <a:spcAft>
                <a:spcPts val="0"/>
              </a:spcAft>
              <a:buNone/>
            </a:pP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just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Char char="•"/>
            </a:pPr>
            <a:r>
              <a:rPr lang="pt-BR" sz="1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Administrado</a:t>
            </a: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: não haverá aproveitamento de prazo de CPT cumprido.</a:t>
            </a: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400"/>
              </a:spcBef>
              <a:spcAft>
                <a:spcPts val="0"/>
              </a:spcAft>
              <a:buNone/>
            </a:pPr>
            <a:endParaRPr sz="1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400"/>
              </a:spcBef>
              <a:spcAft>
                <a:spcPts val="0"/>
              </a:spcAft>
              <a:buNone/>
            </a:pPr>
            <a:endParaRPr sz="14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Caso o proponente tenha interesse, poderá ter auxílio de um médico referenciado da SulAmérica para preenchimento da declaração de saúde.</a:t>
            </a:r>
            <a:endParaRPr/>
          </a:p>
        </p:txBody>
      </p:sp>
      <p:cxnSp>
        <p:nvCxnSpPr>
          <p:cNvPr id="1375" name="Google Shape;1375;p49"/>
          <p:cNvCxnSpPr/>
          <p:nvPr/>
        </p:nvCxnSpPr>
        <p:spPr>
          <a:xfrm>
            <a:off x="5973194" y="2275161"/>
            <a:ext cx="0" cy="39600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76" name="Google Shape;1376;p49" descr="Desenho de personagem de desenho animado&#10;&#10;Descrição gerada automaticamente com confiança média"/>
          <p:cNvPicPr preferRelativeResize="0"/>
          <p:nvPr/>
        </p:nvPicPr>
        <p:blipFill rotWithShape="1">
          <a:blip r:embed="rId5">
            <a:alphaModFix/>
          </a:blip>
          <a:srcRect l="13413" t="44310" r="39775"/>
          <a:stretch/>
        </p:blipFill>
        <p:spPr>
          <a:xfrm rot="3527822">
            <a:off x="8557312" y="-1224349"/>
            <a:ext cx="4831302" cy="41712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7" name="Google Shape;1377;p49"/>
          <p:cNvGrpSpPr/>
          <p:nvPr/>
        </p:nvGrpSpPr>
        <p:grpSpPr>
          <a:xfrm>
            <a:off x="9003997" y="602413"/>
            <a:ext cx="2286598" cy="928833"/>
            <a:chOff x="9761232" y="544660"/>
            <a:chExt cx="2286598" cy="928833"/>
          </a:xfrm>
        </p:grpSpPr>
        <p:grpSp>
          <p:nvGrpSpPr>
            <p:cNvPr id="1378" name="Google Shape;1378;p49"/>
            <p:cNvGrpSpPr/>
            <p:nvPr/>
          </p:nvGrpSpPr>
          <p:grpSpPr>
            <a:xfrm>
              <a:off x="10553500" y="628396"/>
              <a:ext cx="1317149" cy="431793"/>
              <a:chOff x="10460736" y="615143"/>
              <a:chExt cx="1317149" cy="431793"/>
            </a:xfrm>
          </p:grpSpPr>
          <p:pic>
            <p:nvPicPr>
              <p:cNvPr id="1379" name="Google Shape;1379;p49"/>
              <p:cNvPicPr preferRelativeResize="0"/>
              <p:nvPr/>
            </p:nvPicPr>
            <p:blipFill rotWithShape="1">
              <a:blip r:embed="rId6">
                <a:alphaModFix/>
              </a:blip>
              <a:srcRect t="14777" r="26669"/>
              <a:stretch/>
            </p:blipFill>
            <p:spPr>
              <a:xfrm>
                <a:off x="10460736" y="671579"/>
                <a:ext cx="374818" cy="36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80" name="Google Shape;1380;p49"/>
              <p:cNvSpPr txBox="1"/>
              <p:nvPr/>
            </p:nvSpPr>
            <p:spPr>
              <a:xfrm>
                <a:off x="10822653" y="615143"/>
                <a:ext cx="519694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4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PME</a:t>
                </a:r>
                <a:endParaRPr/>
              </a:p>
            </p:txBody>
          </p:sp>
          <p:sp>
            <p:nvSpPr>
              <p:cNvPr id="1381" name="Google Shape;1381;p49"/>
              <p:cNvSpPr txBox="1"/>
              <p:nvPr/>
            </p:nvSpPr>
            <p:spPr>
              <a:xfrm>
                <a:off x="10762864" y="785326"/>
                <a:ext cx="1015021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(02 a 29 vidas)</a:t>
                </a:r>
                <a:endParaRPr/>
              </a:p>
            </p:txBody>
          </p:sp>
        </p:grpSp>
        <p:sp>
          <p:nvSpPr>
            <p:cNvPr id="1382" name="Google Shape;1382;p49"/>
            <p:cNvSpPr/>
            <p:nvPr/>
          </p:nvSpPr>
          <p:spPr>
            <a:xfrm>
              <a:off x="9761232" y="544660"/>
              <a:ext cx="2286598" cy="928833"/>
            </a:xfrm>
            <a:prstGeom prst="roundRect">
              <a:avLst>
                <a:gd name="adj" fmla="val 16667"/>
              </a:avLst>
            </a:prstGeom>
            <a:solidFill>
              <a:srgbClr val="E153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83" name="Google Shape;1383;p49"/>
            <p:cNvGrpSpPr/>
            <p:nvPr/>
          </p:nvGrpSpPr>
          <p:grpSpPr>
            <a:xfrm>
              <a:off x="10355058" y="614675"/>
              <a:ext cx="1054287" cy="845806"/>
              <a:chOff x="10355058" y="553031"/>
              <a:chExt cx="1054287" cy="845806"/>
            </a:xfrm>
          </p:grpSpPr>
          <p:sp>
            <p:nvSpPr>
              <p:cNvPr id="1384" name="Google Shape;1384;p49"/>
              <p:cNvSpPr/>
              <p:nvPr/>
            </p:nvSpPr>
            <p:spPr>
              <a:xfrm>
                <a:off x="10355058" y="922111"/>
                <a:ext cx="1054287" cy="476726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PME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(02 á 29 vidas)</a:t>
                </a:r>
                <a:endParaRPr/>
              </a:p>
            </p:txBody>
          </p:sp>
          <p:grpSp>
            <p:nvGrpSpPr>
              <p:cNvPr id="1385" name="Google Shape;1385;p49"/>
              <p:cNvGrpSpPr/>
              <p:nvPr/>
            </p:nvGrpSpPr>
            <p:grpSpPr>
              <a:xfrm>
                <a:off x="10602715" y="553031"/>
                <a:ext cx="651206" cy="412734"/>
                <a:chOff x="10898412" y="567890"/>
                <a:chExt cx="651206" cy="412734"/>
              </a:xfrm>
            </p:grpSpPr>
            <p:pic>
              <p:nvPicPr>
                <p:cNvPr id="1386" name="Google Shape;1386;p49" descr="Ícone&#10;&#10;Descrição gerada automaticamente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10898412" y="567890"/>
                  <a:ext cx="426888" cy="352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387" name="Google Shape;1387;p49" descr="Ícone&#10;&#10;Descrição gerada automaticamente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11122730" y="627824"/>
                  <a:ext cx="426888" cy="352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1296;p62" descr="Desenho com traços pretos em fundo branco&#10;&#10;Descrição gerada automaticamente com confiança baix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53485" y="2781366"/>
            <a:ext cx="1248996" cy="943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186;p58" descr="Uma imagem contendo ao ar livre, placa, monitor, rua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9352" y="4260801"/>
            <a:ext cx="995193" cy="995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2" descr="CRO PB - Conselho Regional de Odontologia da Paraíb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247" y="4943709"/>
            <a:ext cx="1248481" cy="82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Vetores de Ícone Do Vetor De Dados De Análise e mais imagens de Comunicação  - iSto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4" t="22455" r="18259" b="19849"/>
          <a:stretch/>
        </p:blipFill>
        <p:spPr bwMode="auto">
          <a:xfrm>
            <a:off x="3905649" y="3270433"/>
            <a:ext cx="951564" cy="88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aixaDeTexto 41"/>
          <p:cNvSpPr txBox="1"/>
          <p:nvPr/>
        </p:nvSpPr>
        <p:spPr>
          <a:xfrm>
            <a:off x="2022371" y="2179455"/>
            <a:ext cx="1511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BR" sz="1400" b="1" dirty="0">
                <a:solidFill>
                  <a:srgbClr val="002060"/>
                </a:solidFill>
              </a:rPr>
              <a:t>Assinatura das DPS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3530284" y="2606259"/>
            <a:ext cx="1511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BR" sz="1400" b="1" dirty="0">
                <a:solidFill>
                  <a:srgbClr val="002060"/>
                </a:solidFill>
              </a:rPr>
              <a:t>Análise da operação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547352" y="1528558"/>
            <a:ext cx="16061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BR" sz="1400" b="1" dirty="0">
                <a:solidFill>
                  <a:srgbClr val="002060"/>
                </a:solidFill>
              </a:rPr>
              <a:t>Corretor Transmite a proposta de contratação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5614462" y="3170321"/>
            <a:ext cx="1258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BR" sz="1400" b="1" dirty="0">
                <a:solidFill>
                  <a:srgbClr val="002060"/>
                </a:solidFill>
              </a:rPr>
              <a:t>Aceite</a:t>
            </a:r>
            <a:endParaRPr lang="pt-BR" sz="1800" b="1" dirty="0">
              <a:solidFill>
                <a:srgbClr val="002060"/>
              </a:solidFill>
            </a:endParaRPr>
          </a:p>
        </p:txBody>
      </p:sp>
      <p:sp>
        <p:nvSpPr>
          <p:cNvPr id="46" name="CaixaDeTexto 45"/>
          <p:cNvSpPr txBox="1"/>
          <p:nvPr/>
        </p:nvSpPr>
        <p:spPr>
          <a:xfrm>
            <a:off x="5488329" y="3611567"/>
            <a:ext cx="1511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BR" sz="1400" b="1" dirty="0">
                <a:solidFill>
                  <a:srgbClr val="002060"/>
                </a:solidFill>
              </a:rPr>
              <a:t>Recusa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6602728" y="3607287"/>
            <a:ext cx="2288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BR" sz="1400" b="1" dirty="0">
                <a:solidFill>
                  <a:srgbClr val="002060"/>
                </a:solidFill>
              </a:rPr>
              <a:t>Responsável assina a proposta de contratação</a:t>
            </a:r>
          </a:p>
        </p:txBody>
      </p:sp>
      <p:sp>
        <p:nvSpPr>
          <p:cNvPr id="48" name="CaixaDeTexto 47"/>
          <p:cNvSpPr txBox="1"/>
          <p:nvPr/>
        </p:nvSpPr>
        <p:spPr>
          <a:xfrm>
            <a:off x="8584517" y="4338601"/>
            <a:ext cx="2083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BR" sz="1400" b="1" dirty="0">
                <a:solidFill>
                  <a:srgbClr val="002060"/>
                </a:solidFill>
              </a:rPr>
              <a:t>Encaminhado o boleto para pagamento</a:t>
            </a:r>
          </a:p>
        </p:txBody>
      </p:sp>
      <p:pic>
        <p:nvPicPr>
          <p:cNvPr id="61" name="Google Shape;1317;p63" descr="Ícone&#10;&#10;Descrição gerad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79426" y="3028249"/>
            <a:ext cx="470072" cy="539428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CaixaDeTexto 33">
            <a:extLst>
              <a:ext uri="{FF2B5EF4-FFF2-40B4-BE49-F238E27FC236}">
                <a16:creationId xmlns:a16="http://schemas.microsoft.com/office/drawing/2014/main" id="{417D75A4-E6BD-9349-A2FC-08DD6DFED51A}"/>
              </a:ext>
            </a:extLst>
          </p:cNvPr>
          <p:cNvSpPr txBox="1"/>
          <p:nvPr/>
        </p:nvSpPr>
        <p:spPr>
          <a:xfrm>
            <a:off x="954601" y="430811"/>
            <a:ext cx="10021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pt-BR" sz="2800" b="1" dirty="0">
                <a:solidFill>
                  <a:srgbClr val="1B365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Fluxo de contratação</a:t>
            </a:r>
          </a:p>
        </p:txBody>
      </p:sp>
      <p:pic>
        <p:nvPicPr>
          <p:cNvPr id="55" name="Picture 2" descr="icon-duvida | Blog Consórcio Nacional">
            <a:extLst>
              <a:ext uri="{FF2B5EF4-FFF2-40B4-BE49-F238E27FC236}">
                <a16:creationId xmlns:a16="http://schemas.microsoft.com/office/drawing/2014/main" id="{3B4D8E22-2343-463F-A6DD-15ED00A05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09" y="348923"/>
            <a:ext cx="611904" cy="61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Google Shape;1317;p63" descr="Ícone&#10;&#10;Descrição gerad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5379426" y="3567677"/>
            <a:ext cx="470072" cy="539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Picture 6" descr="seta-laranja - Single Point Technology">
            <a:extLst>
              <a:ext uri="{FF2B5EF4-FFF2-40B4-BE49-F238E27FC236}">
                <a16:creationId xmlns:a16="http://schemas.microsoft.com/office/drawing/2014/main" id="{214CFE1B-275C-4B18-8182-6E3A52716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644" flipV="1">
            <a:off x="2316269" y="1749405"/>
            <a:ext cx="550482" cy="29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 descr="seta-laranja - Single Point Technology">
            <a:extLst>
              <a:ext uri="{FF2B5EF4-FFF2-40B4-BE49-F238E27FC236}">
                <a16:creationId xmlns:a16="http://schemas.microsoft.com/office/drawing/2014/main" id="{214CFE1B-275C-4B18-8182-6E3A52716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644" flipV="1">
            <a:off x="3875137" y="2087391"/>
            <a:ext cx="550482" cy="29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" descr="seta-laranja - Single Point Technology">
            <a:extLst>
              <a:ext uri="{FF2B5EF4-FFF2-40B4-BE49-F238E27FC236}">
                <a16:creationId xmlns:a16="http://schemas.microsoft.com/office/drawing/2014/main" id="{214CFE1B-275C-4B18-8182-6E3A52716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644" flipV="1">
            <a:off x="5694342" y="2632882"/>
            <a:ext cx="550482" cy="29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seta-laranja - Single Point Technology">
            <a:extLst>
              <a:ext uri="{FF2B5EF4-FFF2-40B4-BE49-F238E27FC236}">
                <a16:creationId xmlns:a16="http://schemas.microsoft.com/office/drawing/2014/main" id="{214CFE1B-275C-4B18-8182-6E3A52716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644" flipV="1">
            <a:off x="7160448" y="3146448"/>
            <a:ext cx="550482" cy="29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seta-laranja - Single Point Technology">
            <a:extLst>
              <a:ext uri="{FF2B5EF4-FFF2-40B4-BE49-F238E27FC236}">
                <a16:creationId xmlns:a16="http://schemas.microsoft.com/office/drawing/2014/main" id="{214CFE1B-275C-4B18-8182-6E3A52716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1644" flipV="1">
            <a:off x="9210662" y="3862480"/>
            <a:ext cx="550482" cy="29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31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" name="Google Shape;89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783645" y="1705808"/>
            <a:ext cx="9856197" cy="3033931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26"/>
          <p:cNvSpPr txBox="1"/>
          <p:nvPr/>
        </p:nvSpPr>
        <p:spPr>
          <a:xfrm>
            <a:off x="1144453" y="2867835"/>
            <a:ext cx="4291433" cy="56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pt-BR" sz="4000" b="1" i="0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Diferenciais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5" name="Google Shape;895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6387" y="2576888"/>
            <a:ext cx="619125" cy="1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26"/>
          <p:cNvSpPr/>
          <p:nvPr/>
        </p:nvSpPr>
        <p:spPr>
          <a:xfrm>
            <a:off x="4073333" y="737036"/>
            <a:ext cx="1645484" cy="1645484"/>
          </a:xfrm>
          <a:prstGeom prst="ellipse">
            <a:avLst/>
          </a:prstGeom>
          <a:solidFill>
            <a:srgbClr val="FF8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7" name="Google Shape;897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70104" y="5651581"/>
            <a:ext cx="2815265" cy="2504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m 1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621" y="2857313"/>
            <a:ext cx="871200" cy="720000"/>
          </a:xfrm>
          <a:prstGeom prst="rect">
            <a:avLst/>
          </a:prstGeom>
        </p:spPr>
      </p:pic>
      <p:pic>
        <p:nvPicPr>
          <p:cNvPr id="119" name="Imagem 1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91" y="2632980"/>
            <a:ext cx="561924" cy="464400"/>
          </a:xfrm>
          <a:prstGeom prst="rect">
            <a:avLst/>
          </a:prstGeom>
        </p:spPr>
      </p:pic>
      <p:pic>
        <p:nvPicPr>
          <p:cNvPr id="118" name="Imagem 1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349" y="3551309"/>
            <a:ext cx="561924" cy="464400"/>
          </a:xfrm>
          <a:prstGeom prst="rect">
            <a:avLst/>
          </a:prstGeom>
        </p:spPr>
      </p:pic>
      <p:pic>
        <p:nvPicPr>
          <p:cNvPr id="115" name="Imagem 1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6520" y="4480210"/>
            <a:ext cx="561924" cy="464400"/>
          </a:xfrm>
          <a:prstGeom prst="rect">
            <a:avLst/>
          </a:prstGeom>
        </p:spPr>
      </p:pic>
      <p:pic>
        <p:nvPicPr>
          <p:cNvPr id="114" name="Imagem 1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155" y="5301560"/>
            <a:ext cx="561924" cy="464400"/>
          </a:xfrm>
          <a:prstGeom prst="rect">
            <a:avLst/>
          </a:prstGeom>
        </p:spPr>
      </p:pic>
      <p:pic>
        <p:nvPicPr>
          <p:cNvPr id="112" name="Imagem 1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37" y="1883750"/>
            <a:ext cx="561924" cy="464400"/>
          </a:xfrm>
          <a:prstGeom prst="rect">
            <a:avLst/>
          </a:prstGeom>
        </p:spPr>
      </p:pic>
      <p:pic>
        <p:nvPicPr>
          <p:cNvPr id="111" name="Imagem 1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858" y="5336411"/>
            <a:ext cx="561924" cy="464400"/>
          </a:xfrm>
          <a:prstGeom prst="rect">
            <a:avLst/>
          </a:prstGeom>
        </p:spPr>
      </p:pic>
      <p:pic>
        <p:nvPicPr>
          <p:cNvPr id="110" name="Imagem 10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76" y="4477134"/>
            <a:ext cx="561924" cy="464400"/>
          </a:xfrm>
          <a:prstGeom prst="rect">
            <a:avLst/>
          </a:prstGeom>
        </p:spPr>
      </p:pic>
      <p:pic>
        <p:nvPicPr>
          <p:cNvPr id="109" name="Imagem 10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81" y="2632980"/>
            <a:ext cx="561924" cy="464400"/>
          </a:xfrm>
          <a:prstGeom prst="rect">
            <a:avLst/>
          </a:prstGeom>
        </p:spPr>
      </p:pic>
      <p:sp>
        <p:nvSpPr>
          <p:cNvPr id="64" name="Google Shape;196;p8">
            <a:hlinkClick r:id="rId12"/>
          </p:cNvPr>
          <p:cNvSpPr/>
          <p:nvPr/>
        </p:nvSpPr>
        <p:spPr>
          <a:xfrm>
            <a:off x="664740" y="6340550"/>
            <a:ext cx="2573277" cy="255344"/>
          </a:xfrm>
          <a:prstGeom prst="roundRect">
            <a:avLst>
              <a:gd name="adj" fmla="val 16667"/>
            </a:avLst>
          </a:prstGeom>
          <a:solidFill>
            <a:srgbClr val="5AB3A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 algn="ctr"/>
            <a:r>
              <a:rPr lang="pt-BR" sz="900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🖰 https://painel.programasaudeativa.com.br/</a:t>
            </a:r>
            <a:endParaRPr sz="900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6" name="Google Shape;1178;p84" descr="Uma imagem contendo Padrão do plano de fundo&#10;&#10;Descrição gerada automaticamente"/>
          <p:cNvPicPr preferRelativeResize="0"/>
          <p:nvPr/>
        </p:nvPicPr>
        <p:blipFill rotWithShape="1">
          <a:blip r:embed="rId13">
            <a:alphaModFix/>
          </a:blip>
          <a:srcRect l="33482" t="19978" r="21814" b="18458"/>
          <a:stretch/>
        </p:blipFill>
        <p:spPr>
          <a:xfrm rot="1352666" flipH="1">
            <a:off x="9570811" y="-985421"/>
            <a:ext cx="4390537" cy="348963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325;p16"/>
          <p:cNvSpPr txBox="1"/>
          <p:nvPr/>
        </p:nvSpPr>
        <p:spPr>
          <a:xfrm>
            <a:off x="2494800" y="504000"/>
            <a:ext cx="7200000" cy="768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222D59"/>
              </a:buClr>
              <a:buSzPts val="2000"/>
            </a:pPr>
            <a:r>
              <a:rPr lang="pt-BR" sz="2800" b="1" dirty="0">
                <a:solidFill>
                  <a:srgbClr val="222D59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SulAmérica Saúde Ativa</a:t>
            </a:r>
          </a:p>
          <a:p>
            <a:pPr lvl="0" algn="ctr">
              <a:lnSpc>
                <a:spcPct val="90000"/>
              </a:lnSpc>
              <a:buClr>
                <a:srgbClr val="222D59"/>
              </a:buClr>
              <a:buSzPts val="2000"/>
            </a:pPr>
            <a:endParaRPr lang="pt-BR" sz="2800" b="1" dirty="0">
              <a:solidFill>
                <a:srgbClr val="222D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Google Shape;150;p8"/>
          <p:cNvSpPr txBox="1"/>
          <p:nvPr/>
        </p:nvSpPr>
        <p:spPr>
          <a:xfrm>
            <a:off x="4734011" y="3621448"/>
            <a:ext cx="25884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Iniciativas focadas em ações de prevenção e promoção</a:t>
            </a:r>
            <a:endParaRPr sz="1600" dirty="0">
              <a:solidFill>
                <a:srgbClr val="222D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à saúde de acordo com a </a:t>
            </a:r>
            <a:r>
              <a:rPr lang="pt-BR" sz="1600" b="1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necessidade de cada cliente</a:t>
            </a:r>
            <a:endParaRPr sz="1600" b="1" dirty="0">
              <a:solidFill>
                <a:srgbClr val="222D59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Google Shape;161;p8"/>
          <p:cNvSpPr txBox="1"/>
          <p:nvPr/>
        </p:nvSpPr>
        <p:spPr>
          <a:xfrm>
            <a:off x="2394074" y="4555862"/>
            <a:ext cx="1856679" cy="300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00" tIns="45350" rIns="90700" bIns="45350" anchor="t" anchorCtr="0">
            <a:sp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</a:t>
            </a:r>
            <a:r>
              <a:rPr lang="pt-BR" sz="1600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arto </a:t>
            </a:r>
            <a:r>
              <a:rPr lang="pt-BR" sz="1600" b="1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  <a:r>
              <a:rPr lang="pt-BR" sz="1600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dequado</a:t>
            </a:r>
            <a:endParaRPr sz="2000" dirty="0">
              <a:solidFill>
                <a:srgbClr val="222D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Google Shape;176;p8"/>
          <p:cNvSpPr txBox="1"/>
          <p:nvPr/>
        </p:nvSpPr>
        <p:spPr>
          <a:xfrm>
            <a:off x="7531645" y="5442696"/>
            <a:ext cx="1939880" cy="301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</a:t>
            </a:r>
            <a:r>
              <a:rPr lang="pt-BR" sz="1600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doso </a:t>
            </a:r>
            <a:r>
              <a:rPr lang="pt-BR" sz="1600" b="1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  <a:r>
              <a:rPr lang="pt-BR" sz="1600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 </a:t>
            </a:r>
            <a:r>
              <a:rPr lang="pt-BR" sz="1600" b="1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lang="pt-BR" sz="1600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uidado</a:t>
            </a:r>
            <a:endParaRPr sz="2000" dirty="0">
              <a:solidFill>
                <a:srgbClr val="222D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7" name="Grupo 106"/>
          <p:cNvGrpSpPr/>
          <p:nvPr/>
        </p:nvGrpSpPr>
        <p:grpSpPr>
          <a:xfrm>
            <a:off x="7706485" y="3547800"/>
            <a:ext cx="1584628" cy="464400"/>
            <a:chOff x="7692205" y="3233294"/>
            <a:chExt cx="1584628" cy="464400"/>
          </a:xfrm>
        </p:grpSpPr>
        <p:pic>
          <p:nvPicPr>
            <p:cNvPr id="106" name="Imagem 10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2205" y="3233294"/>
              <a:ext cx="561924" cy="464400"/>
            </a:xfrm>
            <a:prstGeom prst="rect">
              <a:avLst/>
            </a:prstGeom>
          </p:spPr>
        </p:pic>
        <p:sp>
          <p:nvSpPr>
            <p:cNvPr id="47" name="Google Shape;179;p8"/>
            <p:cNvSpPr/>
            <p:nvPr/>
          </p:nvSpPr>
          <p:spPr>
            <a:xfrm>
              <a:off x="8167973" y="3338872"/>
              <a:ext cx="1108860" cy="3015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b="1" dirty="0">
                  <a:solidFill>
                    <a:srgbClr val="222D59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O</a:t>
              </a:r>
              <a:r>
                <a:rPr lang="pt-BR" sz="1600" dirty="0">
                  <a:solidFill>
                    <a:srgbClr val="222D59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ncologia</a:t>
              </a:r>
              <a:endParaRPr sz="2000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0" name="Google Shape;182;p8"/>
          <p:cNvSpPr/>
          <p:nvPr/>
        </p:nvSpPr>
        <p:spPr>
          <a:xfrm>
            <a:off x="8120609" y="4558543"/>
            <a:ext cx="2701831" cy="301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5000"/>
              </a:lnSpc>
            </a:pPr>
            <a:r>
              <a:rPr lang="pt-BR" sz="1600" b="1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</a:t>
            </a:r>
            <a:r>
              <a:rPr lang="pt-BR" sz="1600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utura </a:t>
            </a:r>
            <a:r>
              <a:rPr lang="pt-BR" sz="1600" b="1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</a:t>
            </a:r>
            <a:r>
              <a:rPr lang="pt-BR" sz="1600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amãe¹</a:t>
            </a:r>
          </a:p>
        </p:txBody>
      </p:sp>
      <p:pic>
        <p:nvPicPr>
          <p:cNvPr id="104" name="Imagem 10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274" y="1879308"/>
            <a:ext cx="561924" cy="46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185;p8"/>
          <p:cNvSpPr txBox="1"/>
          <p:nvPr/>
        </p:nvSpPr>
        <p:spPr>
          <a:xfrm>
            <a:off x="7229123" y="1963292"/>
            <a:ext cx="2797156" cy="301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600">
                <a:solidFill>
                  <a:srgbClr val="222D59"/>
                </a:solidFill>
                <a:ea typeface="Arial"/>
                <a:cs typeface="Arial"/>
              </a:defRPr>
            </a:lvl1pPr>
          </a:lstStyle>
          <a:p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Ú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nica </a:t>
            </a: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</a:t>
            </a: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ente</a:t>
            </a:r>
          </a:p>
        </p:txBody>
      </p:sp>
      <p:sp>
        <p:nvSpPr>
          <p:cNvPr id="55" name="Google Shape;187;p8"/>
          <p:cNvSpPr/>
          <p:nvPr/>
        </p:nvSpPr>
        <p:spPr>
          <a:xfrm>
            <a:off x="6114647" y="2310942"/>
            <a:ext cx="999327" cy="580915"/>
          </a:xfrm>
          <a:custGeom>
            <a:avLst/>
            <a:gdLst/>
            <a:ahLst/>
            <a:cxnLst/>
            <a:rect l="l" t="t" r="r" b="b"/>
            <a:pathLst>
              <a:path w="1759686" h="1022783" extrusionOk="0">
                <a:moveTo>
                  <a:pt x="15852" y="0"/>
                </a:moveTo>
                <a:lnTo>
                  <a:pt x="174775" y="8025"/>
                </a:lnTo>
                <a:cubicBezTo>
                  <a:pt x="712170" y="62601"/>
                  <a:pt x="1202351" y="276885"/>
                  <a:pt x="1597106" y="602666"/>
                </a:cubicBezTo>
                <a:lnTo>
                  <a:pt x="1759686" y="750428"/>
                </a:lnTo>
                <a:lnTo>
                  <a:pt x="1747835" y="1003230"/>
                </a:lnTo>
                <a:lnTo>
                  <a:pt x="1509751" y="1022783"/>
                </a:lnTo>
                <a:lnTo>
                  <a:pt x="1361706" y="888231"/>
                </a:lnTo>
                <a:cubicBezTo>
                  <a:pt x="1021783" y="607701"/>
                  <a:pt x="599688" y="423181"/>
                  <a:pt x="136937" y="376186"/>
                </a:cubicBezTo>
                <a:lnTo>
                  <a:pt x="0" y="369271"/>
                </a:lnTo>
                <a:lnTo>
                  <a:pt x="15852" y="0"/>
                </a:lnTo>
                <a:close/>
              </a:path>
            </a:pathLst>
          </a:custGeom>
          <a:solidFill>
            <a:srgbClr val="9632FA"/>
          </a:solidFill>
          <a:ln>
            <a:noFill/>
          </a:ln>
          <a:effectLst>
            <a:outerShdw sx="1000" sy="1000" algn="ctr" rotWithShape="0">
              <a:srgbClr val="F2F2F2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>
              <a:buClr>
                <a:schemeClr val="dk1"/>
              </a:buClr>
              <a:buSzPts val="2000"/>
              <a:buFont typeface="Calibri"/>
              <a:buNone/>
            </a:pPr>
            <a:endParaRPr sz="2000" u="sng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6" name="Google Shape;188;p8"/>
          <p:cNvSpPr/>
          <p:nvPr/>
        </p:nvSpPr>
        <p:spPr>
          <a:xfrm rot="197260">
            <a:off x="4971035" y="2311260"/>
            <a:ext cx="1084957" cy="593934"/>
          </a:xfrm>
          <a:custGeom>
            <a:avLst/>
            <a:gdLst/>
            <a:ahLst/>
            <a:cxnLst/>
            <a:rect l="l" t="t" r="r" b="b"/>
            <a:pathLst>
              <a:path w="1891553" h="1025201" extrusionOk="0">
                <a:moveTo>
                  <a:pt x="1736025" y="0"/>
                </a:moveTo>
                <a:lnTo>
                  <a:pt x="1891553" y="166852"/>
                </a:lnTo>
                <a:lnTo>
                  <a:pt x="1751877" y="369271"/>
                </a:lnTo>
                <a:lnTo>
                  <a:pt x="1626026" y="375626"/>
                </a:lnTo>
                <a:cubicBezTo>
                  <a:pt x="1163275" y="422621"/>
                  <a:pt x="741181" y="607141"/>
                  <a:pt x="401257" y="887671"/>
                </a:cubicBezTo>
                <a:lnTo>
                  <a:pt x="249935" y="1025201"/>
                </a:lnTo>
                <a:lnTo>
                  <a:pt x="0" y="752846"/>
                </a:lnTo>
                <a:lnTo>
                  <a:pt x="165857" y="602106"/>
                </a:lnTo>
                <a:cubicBezTo>
                  <a:pt x="560612" y="276325"/>
                  <a:pt x="1050793" y="62041"/>
                  <a:pt x="1588188" y="7465"/>
                </a:cubicBezTo>
                <a:lnTo>
                  <a:pt x="1736025" y="0"/>
                </a:lnTo>
                <a:close/>
              </a:path>
            </a:pathLst>
          </a:custGeom>
          <a:solidFill>
            <a:srgbClr val="5AB3A0"/>
          </a:solidFill>
          <a:ln>
            <a:noFill/>
          </a:ln>
          <a:effectLst>
            <a:outerShdw sx="1000" sy="1000" algn="ctr" rotWithShape="0">
              <a:srgbClr val="F2F2F2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>
              <a:buClr>
                <a:schemeClr val="dk1"/>
              </a:buClr>
              <a:buSzPts val="2000"/>
              <a:buFont typeface="Calibri"/>
              <a:buNone/>
            </a:pPr>
            <a:endParaRPr sz="2000" u="sng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Google Shape;189;p8"/>
          <p:cNvSpPr/>
          <p:nvPr/>
        </p:nvSpPr>
        <p:spPr>
          <a:xfrm>
            <a:off x="7113548" y="2944971"/>
            <a:ext cx="521760" cy="1078093"/>
          </a:xfrm>
          <a:custGeom>
            <a:avLst/>
            <a:gdLst/>
            <a:ahLst/>
            <a:cxnLst/>
            <a:rect l="l" t="t" r="r" b="b"/>
            <a:pathLst>
              <a:path w="918751" h="1898135" extrusionOk="0">
                <a:moveTo>
                  <a:pt x="272355" y="0"/>
                </a:moveTo>
                <a:lnTo>
                  <a:pt x="310379" y="41837"/>
                </a:lnTo>
                <a:cubicBezTo>
                  <a:pt x="636160" y="436592"/>
                  <a:pt x="850444" y="926773"/>
                  <a:pt x="905020" y="1464168"/>
                </a:cubicBezTo>
                <a:lnTo>
                  <a:pt x="918751" y="1736101"/>
                </a:lnTo>
                <a:lnTo>
                  <a:pt x="733359" y="1898135"/>
                </a:lnTo>
                <a:lnTo>
                  <a:pt x="547924" y="1752019"/>
                </a:lnTo>
                <a:lnTo>
                  <a:pt x="548704" y="1736577"/>
                </a:lnTo>
                <a:cubicBezTo>
                  <a:pt x="548704" y="1182236"/>
                  <a:pt x="352099" y="673815"/>
                  <a:pt x="24814" y="277237"/>
                </a:cubicBezTo>
                <a:lnTo>
                  <a:pt x="0" y="249934"/>
                </a:lnTo>
                <a:lnTo>
                  <a:pt x="272355" y="0"/>
                </a:lnTo>
                <a:close/>
              </a:path>
            </a:pathLst>
          </a:custGeom>
          <a:solidFill>
            <a:srgbClr val="5AB3A0"/>
          </a:solidFill>
          <a:ln>
            <a:noFill/>
          </a:ln>
          <a:effectLst>
            <a:outerShdw sx="1000" sy="1000" algn="ctr" rotWithShape="0">
              <a:srgbClr val="F2F2F2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>
              <a:buClr>
                <a:schemeClr val="dk1"/>
              </a:buClr>
              <a:buSzPts val="2000"/>
              <a:buFont typeface="Calibri"/>
              <a:buNone/>
            </a:pPr>
            <a:endParaRPr sz="2000" u="sng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8" name="Google Shape;190;p8"/>
          <p:cNvSpPr/>
          <p:nvPr/>
        </p:nvSpPr>
        <p:spPr>
          <a:xfrm>
            <a:off x="4420016" y="2913439"/>
            <a:ext cx="520221" cy="993861"/>
          </a:xfrm>
          <a:custGeom>
            <a:avLst/>
            <a:gdLst/>
            <a:ahLst/>
            <a:cxnLst/>
            <a:rect l="l" t="t" r="r" b="b"/>
            <a:pathLst>
              <a:path w="916042" h="1749832" extrusionOk="0">
                <a:moveTo>
                  <a:pt x="643687" y="0"/>
                </a:moveTo>
                <a:lnTo>
                  <a:pt x="897409" y="11560"/>
                </a:lnTo>
                <a:lnTo>
                  <a:pt x="916042" y="249935"/>
                </a:lnTo>
                <a:lnTo>
                  <a:pt x="893961" y="274230"/>
                </a:lnTo>
                <a:cubicBezTo>
                  <a:pt x="566676" y="670808"/>
                  <a:pt x="370071" y="1179229"/>
                  <a:pt x="370071" y="1733570"/>
                </a:cubicBezTo>
                <a:cubicBezTo>
                  <a:pt x="370345" y="1738991"/>
                  <a:pt x="370618" y="1744411"/>
                  <a:pt x="370892" y="1749832"/>
                </a:cubicBezTo>
                <a:lnTo>
                  <a:pt x="17" y="1733912"/>
                </a:lnTo>
                <a:cubicBezTo>
                  <a:pt x="11" y="1733798"/>
                  <a:pt x="6" y="1733684"/>
                  <a:pt x="0" y="1733570"/>
                </a:cubicBezTo>
                <a:cubicBezTo>
                  <a:pt x="0" y="1089811"/>
                  <a:pt x="228318" y="499378"/>
                  <a:pt x="608396" y="38830"/>
                </a:cubicBezTo>
                <a:lnTo>
                  <a:pt x="643687" y="0"/>
                </a:lnTo>
                <a:close/>
              </a:path>
            </a:pathLst>
          </a:custGeom>
          <a:solidFill>
            <a:srgbClr val="9632FA"/>
          </a:solidFill>
          <a:ln>
            <a:noFill/>
          </a:ln>
          <a:effectLst>
            <a:outerShdw sx="1000" sy="1000" algn="ctr" rotWithShape="0">
              <a:srgbClr val="F2F2F2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u="sng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" name="Google Shape;191;p8"/>
          <p:cNvSpPr/>
          <p:nvPr/>
        </p:nvSpPr>
        <p:spPr>
          <a:xfrm>
            <a:off x="4435598" y="4011849"/>
            <a:ext cx="578162" cy="1020616"/>
          </a:xfrm>
          <a:custGeom>
            <a:avLst/>
            <a:gdLst/>
            <a:ahLst/>
            <a:cxnLst/>
            <a:rect l="l" t="t" r="r" b="b"/>
            <a:pathLst>
              <a:path w="1018069" h="1796938" extrusionOk="0">
                <a:moveTo>
                  <a:pt x="369271" y="150371"/>
                </a:moveTo>
                <a:cubicBezTo>
                  <a:pt x="369652" y="157923"/>
                  <a:pt x="370034" y="165474"/>
                  <a:pt x="370415" y="173026"/>
                </a:cubicBezTo>
                <a:cubicBezTo>
                  <a:pt x="417410" y="635777"/>
                  <a:pt x="601930" y="1057872"/>
                  <a:pt x="882460" y="1397795"/>
                </a:cubicBezTo>
                <a:lnTo>
                  <a:pt x="1018069" y="1547003"/>
                </a:lnTo>
                <a:lnTo>
                  <a:pt x="745714" y="1796938"/>
                </a:lnTo>
                <a:lnTo>
                  <a:pt x="596895" y="1633195"/>
                </a:lnTo>
                <a:cubicBezTo>
                  <a:pt x="271114" y="1238440"/>
                  <a:pt x="56830" y="748259"/>
                  <a:pt x="2254" y="210864"/>
                </a:cubicBezTo>
                <a:lnTo>
                  <a:pt x="0" y="166222"/>
                </a:lnTo>
                <a:lnTo>
                  <a:pt x="173913" y="0"/>
                </a:lnTo>
                <a:lnTo>
                  <a:pt x="369271" y="150371"/>
                </a:lnTo>
                <a:close/>
              </a:path>
            </a:pathLst>
          </a:custGeom>
          <a:solidFill>
            <a:srgbClr val="5AB3A0"/>
          </a:solidFill>
          <a:ln>
            <a:noFill/>
          </a:ln>
          <a:effectLst>
            <a:outerShdw sx="1000" sy="1000" algn="ctr" rotWithShape="0">
              <a:srgbClr val="F2F2F2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u="sng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0" name="Google Shape;192;p8"/>
          <p:cNvSpPr/>
          <p:nvPr/>
        </p:nvSpPr>
        <p:spPr>
          <a:xfrm>
            <a:off x="7056807" y="4067895"/>
            <a:ext cx="581009" cy="939318"/>
          </a:xfrm>
          <a:custGeom>
            <a:avLst/>
            <a:gdLst/>
            <a:ahLst/>
            <a:cxnLst/>
            <a:rect l="l" t="t" r="r" b="b"/>
            <a:pathLst>
              <a:path w="1023082" h="1653802" extrusionOk="0">
                <a:moveTo>
                  <a:pt x="653811" y="0"/>
                </a:moveTo>
                <a:lnTo>
                  <a:pt x="1023082" y="15852"/>
                </a:lnTo>
                <a:lnTo>
                  <a:pt x="1020869" y="59678"/>
                </a:lnTo>
                <a:cubicBezTo>
                  <a:pt x="966293" y="597073"/>
                  <a:pt x="752009" y="1087254"/>
                  <a:pt x="426228" y="1482009"/>
                </a:cubicBezTo>
                <a:lnTo>
                  <a:pt x="272355" y="1651313"/>
                </a:lnTo>
                <a:lnTo>
                  <a:pt x="37202" y="1653802"/>
                </a:lnTo>
                <a:lnTo>
                  <a:pt x="0" y="1401379"/>
                </a:lnTo>
                <a:lnTo>
                  <a:pt x="140663" y="1246609"/>
                </a:lnTo>
                <a:cubicBezTo>
                  <a:pt x="421193" y="906686"/>
                  <a:pt x="605714" y="484591"/>
                  <a:pt x="652708" y="21840"/>
                </a:cubicBezTo>
                <a:cubicBezTo>
                  <a:pt x="653076" y="14560"/>
                  <a:pt x="653443" y="7280"/>
                  <a:pt x="653811" y="0"/>
                </a:cubicBezTo>
                <a:close/>
              </a:path>
            </a:pathLst>
          </a:custGeom>
          <a:solidFill>
            <a:srgbClr val="9632FA"/>
          </a:solidFill>
          <a:ln>
            <a:noFill/>
          </a:ln>
          <a:effectLst>
            <a:outerShdw sx="1000" sy="1000" algn="ctr" rotWithShape="0">
              <a:srgbClr val="F2F2F2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>
              <a:buClr>
                <a:schemeClr val="dk1"/>
              </a:buClr>
              <a:buSzPts val="2000"/>
              <a:buFont typeface="Calibri"/>
              <a:buNone/>
            </a:pPr>
            <a:endParaRPr sz="2000" u="sng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1" name="Google Shape;193;p8"/>
          <p:cNvSpPr/>
          <p:nvPr/>
        </p:nvSpPr>
        <p:spPr>
          <a:xfrm>
            <a:off x="5029004" y="5043620"/>
            <a:ext cx="935844" cy="523775"/>
          </a:xfrm>
          <a:custGeom>
            <a:avLst/>
            <a:gdLst/>
            <a:ahLst/>
            <a:cxnLst/>
            <a:rect l="l" t="t" r="r" b="b"/>
            <a:pathLst>
              <a:path w="1647900" h="922180" extrusionOk="0">
                <a:moveTo>
                  <a:pt x="249934" y="0"/>
                </a:moveTo>
                <a:lnTo>
                  <a:pt x="287353" y="34008"/>
                </a:lnTo>
                <a:cubicBezTo>
                  <a:pt x="627277" y="314538"/>
                  <a:pt x="1049371" y="499059"/>
                  <a:pt x="1512122" y="546053"/>
                </a:cubicBezTo>
                <a:lnTo>
                  <a:pt x="1647900" y="552910"/>
                </a:lnTo>
                <a:lnTo>
                  <a:pt x="1632049" y="922180"/>
                </a:lnTo>
                <a:lnTo>
                  <a:pt x="1474284" y="914214"/>
                </a:lnTo>
                <a:cubicBezTo>
                  <a:pt x="936889" y="859638"/>
                  <a:pt x="446708" y="645354"/>
                  <a:pt x="51953" y="319573"/>
                </a:cubicBezTo>
                <a:lnTo>
                  <a:pt x="0" y="272355"/>
                </a:lnTo>
                <a:lnTo>
                  <a:pt x="13143" y="34957"/>
                </a:lnTo>
                <a:lnTo>
                  <a:pt x="249934" y="0"/>
                </a:lnTo>
                <a:close/>
              </a:path>
            </a:pathLst>
          </a:custGeom>
          <a:solidFill>
            <a:srgbClr val="9632FA"/>
          </a:solidFill>
          <a:ln>
            <a:noFill/>
          </a:ln>
          <a:effectLst>
            <a:outerShdw sx="1000" sy="1000" algn="ctr" rotWithShape="0">
              <a:srgbClr val="F2F2F2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>
              <a:buClr>
                <a:schemeClr val="dk1"/>
              </a:buClr>
              <a:buSzPts val="2000"/>
              <a:buFont typeface="Calibri"/>
              <a:buNone/>
            </a:pPr>
            <a:endParaRPr sz="2000" u="sng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2" name="Google Shape;194;p8"/>
          <p:cNvSpPr/>
          <p:nvPr/>
        </p:nvSpPr>
        <p:spPr>
          <a:xfrm>
            <a:off x="6031738" y="5015217"/>
            <a:ext cx="1025020" cy="520965"/>
          </a:xfrm>
          <a:custGeom>
            <a:avLst/>
            <a:gdLst/>
            <a:ahLst/>
            <a:cxnLst/>
            <a:rect l="l" t="t" r="r" b="b"/>
            <a:pathLst>
              <a:path w="1804928" h="917233" extrusionOk="0">
                <a:moveTo>
                  <a:pt x="1554993" y="0"/>
                </a:moveTo>
                <a:lnTo>
                  <a:pt x="1804928" y="272355"/>
                </a:lnTo>
                <a:lnTo>
                  <a:pt x="1759034" y="314066"/>
                </a:lnTo>
                <a:cubicBezTo>
                  <a:pt x="1364279" y="639847"/>
                  <a:pt x="874098" y="854131"/>
                  <a:pt x="336703" y="908707"/>
                </a:cubicBezTo>
                <a:lnTo>
                  <a:pt x="167852" y="917233"/>
                </a:lnTo>
                <a:lnTo>
                  <a:pt x="0" y="750968"/>
                </a:lnTo>
                <a:lnTo>
                  <a:pt x="152000" y="547962"/>
                </a:lnTo>
                <a:lnTo>
                  <a:pt x="298865" y="540546"/>
                </a:lnTo>
                <a:cubicBezTo>
                  <a:pt x="761616" y="493552"/>
                  <a:pt x="1183711" y="309031"/>
                  <a:pt x="1523634" y="28501"/>
                </a:cubicBezTo>
                <a:lnTo>
                  <a:pt x="1554993" y="0"/>
                </a:lnTo>
                <a:close/>
              </a:path>
            </a:pathLst>
          </a:custGeom>
          <a:solidFill>
            <a:srgbClr val="5AB3A0"/>
          </a:solidFill>
          <a:ln>
            <a:noFill/>
          </a:ln>
          <a:effectLst>
            <a:outerShdw sx="1000" sy="1000" algn="ctr" rotWithShape="0">
              <a:srgbClr val="F2F2F2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>
              <a:buClr>
                <a:schemeClr val="dk1"/>
              </a:buClr>
              <a:buSzPts val="2000"/>
              <a:buFont typeface="Calibri"/>
              <a:buNone/>
            </a:pPr>
            <a:endParaRPr sz="2000" u="sng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7" name="Google Shape;155;p8"/>
          <p:cNvSpPr txBox="1"/>
          <p:nvPr/>
        </p:nvSpPr>
        <p:spPr>
          <a:xfrm>
            <a:off x="2846802" y="2675167"/>
            <a:ext cx="1242392" cy="301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lang="pt-BR" sz="1600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oluna </a:t>
            </a:r>
            <a:r>
              <a:rPr lang="pt-BR" sz="1600" b="1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  <a:r>
              <a:rPr lang="pt-BR" sz="1600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tiva</a:t>
            </a:r>
            <a:endParaRPr sz="2000" dirty="0">
              <a:solidFill>
                <a:srgbClr val="222D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Google Shape;167;p8"/>
          <p:cNvSpPr txBox="1"/>
          <p:nvPr/>
        </p:nvSpPr>
        <p:spPr>
          <a:xfrm>
            <a:off x="2069767" y="3653378"/>
            <a:ext cx="1936412" cy="301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lang="pt-BR" sz="1600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oluna in </a:t>
            </a:r>
            <a:r>
              <a:rPr lang="pt-BR" sz="1600" b="1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lang="pt-BR" sz="1600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ompany</a:t>
            </a:r>
          </a:p>
        </p:txBody>
      </p:sp>
      <p:sp>
        <p:nvSpPr>
          <p:cNvPr id="76" name="Google Shape;173;p8"/>
          <p:cNvSpPr txBox="1"/>
          <p:nvPr/>
        </p:nvSpPr>
        <p:spPr>
          <a:xfrm>
            <a:off x="7927438" y="2676455"/>
            <a:ext cx="16635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pt-BR" sz="1600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rtopedia</a:t>
            </a:r>
            <a:endParaRPr sz="1600" dirty="0">
              <a:solidFill>
                <a:srgbClr val="222D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Google Shape;155;p8"/>
          <p:cNvSpPr txBox="1"/>
          <p:nvPr/>
        </p:nvSpPr>
        <p:spPr>
          <a:xfrm>
            <a:off x="3348402" y="5384971"/>
            <a:ext cx="955027" cy="301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lang="pt-BR" sz="1600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icatrizar</a:t>
            </a:r>
            <a:endParaRPr sz="2000" dirty="0">
              <a:solidFill>
                <a:srgbClr val="222D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Google Shape;158;p8"/>
          <p:cNvSpPr txBox="1"/>
          <p:nvPr/>
        </p:nvSpPr>
        <p:spPr>
          <a:xfrm>
            <a:off x="3220731" y="1963262"/>
            <a:ext cx="1865850" cy="301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lang="pt-BR" sz="1600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uidado na </a:t>
            </a:r>
            <a:r>
              <a:rPr lang="pt-BR" sz="1600" b="1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</a:t>
            </a:r>
            <a:r>
              <a:rPr lang="pt-BR" sz="1600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edida</a:t>
            </a:r>
            <a:endParaRPr sz="1600" dirty="0">
              <a:solidFill>
                <a:srgbClr val="222D59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8" name="Google Shape;783;p4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-1454400" y="450000"/>
            <a:ext cx="4337157" cy="61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84;p1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688383" y="390204"/>
            <a:ext cx="619125" cy="12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Imagem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341" y="6288222"/>
            <a:ext cx="435600" cy="3600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640031" y="5722914"/>
            <a:ext cx="2120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E153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conhecer os </a:t>
            </a:r>
            <a:r>
              <a:rPr lang="pt-BR" sz="1400" b="1" dirty="0">
                <a:solidFill>
                  <a:srgbClr val="E153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detalhes</a:t>
            </a:r>
            <a:r>
              <a:rPr lang="pt-BR" sz="1400" dirty="0">
                <a:solidFill>
                  <a:srgbClr val="E153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dos Programas acesse</a:t>
            </a:r>
          </a:p>
        </p:txBody>
      </p:sp>
      <p:sp>
        <p:nvSpPr>
          <p:cNvPr id="51" name="Google Shape;93;p3"/>
          <p:cNvSpPr txBox="1"/>
          <p:nvPr/>
        </p:nvSpPr>
        <p:spPr>
          <a:xfrm>
            <a:off x="7635308" y="6280314"/>
            <a:ext cx="5446855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pt-BR" sz="1100" dirty="0">
                <a:solidFill>
                  <a:srgbClr val="FF53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Benefício </a:t>
            </a:r>
            <a:r>
              <a:rPr lang="pt-BR" sz="1100" b="1" dirty="0">
                <a:solidFill>
                  <a:srgbClr val="FF53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não</a:t>
            </a:r>
            <a:r>
              <a:rPr lang="pt-BR" sz="1100" dirty="0">
                <a:solidFill>
                  <a:srgbClr val="FF53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válido para o Produto Hospitalar (HO) e para os planos </a:t>
            </a:r>
            <a:r>
              <a:rPr lang="pt-BR" sz="1100" b="1" dirty="0">
                <a:solidFill>
                  <a:srgbClr val="FF53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Direto</a:t>
            </a:r>
          </a:p>
          <a:p>
            <a:pPr lvl="0"/>
            <a:r>
              <a:rPr lang="pt-BR" sz="1100" dirty="0">
                <a:solidFill>
                  <a:srgbClr val="FF53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¹ Programa válido para o Produto Hospitalar</a:t>
            </a:r>
          </a:p>
        </p:txBody>
      </p:sp>
      <p:sp>
        <p:nvSpPr>
          <p:cNvPr id="52" name="Google Shape;325;p16"/>
          <p:cNvSpPr txBox="1"/>
          <p:nvPr/>
        </p:nvSpPr>
        <p:spPr>
          <a:xfrm>
            <a:off x="4269129" y="830796"/>
            <a:ext cx="26640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222D59"/>
              </a:buClr>
              <a:buSzPts val="2000"/>
            </a:pPr>
            <a:r>
              <a:rPr lang="pt-BR" sz="1400" b="1" dirty="0">
                <a:solidFill>
                  <a:srgbClr val="E1531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Planos Nacionais</a:t>
            </a:r>
          </a:p>
        </p:txBody>
      </p:sp>
      <p:pic>
        <p:nvPicPr>
          <p:cNvPr id="4" name="Imagem 3" descr="Ícone&#10;&#10;Descrição gerada automaticamente">
            <a:extLst>
              <a:ext uri="{FF2B5EF4-FFF2-40B4-BE49-F238E27FC236}">
                <a16:creationId xmlns:a16="http://schemas.microsoft.com/office/drawing/2014/main" id="{505880C9-2500-492A-87A8-34BFDCA4636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25" y="4480210"/>
            <a:ext cx="217800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3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" name="Google Shape;872;p25" descr="Desenho de personagem de desenho animado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l="13413" t="44310" r="39775"/>
          <a:stretch/>
        </p:blipFill>
        <p:spPr>
          <a:xfrm rot="3527822">
            <a:off x="8046948" y="-1210327"/>
            <a:ext cx="4831302" cy="4171253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25"/>
          <p:cNvSpPr txBox="1"/>
          <p:nvPr/>
        </p:nvSpPr>
        <p:spPr>
          <a:xfrm>
            <a:off x="4128394" y="493727"/>
            <a:ext cx="3700517" cy="44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222D59"/>
                </a:solidFill>
                <a:latin typeface="Calibri"/>
                <a:ea typeface="Calibri"/>
                <a:cs typeface="Calibri"/>
                <a:sym typeface="Calibri"/>
              </a:rPr>
              <a:t>Contratações Opcionais</a:t>
            </a:r>
            <a:endParaRPr sz="2800" b="1" dirty="0">
              <a:solidFill>
                <a:srgbClr val="222D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4" name="Google Shape;87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454400" y="450000"/>
            <a:ext cx="4337157" cy="618797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25"/>
          <p:cNvSpPr/>
          <p:nvPr/>
        </p:nvSpPr>
        <p:spPr>
          <a:xfrm>
            <a:off x="1337184" y="2210053"/>
            <a:ext cx="8543795" cy="2835769"/>
          </a:xfrm>
          <a:prstGeom prst="roundRect">
            <a:avLst>
              <a:gd name="adj" fmla="val 21001"/>
            </a:avLst>
          </a:prstGeom>
          <a:solidFill>
            <a:srgbClr val="5AB3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25"/>
          <p:cNvSpPr/>
          <p:nvPr/>
        </p:nvSpPr>
        <p:spPr>
          <a:xfrm>
            <a:off x="1337184" y="2165765"/>
            <a:ext cx="8475844" cy="2835769"/>
          </a:xfrm>
          <a:prstGeom prst="roundRect">
            <a:avLst>
              <a:gd name="adj" fmla="val 2100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25"/>
          <p:cNvSpPr txBox="1"/>
          <p:nvPr/>
        </p:nvSpPr>
        <p:spPr>
          <a:xfrm>
            <a:off x="1597462" y="2986481"/>
            <a:ext cx="785165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Em caso de falecimento do segurado titular, os dependentes permanecem gratuitamente cobertos pelo seguro.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Não haverá remissão caso o falecimento seja decorrente de doença ou lesão pré-existente.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Para PME, haverá carência de 180 dias, exceto para falecimento decorrente de acidente pessoal.</a:t>
            </a:r>
            <a:endParaRPr/>
          </a:p>
        </p:txBody>
      </p:sp>
      <p:sp>
        <p:nvSpPr>
          <p:cNvPr id="878" name="Google Shape;878;p25"/>
          <p:cNvSpPr txBox="1"/>
          <p:nvPr/>
        </p:nvSpPr>
        <p:spPr>
          <a:xfrm>
            <a:off x="1597462" y="2654208"/>
            <a:ext cx="18360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222D59"/>
                </a:solidFill>
                <a:latin typeface="Calibri"/>
                <a:ea typeface="Calibri"/>
                <a:cs typeface="Calibri"/>
                <a:sym typeface="Calibri"/>
              </a:rPr>
              <a:t>Remissão de 2 anos</a:t>
            </a:r>
            <a:endParaRPr/>
          </a:p>
        </p:txBody>
      </p:sp>
      <p:pic>
        <p:nvPicPr>
          <p:cNvPr id="879" name="Google Shape;87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2961" y="3984277"/>
            <a:ext cx="4356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25"/>
          <p:cNvSpPr txBox="1"/>
          <p:nvPr/>
        </p:nvSpPr>
        <p:spPr>
          <a:xfrm>
            <a:off x="2021504" y="4064864"/>
            <a:ext cx="30960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889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rgbClr val="9632FA"/>
                </a:solidFill>
                <a:latin typeface="Calibri"/>
                <a:ea typeface="Calibri"/>
                <a:cs typeface="Calibri"/>
                <a:sym typeface="Calibri"/>
              </a:rPr>
              <a:t>PME (incluso sem custo adicional)</a:t>
            </a:r>
            <a:endParaRPr sz="1200" b="0" i="0" u="none" strike="noStrike" cap="none">
              <a:solidFill>
                <a:srgbClr val="9632F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1" name="Google Shape;881;p25"/>
          <p:cNvPicPr preferRelativeResize="0"/>
          <p:nvPr/>
        </p:nvPicPr>
        <p:blipFill rotWithShape="1">
          <a:blip r:embed="rId6">
            <a:alphaModFix/>
          </a:blip>
          <a:srcRect t="35253"/>
          <a:stretch/>
        </p:blipFill>
        <p:spPr>
          <a:xfrm flipH="1">
            <a:off x="1881441" y="4090293"/>
            <a:ext cx="336389" cy="1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88383" y="390204"/>
            <a:ext cx="619125" cy="1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25"/>
          <p:cNvSpPr/>
          <p:nvPr/>
        </p:nvSpPr>
        <p:spPr>
          <a:xfrm>
            <a:off x="1269231" y="1842193"/>
            <a:ext cx="8543794" cy="706137"/>
          </a:xfrm>
          <a:prstGeom prst="roundRect">
            <a:avLst>
              <a:gd name="adj" fmla="val 16667"/>
            </a:avLst>
          </a:prstGeom>
          <a:solidFill>
            <a:srgbClr val="E15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84" name="Google Shape;884;p25"/>
          <p:cNvGrpSpPr/>
          <p:nvPr/>
        </p:nvGrpSpPr>
        <p:grpSpPr>
          <a:xfrm>
            <a:off x="1317972" y="1994497"/>
            <a:ext cx="1617076" cy="476726"/>
            <a:chOff x="836770" y="1691323"/>
            <a:chExt cx="1617076" cy="476726"/>
          </a:xfrm>
        </p:grpSpPr>
        <p:sp>
          <p:nvSpPr>
            <p:cNvPr id="885" name="Google Shape;885;p25"/>
            <p:cNvSpPr/>
            <p:nvPr/>
          </p:nvSpPr>
          <p:spPr>
            <a:xfrm>
              <a:off x="1399559" y="1691323"/>
              <a:ext cx="1054287" cy="476726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PME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(02 á 29 vidas)</a:t>
              </a:r>
              <a:endParaRPr/>
            </a:p>
          </p:txBody>
        </p:sp>
        <p:pic>
          <p:nvPicPr>
            <p:cNvPr id="886" name="Google Shape;886;p25" descr="Ícone&#10;&#10;Descrição gerada automaticament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36770" y="1709056"/>
              <a:ext cx="426888" cy="352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7" name="Google Shape;887;p25" descr="Ícone&#10;&#10;Descrição gerada automaticament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61088" y="1768990"/>
              <a:ext cx="426888" cy="3528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7"/>
          <p:cNvSpPr/>
          <p:nvPr/>
        </p:nvSpPr>
        <p:spPr>
          <a:xfrm>
            <a:off x="257141" y="2424320"/>
            <a:ext cx="7812000" cy="345173"/>
          </a:xfrm>
          <a:prstGeom prst="roundRect">
            <a:avLst>
              <a:gd name="adj" fmla="val 16667"/>
            </a:avLst>
          </a:prstGeom>
          <a:solidFill>
            <a:srgbClr val="FF5000"/>
          </a:solidFill>
          <a:ln w="12700" cap="flat" cmpd="sng">
            <a:solidFill>
              <a:srgbClr val="FF5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3" name="Google Shape;903;p27" descr="Uma imagem contendo Padrão do plano de fund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l="1934" t="21817" r="23450" b="23749"/>
          <a:stretch/>
        </p:blipFill>
        <p:spPr>
          <a:xfrm rot="-10346174" flipH="1">
            <a:off x="5185998" y="112145"/>
            <a:ext cx="7328452" cy="30461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4" name="Google Shape;904;p27"/>
          <p:cNvGrpSpPr/>
          <p:nvPr/>
        </p:nvGrpSpPr>
        <p:grpSpPr>
          <a:xfrm>
            <a:off x="8236114" y="3304920"/>
            <a:ext cx="3600000" cy="1296000"/>
            <a:chOff x="4619610" y="721657"/>
            <a:chExt cx="3600000" cy="1296000"/>
          </a:xfrm>
        </p:grpSpPr>
        <p:sp>
          <p:nvSpPr>
            <p:cNvPr id="905" name="Google Shape;905;p27"/>
            <p:cNvSpPr/>
            <p:nvPr/>
          </p:nvSpPr>
          <p:spPr>
            <a:xfrm>
              <a:off x="4619610" y="721657"/>
              <a:ext cx="3600000" cy="1296000"/>
            </a:xfrm>
            <a:prstGeom prst="roundRect">
              <a:avLst>
                <a:gd name="adj" fmla="val 16667"/>
              </a:avLst>
            </a:prstGeom>
            <a:solidFill>
              <a:srgbClr val="222D59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27"/>
            <p:cNvSpPr txBox="1"/>
            <p:nvPr/>
          </p:nvSpPr>
          <p:spPr>
            <a:xfrm>
              <a:off x="5686333" y="1187401"/>
              <a:ext cx="2186450" cy="600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pt-BR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Entrar em contato com a Central SulAmérica para acionar alguma das coberturas.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27"/>
            <p:cNvSpPr txBox="1"/>
            <p:nvPr/>
          </p:nvSpPr>
          <p:spPr>
            <a:xfrm>
              <a:off x="5686333" y="874645"/>
              <a:ext cx="1512000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lang="pt-BR" sz="16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Como acionar?</a:t>
              </a:r>
              <a:endParaRPr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08" name="Google Shape;908;p2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05819" y="960113"/>
              <a:ext cx="871200" cy="720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09" name="Google Shape;909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454400" y="448033"/>
            <a:ext cx="4337157" cy="618797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27"/>
          <p:cNvSpPr txBox="1"/>
          <p:nvPr/>
        </p:nvSpPr>
        <p:spPr>
          <a:xfrm>
            <a:off x="141206" y="1473493"/>
            <a:ext cx="5075582" cy="75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Seguro Viagem - Nacional 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(todos os planos Nacionais)</a:t>
            </a:r>
            <a:endParaRPr dirty="0"/>
          </a:p>
        </p:txBody>
      </p:sp>
      <p:pic>
        <p:nvPicPr>
          <p:cNvPr id="911" name="Google Shape;911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7141" y="1280563"/>
            <a:ext cx="619125" cy="1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27"/>
          <p:cNvSpPr/>
          <p:nvPr/>
        </p:nvSpPr>
        <p:spPr>
          <a:xfrm>
            <a:off x="4666493" y="0"/>
            <a:ext cx="459299" cy="1674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27"/>
          <p:cNvSpPr txBox="1"/>
          <p:nvPr/>
        </p:nvSpPr>
        <p:spPr>
          <a:xfrm>
            <a:off x="120615" y="6209128"/>
            <a:ext cx="544685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FF531F"/>
                </a:solidFill>
                <a:latin typeface="Calibri"/>
                <a:ea typeface="Calibri"/>
                <a:cs typeface="Calibri"/>
                <a:sym typeface="Calibri"/>
              </a:rPr>
              <a:t>Benefício </a:t>
            </a:r>
            <a:r>
              <a:rPr lang="pt-BR" sz="1100" b="1">
                <a:solidFill>
                  <a:srgbClr val="FF531F"/>
                </a:solidFill>
                <a:latin typeface="Calibri"/>
                <a:ea typeface="Calibri"/>
                <a:cs typeface="Calibri"/>
                <a:sym typeface="Calibri"/>
              </a:rPr>
              <a:t>não</a:t>
            </a:r>
            <a:r>
              <a:rPr lang="pt-BR" sz="1100">
                <a:solidFill>
                  <a:srgbClr val="FF531F"/>
                </a:solidFill>
                <a:latin typeface="Calibri"/>
                <a:ea typeface="Calibri"/>
                <a:cs typeface="Calibri"/>
                <a:sym typeface="Calibri"/>
              </a:rPr>
              <a:t> válido para os Planos Direto.</a:t>
            </a:r>
            <a:endParaRPr sz="1100">
              <a:solidFill>
                <a:srgbClr val="FF53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27"/>
          <p:cNvSpPr/>
          <p:nvPr/>
        </p:nvSpPr>
        <p:spPr>
          <a:xfrm>
            <a:off x="255431" y="3109693"/>
            <a:ext cx="7812000" cy="345173"/>
          </a:xfrm>
          <a:prstGeom prst="roundRect">
            <a:avLst>
              <a:gd name="adj" fmla="val 16667"/>
            </a:avLst>
          </a:prstGeom>
          <a:solidFill>
            <a:srgbClr val="5AB3A0"/>
          </a:solidFill>
          <a:ln w="12700" cap="flat" cmpd="sng">
            <a:solidFill>
              <a:srgbClr val="5AB3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5" name="Google Shape;915;p27"/>
          <p:cNvSpPr/>
          <p:nvPr/>
        </p:nvSpPr>
        <p:spPr>
          <a:xfrm>
            <a:off x="255431" y="3780334"/>
            <a:ext cx="7812000" cy="345173"/>
          </a:xfrm>
          <a:prstGeom prst="roundRect">
            <a:avLst>
              <a:gd name="adj" fmla="val 16667"/>
            </a:avLst>
          </a:prstGeom>
          <a:solidFill>
            <a:srgbClr val="5AB3A0"/>
          </a:solidFill>
          <a:ln w="12700" cap="flat" cmpd="sng">
            <a:solidFill>
              <a:srgbClr val="5AB3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27"/>
          <p:cNvSpPr/>
          <p:nvPr/>
        </p:nvSpPr>
        <p:spPr>
          <a:xfrm>
            <a:off x="255431" y="4453423"/>
            <a:ext cx="7812000" cy="345173"/>
          </a:xfrm>
          <a:prstGeom prst="roundRect">
            <a:avLst>
              <a:gd name="adj" fmla="val 16667"/>
            </a:avLst>
          </a:prstGeom>
          <a:solidFill>
            <a:srgbClr val="5AB3A0"/>
          </a:solidFill>
          <a:ln w="12700" cap="flat" cmpd="sng">
            <a:solidFill>
              <a:srgbClr val="5AB3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p27"/>
          <p:cNvSpPr/>
          <p:nvPr/>
        </p:nvSpPr>
        <p:spPr>
          <a:xfrm>
            <a:off x="255431" y="5119748"/>
            <a:ext cx="7812000" cy="345173"/>
          </a:xfrm>
          <a:prstGeom prst="roundRect">
            <a:avLst>
              <a:gd name="adj" fmla="val 16667"/>
            </a:avLst>
          </a:prstGeom>
          <a:solidFill>
            <a:srgbClr val="5AB3A0"/>
          </a:solidFill>
          <a:ln w="12700" cap="flat" cmpd="sng">
            <a:solidFill>
              <a:srgbClr val="5AB3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18" name="Google Shape;918;p27"/>
          <p:cNvGraphicFramePr/>
          <p:nvPr/>
        </p:nvGraphicFramePr>
        <p:xfrm>
          <a:off x="257141" y="2424320"/>
          <a:ext cx="7812000" cy="3395150"/>
        </p:xfrm>
        <a:graphic>
          <a:graphicData uri="http://schemas.openxmlformats.org/drawingml/2006/table">
            <a:tbl>
              <a:tblPr>
                <a:noFill/>
                <a:tableStyleId>{056A85A0-6DED-4865-971D-1DABD20168BF}</a:tableStyleId>
              </a:tblPr>
              <a:tblGrid>
                <a:gridCol w="5917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4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lang="pt-BR" sz="16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Serviços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lang="pt-BR" sz="16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Limites</a:t>
                      </a:r>
                      <a:endParaRPr sz="16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400"/>
                        <a:buFont typeface="Calibri"/>
                        <a:buNone/>
                      </a:pPr>
                      <a:r>
                        <a:rPr lang="pt-BR" sz="1400" b="1" u="none" strike="noStrike" cap="none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Prolongamento da estada do segurado </a:t>
                      </a:r>
                      <a:r>
                        <a:rPr lang="pt-BR" sz="1400" b="0" u="none" strike="noStrike" cap="none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(até 5 dias)</a:t>
                      </a:r>
                      <a:endParaRPr sz="1400" b="0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400"/>
                        <a:buFont typeface="Calibri"/>
                        <a:buNone/>
                      </a:pPr>
                      <a:r>
                        <a:rPr lang="pt-BR" sz="1400" b="1" u="none" strike="noStrike" cap="none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R$ 100,00 por diária</a:t>
                      </a:r>
                      <a:endParaRPr sz="1400" b="1" u="none" strike="noStrike" cap="none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r>
                        <a:rPr lang="pt-BR" sz="14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Hospedagem de acompanhante </a:t>
                      </a:r>
                      <a:r>
                        <a:rPr lang="pt-BR" sz="1400" b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(até 5 dias)</a:t>
                      </a:r>
                      <a:endParaRPr sz="1400" b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R$ 100,00 por diária</a:t>
                      </a:r>
                      <a:endParaRPr/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400"/>
                        <a:buFont typeface="Calibri"/>
                        <a:buNone/>
                      </a:pPr>
                      <a:r>
                        <a:rPr lang="pt-BR" sz="14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Acompanhante em caso de hospitalização do Segurado</a:t>
                      </a:r>
                      <a:endParaRPr sz="14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400"/>
                        <a:buFont typeface="Calibri"/>
                        <a:buNone/>
                      </a:pPr>
                      <a:r>
                        <a:rPr lang="pt-BR" sz="1400" b="1" u="none" strike="noStrike" cap="none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Classe econômica</a:t>
                      </a:r>
                      <a:endParaRPr sz="1800" b="1">
                        <a:solidFill>
                          <a:srgbClr val="595959"/>
                        </a:solidFill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r>
                        <a:rPr lang="pt-BR" sz="14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Retorno antecipado do segurado ao seu domicílio</a:t>
                      </a:r>
                      <a:endParaRPr sz="14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>
                          <a:solidFill>
                            <a:schemeClr val="lt1"/>
                          </a:solidFill>
                        </a:rPr>
                        <a:t>Classe econômica</a:t>
                      </a:r>
                      <a:endParaRPr/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400"/>
                        <a:buFont typeface="Calibri"/>
                        <a:buNone/>
                      </a:pPr>
                      <a:r>
                        <a:rPr lang="pt-BR" sz="14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Retorno de acompanhantes</a:t>
                      </a:r>
                      <a:endParaRPr sz="14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>
                          <a:solidFill>
                            <a:srgbClr val="595959"/>
                          </a:solidFill>
                        </a:rPr>
                        <a:t>Classe econômica</a:t>
                      </a:r>
                      <a:endParaRPr/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r>
                        <a:rPr lang="pt-BR" sz="14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Remoção do segurado ao domicílio após alta médica</a:t>
                      </a:r>
                      <a:endParaRPr sz="14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>
                          <a:solidFill>
                            <a:schemeClr val="lt1"/>
                          </a:solidFill>
                        </a:rPr>
                        <a:t>Ilimitada</a:t>
                      </a:r>
                      <a:endParaRPr/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8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400"/>
                        <a:buFont typeface="Calibri"/>
                        <a:buNone/>
                      </a:pPr>
                      <a:r>
                        <a:rPr lang="pt-BR" sz="14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Remoção em caso do falecimento do segurado ao município de domicílio</a:t>
                      </a:r>
                      <a:endParaRPr sz="14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>
                          <a:solidFill>
                            <a:srgbClr val="595959"/>
                          </a:solidFill>
                        </a:rPr>
                        <a:t>Ilimitada</a:t>
                      </a:r>
                      <a:endParaRPr/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8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r>
                        <a:rPr lang="pt-BR" sz="14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Localização de bagagem</a:t>
                      </a:r>
                      <a:endParaRPr sz="14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>
                          <a:solidFill>
                            <a:schemeClr val="lt1"/>
                          </a:solidFill>
                        </a:rPr>
                        <a:t>Serviço</a:t>
                      </a:r>
                      <a:endParaRPr/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8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400"/>
                        <a:buFont typeface="Calibri"/>
                        <a:buNone/>
                      </a:pPr>
                      <a:r>
                        <a:rPr lang="pt-BR" sz="14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Motorista substituto</a:t>
                      </a:r>
                      <a:endParaRPr sz="14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>
                          <a:solidFill>
                            <a:srgbClr val="595959"/>
                          </a:solidFill>
                        </a:rPr>
                        <a:t>Serviço</a:t>
                      </a:r>
                      <a:endParaRPr/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28"/>
          <p:cNvSpPr/>
          <p:nvPr/>
        </p:nvSpPr>
        <p:spPr>
          <a:xfrm>
            <a:off x="194482" y="1122819"/>
            <a:ext cx="8764581" cy="693421"/>
          </a:xfrm>
          <a:prstGeom prst="roundRect">
            <a:avLst>
              <a:gd name="adj" fmla="val 16667"/>
            </a:avLst>
          </a:prstGeom>
          <a:solidFill>
            <a:srgbClr val="FF5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28"/>
          <p:cNvSpPr/>
          <p:nvPr/>
        </p:nvSpPr>
        <p:spPr>
          <a:xfrm>
            <a:off x="4002159" y="1409967"/>
            <a:ext cx="4967180" cy="396000"/>
          </a:xfrm>
          <a:prstGeom prst="roundRect">
            <a:avLst>
              <a:gd name="adj" fmla="val 16667"/>
            </a:avLst>
          </a:prstGeom>
          <a:solidFill>
            <a:srgbClr val="001E64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5" name="Google Shape;925;p28" descr="Uma imagem contendo Padrão do plano de fund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l="1934" t="21817" r="23450" b="23749"/>
          <a:stretch/>
        </p:blipFill>
        <p:spPr>
          <a:xfrm rot="-10482605" flipH="1">
            <a:off x="5482624" y="51530"/>
            <a:ext cx="7328452" cy="3046132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28"/>
          <p:cNvSpPr/>
          <p:nvPr/>
        </p:nvSpPr>
        <p:spPr>
          <a:xfrm>
            <a:off x="9105695" y="3996810"/>
            <a:ext cx="2880000" cy="1440000"/>
          </a:xfrm>
          <a:prstGeom prst="roundRect">
            <a:avLst>
              <a:gd name="adj" fmla="val 16667"/>
            </a:avLst>
          </a:prstGeom>
          <a:solidFill>
            <a:srgbClr val="222D59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28"/>
          <p:cNvSpPr txBox="1"/>
          <p:nvPr/>
        </p:nvSpPr>
        <p:spPr>
          <a:xfrm>
            <a:off x="9699822" y="4343659"/>
            <a:ext cx="2186450" cy="93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Emitir a apólice pelo Saúde Online, com 10 dias de antecedência à viagem.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Apólice enviada por e-mail.</a:t>
            </a:r>
            <a:endParaRPr/>
          </a:p>
        </p:txBody>
      </p:sp>
      <p:sp>
        <p:nvSpPr>
          <p:cNvPr id="928" name="Google Shape;928;p28"/>
          <p:cNvSpPr txBox="1"/>
          <p:nvPr/>
        </p:nvSpPr>
        <p:spPr>
          <a:xfrm>
            <a:off x="9819090" y="4017651"/>
            <a:ext cx="15120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pt-BR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Como acionar?</a:t>
            </a: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9" name="Google Shape;92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33802" y="4939633"/>
            <a:ext cx="4356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33802" y="4395247"/>
            <a:ext cx="4356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Google Shape;931;p28"/>
          <p:cNvSpPr txBox="1"/>
          <p:nvPr/>
        </p:nvSpPr>
        <p:spPr>
          <a:xfrm>
            <a:off x="9434524" y="1819652"/>
            <a:ext cx="1800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58C00"/>
              </a:buClr>
              <a:buSzPts val="1200"/>
              <a:buFont typeface="Calibri"/>
              <a:buNone/>
            </a:pPr>
            <a:r>
              <a:rPr lang="pt-BR" sz="1200" b="1">
                <a:solidFill>
                  <a:srgbClr val="F58C00"/>
                </a:solidFill>
                <a:latin typeface="Calibri"/>
                <a:ea typeface="Calibri"/>
                <a:cs typeface="Calibri"/>
                <a:sym typeface="Calibri"/>
              </a:rPr>
              <a:t>Atende ao tratado de Schengen.</a:t>
            </a:r>
            <a:endParaRPr sz="1200" b="1">
              <a:solidFill>
                <a:srgbClr val="F58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28"/>
          <p:cNvSpPr txBox="1"/>
          <p:nvPr/>
        </p:nvSpPr>
        <p:spPr>
          <a:xfrm>
            <a:off x="9175729" y="2205148"/>
            <a:ext cx="231974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</a:pPr>
            <a:r>
              <a:rPr lang="pt-BR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Em caso de </a:t>
            </a:r>
            <a:r>
              <a:rPr lang="pt-BR" sz="12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despesas médicas</a:t>
            </a:r>
            <a:r>
              <a:rPr lang="pt-BR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, se o limite for excedido o segurado poderá solicitar reembolso do valor excedente, até o limite do plano contratado.</a:t>
            </a:r>
            <a:endParaRPr sz="12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33" name="Google Shape;933;p28"/>
          <p:cNvCxnSpPr/>
          <p:nvPr/>
        </p:nvCxnSpPr>
        <p:spPr>
          <a:xfrm>
            <a:off x="8950339" y="1991051"/>
            <a:ext cx="540000" cy="0"/>
          </a:xfrm>
          <a:prstGeom prst="straightConnector1">
            <a:avLst/>
          </a:prstGeom>
          <a:noFill/>
          <a:ln w="57150" cap="flat" cmpd="sng">
            <a:solidFill>
              <a:srgbClr val="9632FA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934" name="Google Shape;934;p28"/>
          <p:cNvSpPr txBox="1"/>
          <p:nvPr/>
        </p:nvSpPr>
        <p:spPr>
          <a:xfrm>
            <a:off x="1850695" y="217593"/>
            <a:ext cx="7200000" cy="768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222D59"/>
                </a:solidFill>
                <a:latin typeface="Calibri"/>
                <a:ea typeface="Calibri"/>
                <a:cs typeface="Calibri"/>
                <a:sym typeface="Calibri"/>
              </a:rPr>
              <a:t>Seguro Viagem - Internacional </a:t>
            </a:r>
            <a:endParaRPr dirty="0"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222D59"/>
                </a:solidFill>
                <a:latin typeface="Calibri"/>
                <a:ea typeface="Calibri"/>
                <a:cs typeface="Calibri"/>
                <a:sym typeface="Calibri"/>
              </a:rPr>
              <a:t>(a partir do Especial 100)</a:t>
            </a:r>
            <a:endParaRPr dirty="0"/>
          </a:p>
        </p:txBody>
      </p:sp>
      <p:pic>
        <p:nvPicPr>
          <p:cNvPr id="935" name="Google Shape;935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41132" y="148995"/>
            <a:ext cx="619125" cy="12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-1454400" y="448033"/>
            <a:ext cx="4337157" cy="618797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Google Shape;937;p28"/>
          <p:cNvSpPr/>
          <p:nvPr/>
        </p:nvSpPr>
        <p:spPr>
          <a:xfrm>
            <a:off x="4666493" y="0"/>
            <a:ext cx="459299" cy="1674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8" name="Google Shape;938;p28"/>
          <p:cNvSpPr txBox="1"/>
          <p:nvPr/>
        </p:nvSpPr>
        <p:spPr>
          <a:xfrm>
            <a:off x="9105695" y="6017258"/>
            <a:ext cx="544685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FF531F"/>
                </a:solidFill>
                <a:latin typeface="Calibri"/>
                <a:ea typeface="Calibri"/>
                <a:cs typeface="Calibri"/>
                <a:sym typeface="Calibri"/>
              </a:rPr>
              <a:t>Benefício </a:t>
            </a:r>
            <a:r>
              <a:rPr lang="pt-BR" sz="1100" b="1">
                <a:solidFill>
                  <a:srgbClr val="FF531F"/>
                </a:solidFill>
                <a:latin typeface="Calibri"/>
                <a:ea typeface="Calibri"/>
                <a:cs typeface="Calibri"/>
                <a:sym typeface="Calibri"/>
              </a:rPr>
              <a:t>não</a:t>
            </a:r>
            <a:r>
              <a:rPr lang="pt-BR" sz="1100">
                <a:solidFill>
                  <a:srgbClr val="FF531F"/>
                </a:solidFill>
                <a:latin typeface="Calibri"/>
                <a:ea typeface="Calibri"/>
                <a:cs typeface="Calibri"/>
                <a:sym typeface="Calibri"/>
              </a:rPr>
              <a:t> válido para os Planos Direto.</a:t>
            </a:r>
            <a:endParaRPr sz="1100">
              <a:solidFill>
                <a:srgbClr val="FF53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9" name="Google Shape;939;p28"/>
          <p:cNvSpPr/>
          <p:nvPr/>
        </p:nvSpPr>
        <p:spPr>
          <a:xfrm>
            <a:off x="194482" y="2201973"/>
            <a:ext cx="8763033" cy="253591"/>
          </a:xfrm>
          <a:prstGeom prst="roundRect">
            <a:avLst>
              <a:gd name="adj" fmla="val 16667"/>
            </a:avLst>
          </a:prstGeom>
          <a:solidFill>
            <a:srgbClr val="5AB3A0"/>
          </a:solidFill>
          <a:ln w="12700" cap="flat" cmpd="sng">
            <a:solidFill>
              <a:srgbClr val="5AB3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0" name="Google Shape;940;p28"/>
          <p:cNvSpPr/>
          <p:nvPr/>
        </p:nvSpPr>
        <p:spPr>
          <a:xfrm>
            <a:off x="194482" y="2727022"/>
            <a:ext cx="8763033" cy="253591"/>
          </a:xfrm>
          <a:prstGeom prst="roundRect">
            <a:avLst>
              <a:gd name="adj" fmla="val 16667"/>
            </a:avLst>
          </a:prstGeom>
          <a:solidFill>
            <a:srgbClr val="5AB3A0"/>
          </a:solidFill>
          <a:ln w="12700" cap="flat" cmpd="sng">
            <a:solidFill>
              <a:srgbClr val="5AB3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1" name="Google Shape;941;p28"/>
          <p:cNvSpPr/>
          <p:nvPr/>
        </p:nvSpPr>
        <p:spPr>
          <a:xfrm>
            <a:off x="194482" y="3241797"/>
            <a:ext cx="8763033" cy="253591"/>
          </a:xfrm>
          <a:prstGeom prst="roundRect">
            <a:avLst>
              <a:gd name="adj" fmla="val 16667"/>
            </a:avLst>
          </a:prstGeom>
          <a:solidFill>
            <a:srgbClr val="5AB3A0"/>
          </a:solidFill>
          <a:ln w="12700" cap="flat" cmpd="sng">
            <a:solidFill>
              <a:srgbClr val="5AB3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2" name="Google Shape;942;p28"/>
          <p:cNvSpPr/>
          <p:nvPr/>
        </p:nvSpPr>
        <p:spPr>
          <a:xfrm>
            <a:off x="194482" y="3765531"/>
            <a:ext cx="8763033" cy="253591"/>
          </a:xfrm>
          <a:prstGeom prst="roundRect">
            <a:avLst>
              <a:gd name="adj" fmla="val 16667"/>
            </a:avLst>
          </a:prstGeom>
          <a:solidFill>
            <a:srgbClr val="5AB3A0"/>
          </a:solidFill>
          <a:ln w="12700" cap="flat" cmpd="sng">
            <a:solidFill>
              <a:srgbClr val="5AB3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p28"/>
          <p:cNvSpPr/>
          <p:nvPr/>
        </p:nvSpPr>
        <p:spPr>
          <a:xfrm>
            <a:off x="194482" y="4299539"/>
            <a:ext cx="8763033" cy="253591"/>
          </a:xfrm>
          <a:prstGeom prst="roundRect">
            <a:avLst>
              <a:gd name="adj" fmla="val 16667"/>
            </a:avLst>
          </a:prstGeom>
          <a:solidFill>
            <a:srgbClr val="5AB3A0"/>
          </a:solidFill>
          <a:ln w="12700" cap="flat" cmpd="sng">
            <a:solidFill>
              <a:srgbClr val="5AB3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4" name="Google Shape;944;p28"/>
          <p:cNvSpPr/>
          <p:nvPr/>
        </p:nvSpPr>
        <p:spPr>
          <a:xfrm>
            <a:off x="194482" y="4823273"/>
            <a:ext cx="8763033" cy="253591"/>
          </a:xfrm>
          <a:prstGeom prst="roundRect">
            <a:avLst>
              <a:gd name="adj" fmla="val 16667"/>
            </a:avLst>
          </a:prstGeom>
          <a:solidFill>
            <a:srgbClr val="5AB3A0"/>
          </a:solidFill>
          <a:ln w="12700" cap="flat" cmpd="sng">
            <a:solidFill>
              <a:srgbClr val="5AB3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p28"/>
          <p:cNvSpPr/>
          <p:nvPr/>
        </p:nvSpPr>
        <p:spPr>
          <a:xfrm>
            <a:off x="194482" y="5329730"/>
            <a:ext cx="8763033" cy="253591"/>
          </a:xfrm>
          <a:prstGeom prst="roundRect">
            <a:avLst>
              <a:gd name="adj" fmla="val 16667"/>
            </a:avLst>
          </a:prstGeom>
          <a:solidFill>
            <a:srgbClr val="5AB3A0"/>
          </a:solidFill>
          <a:ln w="12700" cap="flat" cmpd="sng">
            <a:solidFill>
              <a:srgbClr val="5AB3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p28"/>
          <p:cNvSpPr/>
          <p:nvPr/>
        </p:nvSpPr>
        <p:spPr>
          <a:xfrm>
            <a:off x="194482" y="5860929"/>
            <a:ext cx="8763033" cy="253591"/>
          </a:xfrm>
          <a:prstGeom prst="roundRect">
            <a:avLst>
              <a:gd name="adj" fmla="val 16667"/>
            </a:avLst>
          </a:prstGeom>
          <a:solidFill>
            <a:srgbClr val="5AB3A0"/>
          </a:solidFill>
          <a:ln w="12700" cap="flat" cmpd="sng">
            <a:solidFill>
              <a:srgbClr val="5AB3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28"/>
          <p:cNvSpPr/>
          <p:nvPr/>
        </p:nvSpPr>
        <p:spPr>
          <a:xfrm>
            <a:off x="194482" y="6380049"/>
            <a:ext cx="8763033" cy="253591"/>
          </a:xfrm>
          <a:prstGeom prst="roundRect">
            <a:avLst>
              <a:gd name="adj" fmla="val 16667"/>
            </a:avLst>
          </a:prstGeom>
          <a:solidFill>
            <a:srgbClr val="5AB3A0"/>
          </a:solidFill>
          <a:ln w="12700" cap="flat" cmpd="sng">
            <a:solidFill>
              <a:srgbClr val="5AB3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48" name="Google Shape;948;p28"/>
          <p:cNvGraphicFramePr/>
          <p:nvPr/>
        </p:nvGraphicFramePr>
        <p:xfrm>
          <a:off x="206306" y="1122819"/>
          <a:ext cx="8752775" cy="5517870"/>
        </p:xfrm>
        <a:graphic>
          <a:graphicData uri="http://schemas.openxmlformats.org/drawingml/2006/table">
            <a:tbl>
              <a:tblPr>
                <a:noFill/>
                <a:tableStyleId>{056A85A0-6DED-4865-971D-1DABD20168BF}</a:tableStyleId>
              </a:tblPr>
              <a:tblGrid>
                <a:gridCol w="37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6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6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0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317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None/>
                      </a:pPr>
                      <a:r>
                        <a:rPr lang="pt-BR" sz="16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Coberturas/Serviços</a:t>
                      </a:r>
                      <a:endParaRPr sz="16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r>
                        <a:rPr lang="pt-BR" sz="140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Limites por Plano Contratado</a:t>
                      </a:r>
                      <a:endParaRPr sz="14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17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r>
                        <a:rPr lang="pt-BR" sz="14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Especial 100</a:t>
                      </a:r>
                      <a:endParaRPr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(45 dias por viagem)</a:t>
                      </a:r>
                      <a:endParaRPr sz="9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r>
                        <a:rPr lang="pt-BR" sz="14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Executivo</a:t>
                      </a:r>
                      <a:endParaRPr sz="14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(45 dias por viagem)</a:t>
                      </a:r>
                      <a:endParaRPr sz="9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alibri"/>
                        <a:buNone/>
                      </a:pPr>
                      <a:r>
                        <a:rPr lang="pt-BR" sz="14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Prestige</a:t>
                      </a:r>
                      <a:endParaRPr sz="12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(120 dias por viagem)</a:t>
                      </a:r>
                      <a:endParaRPr sz="9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Despesas Médicas, Hospitalares e Odontológicas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€ 30.000,00 </a:t>
                      </a:r>
                      <a:r>
                        <a:rPr lang="pt-BR" sz="9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(Europa)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10.000,00 </a:t>
                      </a:r>
                      <a:r>
                        <a:rPr lang="pt-BR" sz="9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(Demais Países)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€ 30.000,00 </a:t>
                      </a:r>
                      <a:r>
                        <a:rPr lang="pt-BR" sz="9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(Europa)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20.000,00 </a:t>
                      </a:r>
                      <a:r>
                        <a:rPr lang="pt-BR" sz="9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(Demais Países)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100.000,00 </a:t>
                      </a:r>
                      <a:r>
                        <a:rPr lang="pt-BR" sz="9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(Europa e</a:t>
                      </a:r>
                      <a:endParaRPr sz="9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900"/>
                        <a:buFont typeface="Calibri"/>
                        <a:buNone/>
                      </a:pPr>
                      <a:r>
                        <a:rPr lang="pt-BR" sz="9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Demais Países)</a:t>
                      </a:r>
                      <a:endParaRPr sz="9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Despesas Farmacêuticas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300,00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300,00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400,00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Prorrogação de Estadia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200,00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500,00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1.000,00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Acompanhante em Caso de Hosp. Prolongada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2.000,00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2.000,00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2.000,00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Hospedagem de Acompanhante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200,00 </a:t>
                      </a:r>
                      <a:r>
                        <a:rPr lang="pt-BR" sz="9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(por diária)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500,00 </a:t>
                      </a:r>
                      <a:r>
                        <a:rPr lang="pt-BR" sz="9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(por diária)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1.000,00 </a:t>
                      </a:r>
                      <a:r>
                        <a:rPr lang="pt-BR" sz="9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(por diária)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Retorno de Menores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2.000,00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2.000,00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2.000,00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Retorno do Segurado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600,00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600,00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600,00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Retorno de Acompanhantes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2.000,00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2.000,00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2.000,00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Despesas Jurídicas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1.000,00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2.000,00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6.000,00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Traslado Médico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30.000,00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50.000,00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80.000,00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Regresso Sanitário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10.000,00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50.000,00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80.000,00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Traslado de Corpo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10.000,00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50.000,00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80.000,00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Funeral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3.000,00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5.000,00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8.000,00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Interrupção de Viagem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600,00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600,00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U$D 600,00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Localização de Bagagem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Transmissão de Mensagens Urgentes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595959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Orientação em Caso de Perda de Documentos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rgbClr val="595959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</a:t>
                      </a:r>
                      <a:endParaRPr sz="1000" b="1">
                        <a:solidFill>
                          <a:srgbClr val="595959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000"/>
                        <a:buFont typeface="Calibri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Concierge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650"/>
                        <a:buFont typeface="Arial"/>
                        <a:buNone/>
                      </a:pPr>
                      <a:r>
                        <a:rPr lang="pt-BR" sz="1000" b="1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</a:t>
                      </a:r>
                      <a:endParaRPr sz="1000" b="1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675" marR="62675" marT="31325" marB="313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949" name="Google Shape;949;p28"/>
          <p:cNvSpPr/>
          <p:nvPr/>
        </p:nvSpPr>
        <p:spPr>
          <a:xfrm rot="-5400000">
            <a:off x="6259968" y="-518575"/>
            <a:ext cx="360000" cy="5040000"/>
          </a:xfrm>
          <a:prstGeom prst="roundRect">
            <a:avLst>
              <a:gd name="adj" fmla="val 4426"/>
            </a:avLst>
          </a:prstGeom>
          <a:noFill/>
          <a:ln w="28575" cap="flat" cmpd="sng">
            <a:solidFill>
              <a:srgbClr val="9632FA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29"/>
          <p:cNvSpPr txBox="1"/>
          <p:nvPr/>
        </p:nvSpPr>
        <p:spPr>
          <a:xfrm>
            <a:off x="141206" y="1580400"/>
            <a:ext cx="228679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Saúde na Tela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1E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5" name="Google Shape;95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4232" y="4590113"/>
            <a:ext cx="4356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Google Shape;956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7384" y="2845385"/>
            <a:ext cx="4356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29"/>
          <p:cNvSpPr txBox="1"/>
          <p:nvPr/>
        </p:nvSpPr>
        <p:spPr>
          <a:xfrm>
            <a:off x="-6281" y="6328503"/>
            <a:ext cx="544685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*Consulte as regras dos serviços, os planos elegíveis e quando usar o Médico na Tela, Psicólogo na Tela e a Orientação Médica Telefônica em www.sulamericasaudeativa.com.br. </a:t>
            </a:r>
            <a:endParaRPr sz="9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8" name="Google Shape;958;p29"/>
          <p:cNvSpPr txBox="1"/>
          <p:nvPr/>
        </p:nvSpPr>
        <p:spPr>
          <a:xfrm>
            <a:off x="4406959" y="406610"/>
            <a:ext cx="5178725" cy="382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Médico na Tela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59" name="Google Shape;959;p29"/>
          <p:cNvCxnSpPr/>
          <p:nvPr/>
        </p:nvCxnSpPr>
        <p:spPr>
          <a:xfrm>
            <a:off x="3417479" y="710758"/>
            <a:ext cx="0" cy="52920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60" name="Google Shape;960;p29"/>
          <p:cNvSpPr txBox="1"/>
          <p:nvPr/>
        </p:nvSpPr>
        <p:spPr>
          <a:xfrm>
            <a:off x="3943037" y="741118"/>
            <a:ext cx="6374860" cy="1927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222D59"/>
                </a:solidFill>
                <a:latin typeface="Calibri"/>
                <a:ea typeface="Calibri"/>
                <a:cs typeface="Calibri"/>
                <a:sym typeface="Calibri"/>
              </a:rPr>
              <a:t>Especialistas &amp; Pronto Atendimento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Na SulAmérica é possível agendar consultas com médicos à distância através do App SulAmérica Saúde.</a:t>
            </a:r>
            <a:b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Você contará com médicos de plantão disponíveis 24 horas por dia, todos os dias, inclusive feriados (Médico na tela – Pronto Atendimento). E se preferir, também poderá agendar as suas teleconsultas com médicos da rede referenciada, em diversas especialidades (Médico na tela – Especialista).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222D59"/>
                </a:solidFill>
                <a:latin typeface="Calibri"/>
                <a:ea typeface="Calibri"/>
                <a:cs typeface="Calibri"/>
                <a:sym typeface="Calibri"/>
              </a:rPr>
              <a:t>Pelo aplicativo SulAmérica Saúde</a:t>
            </a:r>
            <a:endParaRPr/>
          </a:p>
        </p:txBody>
      </p:sp>
      <p:pic>
        <p:nvPicPr>
          <p:cNvPr id="961" name="Google Shape;96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71359" y="368564"/>
            <a:ext cx="4356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2" name="Google Shape;962;p29"/>
          <p:cNvSpPr txBox="1"/>
          <p:nvPr/>
        </p:nvSpPr>
        <p:spPr>
          <a:xfrm>
            <a:off x="4417690" y="2888403"/>
            <a:ext cx="5178725" cy="382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Psicólogo na Tela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3" name="Google Shape;963;p29"/>
          <p:cNvSpPr txBox="1"/>
          <p:nvPr/>
        </p:nvSpPr>
        <p:spPr>
          <a:xfrm>
            <a:off x="3953768" y="3222911"/>
            <a:ext cx="6374860" cy="119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De um jeito fácil, oferecemos o serviço de Psicoterapia por videoconferência.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Disponível para beneficiários acima de 18 anos. Com o pedido médico em mãos, o próprio beneficiário irá agendar suas sessões com uma equipe de psicólogos on-line 24h por dia.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222D59"/>
                </a:solidFill>
                <a:latin typeface="Calibri"/>
                <a:ea typeface="Calibri"/>
                <a:cs typeface="Calibri"/>
                <a:sym typeface="Calibri"/>
              </a:rPr>
              <a:t>Pelo aplicativo SulAmérica Saúde</a:t>
            </a:r>
            <a:endParaRPr/>
          </a:p>
        </p:txBody>
      </p:sp>
      <p:sp>
        <p:nvSpPr>
          <p:cNvPr id="964" name="Google Shape;964;p29"/>
          <p:cNvSpPr txBox="1"/>
          <p:nvPr/>
        </p:nvSpPr>
        <p:spPr>
          <a:xfrm>
            <a:off x="4415542" y="4633117"/>
            <a:ext cx="5178725" cy="382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Orientação Médica Telefônica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5" name="Google Shape;965;p29"/>
          <p:cNvSpPr txBox="1"/>
          <p:nvPr/>
        </p:nvSpPr>
        <p:spPr>
          <a:xfrm>
            <a:off x="3951620" y="4967625"/>
            <a:ext cx="6374860" cy="1225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Uma ligação que leva saúde e tranquilidade para você e sua família.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Com a Orientação Médica Telefônica da SulAmérica, você tira suas dúvidas de saúde com profissionais especializados, 24 horas por dia, 7 dias por semana, de forma gratuita e ilimitada em todo o país.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222D59"/>
                </a:solidFill>
                <a:latin typeface="Calibri"/>
                <a:ea typeface="Calibri"/>
                <a:cs typeface="Calibri"/>
                <a:sym typeface="Calibri"/>
              </a:rPr>
              <a:t>Pelo APP ou ligue 0800 0800 888</a:t>
            </a:r>
            <a:endParaRPr/>
          </a:p>
        </p:txBody>
      </p:sp>
      <p:pic>
        <p:nvPicPr>
          <p:cNvPr id="966" name="Google Shape;966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7141" y="1280563"/>
            <a:ext cx="619125" cy="12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-1454400" y="448033"/>
            <a:ext cx="4337157" cy="61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29" descr="Uma imagem contendo Padrão do plano de fund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 l="1934" t="21817" r="23450" b="23749"/>
          <a:stretch/>
        </p:blipFill>
        <p:spPr>
          <a:xfrm rot="-8917745" flipH="1">
            <a:off x="6243051" y="3472"/>
            <a:ext cx="7328452" cy="3046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6"/>
          <p:cNvSpPr txBox="1"/>
          <p:nvPr/>
        </p:nvSpPr>
        <p:spPr>
          <a:xfrm>
            <a:off x="6459833" y="3396320"/>
            <a:ext cx="1891144" cy="34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1531F"/>
              </a:buClr>
              <a:buSzPts val="2400"/>
              <a:buFont typeface="Calibri"/>
              <a:buNone/>
            </a:pPr>
            <a:r>
              <a:rPr lang="pt-BR" sz="2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Saúde</a:t>
            </a:r>
            <a:endParaRPr sz="2000" b="1" dirty="0">
              <a:solidFill>
                <a:srgbClr val="7F7F7F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310" name="Google Shape;310;p16"/>
          <p:cNvCxnSpPr/>
          <p:nvPr/>
        </p:nvCxnSpPr>
        <p:spPr>
          <a:xfrm rot="10800000">
            <a:off x="5366445" y="2020338"/>
            <a:ext cx="0" cy="39600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3" name="Google Shape;313;p16"/>
          <p:cNvSpPr txBox="1"/>
          <p:nvPr/>
        </p:nvSpPr>
        <p:spPr>
          <a:xfrm>
            <a:off x="579583" y="2099225"/>
            <a:ext cx="4701865" cy="350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rgbClr val="7F7F7F"/>
              </a:buClr>
              <a:buSzPts val="2400"/>
            </a:pPr>
            <a:r>
              <a:rPr lang="pt-BR" sz="2000" b="1" dirty="0">
                <a:solidFill>
                  <a:srgbClr val="222D59"/>
                </a:solidFill>
                <a:latin typeface="Calibri"/>
                <a:ea typeface="Calibri"/>
                <a:cs typeface="Calibri"/>
                <a:sym typeface="Calibri"/>
              </a:rPr>
              <a:t>Maior seguradora independente do Brasil</a:t>
            </a:r>
          </a:p>
        </p:txBody>
      </p:sp>
      <p:sp>
        <p:nvSpPr>
          <p:cNvPr id="314" name="Google Shape;314;p16"/>
          <p:cNvSpPr txBox="1"/>
          <p:nvPr/>
        </p:nvSpPr>
        <p:spPr>
          <a:xfrm>
            <a:off x="575527" y="2373940"/>
            <a:ext cx="2609105" cy="38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rgbClr val="3F3F3F"/>
              </a:buClr>
              <a:buSzPts val="1600"/>
            </a:pPr>
            <a:r>
              <a:rPr lang="pt-BR" sz="14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+ 125 anos de existência</a:t>
            </a:r>
          </a:p>
        </p:txBody>
      </p:sp>
      <p:sp>
        <p:nvSpPr>
          <p:cNvPr id="325" name="Google Shape;325;p16"/>
          <p:cNvSpPr txBox="1"/>
          <p:nvPr/>
        </p:nvSpPr>
        <p:spPr>
          <a:xfrm>
            <a:off x="4550827" y="483192"/>
            <a:ext cx="2844000" cy="3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222D59"/>
              </a:buClr>
              <a:buSzPts val="2000"/>
            </a:pPr>
            <a:r>
              <a:rPr lang="pt-BR" sz="2800" b="1" dirty="0">
                <a:solidFill>
                  <a:srgbClr val="222D5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Tradição e Solidez</a:t>
            </a:r>
          </a:p>
        </p:txBody>
      </p:sp>
      <p:pic>
        <p:nvPicPr>
          <p:cNvPr id="340" name="Google Shape;34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54258" y="448554"/>
            <a:ext cx="4337157" cy="618797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313;p16"/>
          <p:cNvSpPr txBox="1"/>
          <p:nvPr/>
        </p:nvSpPr>
        <p:spPr>
          <a:xfrm>
            <a:off x="579583" y="2731995"/>
            <a:ext cx="3539270" cy="383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rgbClr val="7F7F7F"/>
              </a:buClr>
              <a:buSzPts val="2400"/>
            </a:pPr>
            <a:r>
              <a:rPr lang="pt-BR" sz="2000" b="1" dirty="0">
                <a:solidFill>
                  <a:srgbClr val="222D59"/>
                </a:solidFill>
                <a:latin typeface="Calibri"/>
                <a:ea typeface="Calibri"/>
                <a:cs typeface="Calibri"/>
                <a:sym typeface="Calibri"/>
              </a:rPr>
              <a:t>Sede no Rio de Janeiro</a:t>
            </a:r>
          </a:p>
        </p:txBody>
      </p:sp>
      <p:sp>
        <p:nvSpPr>
          <p:cNvPr id="44" name="Google Shape;314;p16"/>
          <p:cNvSpPr txBox="1"/>
          <p:nvPr/>
        </p:nvSpPr>
        <p:spPr>
          <a:xfrm>
            <a:off x="575527" y="3006054"/>
            <a:ext cx="2609105" cy="38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rgbClr val="3F3F3F"/>
              </a:buClr>
              <a:buSzPts val="1600"/>
            </a:pPr>
            <a:r>
              <a:rPr lang="pt-BR" sz="14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+ 50 filiais</a:t>
            </a:r>
          </a:p>
        </p:txBody>
      </p:sp>
      <p:sp>
        <p:nvSpPr>
          <p:cNvPr id="45" name="Google Shape;113;p4"/>
          <p:cNvSpPr/>
          <p:nvPr/>
        </p:nvSpPr>
        <p:spPr>
          <a:xfrm>
            <a:off x="579583" y="3397881"/>
            <a:ext cx="2908649" cy="337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7F7F7F"/>
              </a:buClr>
              <a:buSzPts val="2400"/>
            </a:pPr>
            <a:r>
              <a:rPr lang="pt-BR" sz="2000" b="1" dirty="0">
                <a:solidFill>
                  <a:srgbClr val="222D59"/>
                </a:solidFill>
                <a:latin typeface="Calibri"/>
                <a:ea typeface="Calibri"/>
                <a:cs typeface="Calibri"/>
              </a:rPr>
              <a:t>~ 5 mil funcionários</a:t>
            </a:r>
            <a:endParaRPr sz="2000" b="1" dirty="0">
              <a:solidFill>
                <a:srgbClr val="222D59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6" name="Google Shape;114;p4"/>
          <p:cNvSpPr/>
          <p:nvPr/>
        </p:nvSpPr>
        <p:spPr>
          <a:xfrm>
            <a:off x="579583" y="4017810"/>
            <a:ext cx="3539271" cy="374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7F7F7F"/>
              </a:buClr>
              <a:buSzPts val="2400"/>
            </a:pPr>
            <a:r>
              <a:rPr lang="pt-BR" sz="2000" b="1" dirty="0">
                <a:solidFill>
                  <a:srgbClr val="222D59"/>
                </a:solidFill>
                <a:latin typeface="Calibri"/>
                <a:ea typeface="Calibri"/>
                <a:cs typeface="Calibri"/>
              </a:rPr>
              <a:t>+ 37 mil corretores ativos</a:t>
            </a:r>
            <a:endParaRPr sz="2000" b="1" dirty="0">
              <a:solidFill>
                <a:srgbClr val="222D59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8" name="Google Shape;102;p4"/>
          <p:cNvSpPr txBox="1"/>
          <p:nvPr/>
        </p:nvSpPr>
        <p:spPr>
          <a:xfrm>
            <a:off x="5595962" y="2099225"/>
            <a:ext cx="586556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90000"/>
              </a:lnSpc>
              <a:buClr>
                <a:srgbClr val="E1531F"/>
              </a:buClr>
              <a:buSzPts val="2400"/>
            </a:pPr>
            <a:r>
              <a:rPr lang="pt-BR" sz="2000" b="1" dirty="0">
                <a:solidFill>
                  <a:srgbClr val="7F7F7F"/>
                </a:solidFill>
                <a:latin typeface="Calibri"/>
                <a:ea typeface="Calibri"/>
                <a:cs typeface="Calibri"/>
              </a:rPr>
              <a:t>Somos especialistas em </a:t>
            </a:r>
            <a:r>
              <a:rPr lang="pt-BR" sz="2000" b="1" dirty="0">
                <a:solidFill>
                  <a:srgbClr val="E1531F"/>
                </a:solidFill>
                <a:latin typeface="Calibri"/>
                <a:ea typeface="Calibri"/>
                <a:cs typeface="Calibri"/>
              </a:rPr>
              <a:t>Saúde Integral </a:t>
            </a:r>
            <a:r>
              <a:rPr lang="pt-BR" sz="2000" b="1" dirty="0">
                <a:solidFill>
                  <a:srgbClr val="7F7F7F"/>
                </a:solidFill>
                <a:latin typeface="Calibri"/>
                <a:ea typeface="Calibri"/>
                <a:cs typeface="Calibri"/>
              </a:rPr>
              <a:t>com diversas opções de produtos</a:t>
            </a:r>
            <a:endParaRPr sz="2000" b="1" dirty="0">
              <a:solidFill>
                <a:srgbClr val="7F7F7F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751" y="3289218"/>
            <a:ext cx="784080" cy="648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751" y="4165060"/>
            <a:ext cx="784080" cy="64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751" y="5040902"/>
            <a:ext cx="784080" cy="6480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179" y="4165060"/>
            <a:ext cx="784080" cy="64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177" y="3289218"/>
            <a:ext cx="784080" cy="648000"/>
          </a:xfrm>
          <a:prstGeom prst="rect">
            <a:avLst/>
          </a:prstGeom>
        </p:spPr>
      </p:pic>
      <p:sp>
        <p:nvSpPr>
          <p:cNvPr id="54" name="Google Shape;306;p16"/>
          <p:cNvSpPr txBox="1"/>
          <p:nvPr/>
        </p:nvSpPr>
        <p:spPr>
          <a:xfrm>
            <a:off x="6459832" y="4263914"/>
            <a:ext cx="2041633" cy="364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1531F"/>
              </a:buClr>
              <a:buSzPts val="2400"/>
              <a:buFont typeface="Calibri"/>
              <a:buNone/>
            </a:pPr>
            <a:r>
              <a:rPr lang="pt-BR" sz="2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Odontológico</a:t>
            </a:r>
            <a:endParaRPr sz="2000" b="1" dirty="0">
              <a:solidFill>
                <a:srgbClr val="7F7F7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5" name="Google Shape;306;p16"/>
          <p:cNvSpPr txBox="1"/>
          <p:nvPr/>
        </p:nvSpPr>
        <p:spPr>
          <a:xfrm>
            <a:off x="6459832" y="5139756"/>
            <a:ext cx="2041633" cy="364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1531F"/>
              </a:buClr>
              <a:buSzPts val="2400"/>
              <a:buFont typeface="Calibri"/>
              <a:buNone/>
            </a:pPr>
            <a:r>
              <a:rPr lang="pt-BR" sz="2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Investimentos</a:t>
            </a:r>
            <a:endParaRPr sz="2000" b="1" dirty="0">
              <a:solidFill>
                <a:srgbClr val="7F7F7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6" name="Google Shape;306;p16"/>
          <p:cNvSpPr txBox="1"/>
          <p:nvPr/>
        </p:nvSpPr>
        <p:spPr>
          <a:xfrm>
            <a:off x="9779057" y="3396320"/>
            <a:ext cx="1891144" cy="34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1531F"/>
              </a:buClr>
              <a:buSzPts val="2400"/>
              <a:buFont typeface="Calibri"/>
              <a:buNone/>
            </a:pPr>
            <a:r>
              <a:rPr lang="pt-BR" sz="2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Vida</a:t>
            </a:r>
            <a:endParaRPr sz="2000" b="1" dirty="0">
              <a:solidFill>
                <a:srgbClr val="7F7F7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7" name="Google Shape;306;p16"/>
          <p:cNvSpPr txBox="1"/>
          <p:nvPr/>
        </p:nvSpPr>
        <p:spPr>
          <a:xfrm>
            <a:off x="9779056" y="4263914"/>
            <a:ext cx="2041633" cy="364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1531F"/>
              </a:buClr>
              <a:buSzPts val="2400"/>
              <a:buFont typeface="Calibri"/>
              <a:buNone/>
            </a:pPr>
            <a:r>
              <a:rPr lang="pt-BR" sz="2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Previdência</a:t>
            </a:r>
            <a:endParaRPr sz="2000" b="1" dirty="0">
              <a:solidFill>
                <a:srgbClr val="7F7F7F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4" name="Google Shape;147;p6" descr="Desenho de personagem de desenho animado&#10;&#10;Descrição gerada automaticamente com confiança média"/>
          <p:cNvPicPr preferRelativeResize="0"/>
          <p:nvPr/>
        </p:nvPicPr>
        <p:blipFill rotWithShape="1">
          <a:blip r:embed="rId9">
            <a:alphaModFix/>
          </a:blip>
          <a:srcRect l="15869" t="53754" r="38799"/>
          <a:stretch/>
        </p:blipFill>
        <p:spPr>
          <a:xfrm rot="3527822">
            <a:off x="8075536" y="-633661"/>
            <a:ext cx="4678474" cy="346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84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688383" y="390204"/>
            <a:ext cx="619125" cy="123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891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860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454400" y="448033"/>
            <a:ext cx="4337157" cy="61879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83;p14"/>
          <p:cNvSpPr txBox="1"/>
          <p:nvPr/>
        </p:nvSpPr>
        <p:spPr>
          <a:xfrm>
            <a:off x="2971153" y="574730"/>
            <a:ext cx="5075582" cy="75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rgbClr val="222D59"/>
              </a:buClr>
              <a:buSzPts val="4800"/>
            </a:pPr>
            <a:r>
              <a:rPr lang="pt-BR" sz="2800" b="1" dirty="0" err="1">
                <a:solidFill>
                  <a:srgbClr val="001E64"/>
                </a:solidFill>
                <a:ea typeface="Arial"/>
                <a:cs typeface="Arial"/>
                <a:sym typeface="Arial"/>
              </a:rPr>
              <a:t>SulAmérica</a:t>
            </a:r>
            <a:r>
              <a:rPr lang="pt-BR" sz="2800" b="1" dirty="0">
                <a:solidFill>
                  <a:srgbClr val="001E64"/>
                </a:solidFill>
                <a:ea typeface="Arial"/>
                <a:cs typeface="Arial"/>
                <a:sym typeface="Arial"/>
              </a:rPr>
              <a:t> &amp; </a:t>
            </a:r>
            <a:r>
              <a:rPr lang="pt-BR" sz="2800" b="1" dirty="0" err="1">
                <a:solidFill>
                  <a:srgbClr val="001E64"/>
                </a:solidFill>
                <a:ea typeface="Arial"/>
                <a:cs typeface="Arial"/>
                <a:sym typeface="Arial"/>
              </a:rPr>
              <a:t>Gympass</a:t>
            </a:r>
            <a:endParaRPr lang="pt-BR" sz="2800" b="1" dirty="0">
              <a:solidFill>
                <a:srgbClr val="001E64"/>
              </a:solidFill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buClr>
                <a:srgbClr val="222D59"/>
              </a:buClr>
              <a:buSzPts val="4800"/>
            </a:pPr>
            <a:r>
              <a:rPr lang="pt-BR" sz="1400" dirty="0">
                <a:solidFill>
                  <a:srgbClr val="001E64"/>
                </a:solidFill>
                <a:ea typeface="Arial"/>
                <a:cs typeface="Arial"/>
                <a:sym typeface="Arial"/>
              </a:rPr>
              <a:t>(todos os planos)</a:t>
            </a:r>
          </a:p>
        </p:txBody>
      </p:sp>
      <p:pic>
        <p:nvPicPr>
          <p:cNvPr id="25" name="Google Shape;28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5467" y="484725"/>
            <a:ext cx="619125" cy="1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/>
          <p:cNvSpPr/>
          <p:nvPr/>
        </p:nvSpPr>
        <p:spPr>
          <a:xfrm>
            <a:off x="4666493" y="0"/>
            <a:ext cx="459299" cy="167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F1DF722-210C-4B86-BD60-4E5F43B4D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714" y="1308467"/>
            <a:ext cx="9759816" cy="5464904"/>
          </a:xfrm>
          <a:prstGeom prst="rect">
            <a:avLst/>
          </a:prstGeom>
        </p:spPr>
      </p:pic>
      <p:pic>
        <p:nvPicPr>
          <p:cNvPr id="16" name="Google Shape;855;p54" descr="Uma imagem contendo Padrão do plano de fundo&#10;&#10;Descrição gerada automaticamente"/>
          <p:cNvPicPr preferRelativeResize="0"/>
          <p:nvPr/>
        </p:nvPicPr>
        <p:blipFill rotWithShape="1">
          <a:blip r:embed="rId6">
            <a:alphaModFix/>
          </a:blip>
          <a:srcRect l="1934" t="21817" r="23450" b="23749"/>
          <a:stretch/>
        </p:blipFill>
        <p:spPr>
          <a:xfrm rot="11253826" flipH="1">
            <a:off x="5917518" y="-86200"/>
            <a:ext cx="7328452" cy="3046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095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860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454400" y="448033"/>
            <a:ext cx="4337157" cy="61879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83;p14"/>
          <p:cNvSpPr txBox="1"/>
          <p:nvPr/>
        </p:nvSpPr>
        <p:spPr>
          <a:xfrm>
            <a:off x="2971153" y="574730"/>
            <a:ext cx="5075582" cy="75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rgbClr val="222D59"/>
              </a:buClr>
              <a:buSzPts val="4800"/>
            </a:pPr>
            <a:r>
              <a:rPr lang="pt-BR" sz="2800" b="1" dirty="0" err="1">
                <a:solidFill>
                  <a:srgbClr val="001E64"/>
                </a:solidFill>
                <a:ea typeface="Arial"/>
                <a:cs typeface="Arial"/>
                <a:sym typeface="Arial"/>
              </a:rPr>
              <a:t>SulAmérica</a:t>
            </a:r>
            <a:r>
              <a:rPr lang="pt-BR" sz="2800" b="1" dirty="0">
                <a:solidFill>
                  <a:srgbClr val="001E64"/>
                </a:solidFill>
                <a:ea typeface="Arial"/>
                <a:cs typeface="Arial"/>
                <a:sym typeface="Arial"/>
              </a:rPr>
              <a:t> &amp; </a:t>
            </a:r>
            <a:r>
              <a:rPr lang="pt-BR" sz="2800" b="1" dirty="0" err="1">
                <a:solidFill>
                  <a:srgbClr val="001E64"/>
                </a:solidFill>
                <a:ea typeface="Arial"/>
                <a:cs typeface="Arial"/>
                <a:sym typeface="Arial"/>
              </a:rPr>
              <a:t>Gympass</a:t>
            </a:r>
            <a:endParaRPr lang="pt-BR" sz="2800" b="1" dirty="0">
              <a:solidFill>
                <a:srgbClr val="001E64"/>
              </a:solidFill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buClr>
                <a:srgbClr val="222D59"/>
              </a:buClr>
              <a:buSzPts val="4800"/>
            </a:pPr>
            <a:r>
              <a:rPr lang="pt-BR" sz="1400" dirty="0">
                <a:solidFill>
                  <a:srgbClr val="001E64"/>
                </a:solidFill>
                <a:ea typeface="Arial"/>
                <a:cs typeface="Arial"/>
                <a:sym typeface="Arial"/>
              </a:rPr>
              <a:t>(todos os planos)</a:t>
            </a:r>
          </a:p>
        </p:txBody>
      </p:sp>
      <p:pic>
        <p:nvPicPr>
          <p:cNvPr id="25" name="Google Shape;28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5467" y="484725"/>
            <a:ext cx="619125" cy="1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/>
          <p:cNvSpPr/>
          <p:nvPr/>
        </p:nvSpPr>
        <p:spPr>
          <a:xfrm>
            <a:off x="4666493" y="0"/>
            <a:ext cx="459299" cy="167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Google Shape;855;p54" descr="Uma imagem contendo Padrão do plano de fundo&#10;&#10;Descrição gerada automaticamente"/>
          <p:cNvPicPr preferRelativeResize="0"/>
          <p:nvPr/>
        </p:nvPicPr>
        <p:blipFill rotWithShape="1">
          <a:blip r:embed="rId5">
            <a:alphaModFix/>
          </a:blip>
          <a:srcRect l="1934" t="21817" r="23450" b="23749"/>
          <a:stretch/>
        </p:blipFill>
        <p:spPr>
          <a:xfrm rot="11253826" flipH="1">
            <a:off x="5428161" y="-144835"/>
            <a:ext cx="7328452" cy="3046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5C65AD8-816E-0D36-1A7C-2626198AC9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09" t="12842" r="7283" b="3636"/>
          <a:stretch/>
        </p:blipFill>
        <p:spPr>
          <a:xfrm>
            <a:off x="1437861" y="1423233"/>
            <a:ext cx="9316278" cy="512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32"/>
          <p:cNvSpPr/>
          <p:nvPr/>
        </p:nvSpPr>
        <p:spPr>
          <a:xfrm>
            <a:off x="4380588" y="2640441"/>
            <a:ext cx="6843747" cy="3228416"/>
          </a:xfrm>
          <a:prstGeom prst="roundRect">
            <a:avLst>
              <a:gd name="adj" fmla="val 16667"/>
            </a:avLst>
          </a:prstGeom>
          <a:solidFill>
            <a:srgbClr val="5AB3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Para as </a:t>
            </a:r>
            <a:r>
              <a:rPr lang="pt-BR" sz="1800" b="1" i="1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internações de urgência e emergência gerada via pronto socorro,</a:t>
            </a:r>
            <a:r>
              <a:rPr lang="pt-BR" sz="180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o hospital dispõe de uma equipe de retaguarda com médicos de diversas especializações que ficam de sobreaviso à distância para prestar auxílio.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SulAmérica possui referenciada a equipe de retaguarda dos Hospitais Albert Einstein e Sírio Libanês, sendo que os honorários destes profissionais serão pagos diretamente pela SulAmérica. </a:t>
            </a:r>
            <a:r>
              <a:rPr lang="pt-BR" sz="1800" b="1" i="1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Importante destacar </a:t>
            </a:r>
            <a:r>
              <a:rPr lang="pt-BR" sz="180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que esta equipe só poderá ser </a:t>
            </a:r>
            <a:r>
              <a:rPr lang="pt-BR" sz="1800" b="1" i="1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acionada pelo hospital.</a:t>
            </a:r>
            <a:endParaRPr sz="1800" b="1" i="1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35" name="Google Shape;1035;p32"/>
          <p:cNvSpPr txBox="1"/>
          <p:nvPr/>
        </p:nvSpPr>
        <p:spPr>
          <a:xfrm>
            <a:off x="141206" y="1580399"/>
            <a:ext cx="5047243" cy="488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001E6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Retaguarda - </a:t>
            </a:r>
            <a:r>
              <a:rPr lang="pt-BR" sz="2000" b="1" dirty="0">
                <a:solidFill>
                  <a:srgbClr val="FF8C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Planos Executivo e Prestige</a:t>
            </a:r>
            <a:endParaRPr sz="2800" b="1" dirty="0">
              <a:solidFill>
                <a:srgbClr val="FF8C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1E64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036" name="Google Shape;1036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141" y="1280563"/>
            <a:ext cx="619125" cy="12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1454400" y="448033"/>
            <a:ext cx="4337157" cy="61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32" descr="Homem de terno e gravata&#10;&#10;Descrição gerad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141" y="2144454"/>
            <a:ext cx="3822562" cy="386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32" descr="Uma imagem contendo Padrão do plano de fundo&#10;&#10;Descrição gerada automaticamente"/>
          <p:cNvPicPr preferRelativeResize="0"/>
          <p:nvPr/>
        </p:nvPicPr>
        <p:blipFill rotWithShape="1">
          <a:blip r:embed="rId6">
            <a:alphaModFix/>
          </a:blip>
          <a:srcRect l="18961" t="4293" r="43"/>
          <a:stretch/>
        </p:blipFill>
        <p:spPr>
          <a:xfrm rot="-6821871">
            <a:off x="6575044" y="-1004770"/>
            <a:ext cx="7954784" cy="5424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31"/>
          <p:cNvSpPr/>
          <p:nvPr/>
        </p:nvSpPr>
        <p:spPr>
          <a:xfrm>
            <a:off x="848795" y="2173957"/>
            <a:ext cx="4617537" cy="3703119"/>
          </a:xfrm>
          <a:prstGeom prst="roundRect">
            <a:avLst>
              <a:gd name="adj" fmla="val 21001"/>
            </a:avLst>
          </a:prstGeom>
          <a:solidFill>
            <a:srgbClr val="FF5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13" name="Google Shape;1013;p31"/>
          <p:cNvSpPr/>
          <p:nvPr/>
        </p:nvSpPr>
        <p:spPr>
          <a:xfrm>
            <a:off x="848795" y="2126307"/>
            <a:ext cx="4572063" cy="3703119"/>
          </a:xfrm>
          <a:prstGeom prst="roundRect">
            <a:avLst>
              <a:gd name="adj" fmla="val 2100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14" name="Google Shape;1014;p31"/>
          <p:cNvSpPr txBox="1"/>
          <p:nvPr/>
        </p:nvSpPr>
        <p:spPr>
          <a:xfrm>
            <a:off x="1256433" y="2966593"/>
            <a:ext cx="3853145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Rede ampliada de farmácias com descontos exclusivos para você!</a:t>
            </a:r>
            <a:br>
              <a:rPr lang="pt-BR" sz="140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pt-BR" sz="140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pt-BR" sz="1400" b="1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+ de 25 mil farmácias</a:t>
            </a:r>
            <a:br>
              <a:rPr lang="pt-BR" sz="140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pt-BR" sz="140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pt-BR" sz="140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Drogaria São Paulo, Droga Raia, Drogasil, Pague Menos, Onofre, Pacheco, Panvel, Farmais, Araújo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140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pt-BR" sz="140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Entre outras!</a:t>
            </a:r>
            <a:br>
              <a:rPr lang="pt-BR" sz="140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pt-BR" sz="140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pt-BR" sz="1400" b="1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Garanta descontos em medicamentos, perfumaria, higiene pessoal e beleza.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5" name="Google Shape;1015;p31"/>
          <p:cNvSpPr txBox="1"/>
          <p:nvPr/>
        </p:nvSpPr>
        <p:spPr>
          <a:xfrm>
            <a:off x="1617042" y="2634320"/>
            <a:ext cx="18360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222D59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Farmácias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6" name="Google Shape;1016;p31"/>
          <p:cNvSpPr/>
          <p:nvPr/>
        </p:nvSpPr>
        <p:spPr>
          <a:xfrm>
            <a:off x="6293720" y="2180958"/>
            <a:ext cx="4617537" cy="3703119"/>
          </a:xfrm>
          <a:prstGeom prst="roundRect">
            <a:avLst>
              <a:gd name="adj" fmla="val 21001"/>
            </a:avLst>
          </a:prstGeom>
          <a:solidFill>
            <a:srgbClr val="FF5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17" name="Google Shape;1017;p31"/>
          <p:cNvSpPr/>
          <p:nvPr/>
        </p:nvSpPr>
        <p:spPr>
          <a:xfrm>
            <a:off x="6293720" y="2173957"/>
            <a:ext cx="4557775" cy="3662470"/>
          </a:xfrm>
          <a:prstGeom prst="roundRect">
            <a:avLst>
              <a:gd name="adj" fmla="val 2100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18" name="Google Shape;1018;p31"/>
          <p:cNvSpPr txBox="1"/>
          <p:nvPr/>
        </p:nvSpPr>
        <p:spPr>
          <a:xfrm>
            <a:off x="6487038" y="2973594"/>
            <a:ext cx="3853145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Descontos* em: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Arial"/>
              <a:buChar char="•"/>
            </a:pPr>
            <a:r>
              <a:rPr lang="pt-BR" sz="140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Vacinas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Arial"/>
              <a:buChar char="•"/>
            </a:pPr>
            <a:r>
              <a:rPr lang="pt-BR" sz="140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Materiais hospitalares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Arial"/>
              <a:buChar char="•"/>
            </a:pPr>
            <a:r>
              <a:rPr lang="pt-BR" sz="140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 muito mais.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04775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Arial"/>
              <a:buNone/>
            </a:pPr>
            <a:endParaRPr sz="1400">
              <a:solidFill>
                <a:srgbClr val="7F7F7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(*) A disponibilidade do desconto é concedida de acordo com a região. 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7F7F7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Produto Hospitalar (HO)¹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Arial"/>
              <a:buChar char="•"/>
            </a:pPr>
            <a:r>
              <a:rPr lang="pt-BR" sz="140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Desconto de </a:t>
            </a:r>
            <a:r>
              <a:rPr lang="pt-BR" sz="1400" b="1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30%</a:t>
            </a:r>
            <a:r>
              <a:rPr lang="pt-BR" sz="140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em consultas particulares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Arial"/>
              <a:buChar char="•"/>
            </a:pPr>
            <a:r>
              <a:rPr lang="pt-BR" sz="140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Desconto de até </a:t>
            </a:r>
            <a:r>
              <a:rPr lang="pt-BR" sz="1400" b="1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40%</a:t>
            </a:r>
            <a:r>
              <a:rPr lang="pt-BR" sz="140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em Laboratórios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04775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Arial"/>
              <a:buNone/>
            </a:pPr>
            <a:endParaRPr sz="1400">
              <a:solidFill>
                <a:srgbClr val="7F7F7F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¹ Desconto exclusivo do Produto Hospitalar (HO)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9" name="Google Shape;1019;p31"/>
          <p:cNvSpPr txBox="1"/>
          <p:nvPr/>
        </p:nvSpPr>
        <p:spPr>
          <a:xfrm>
            <a:off x="6783252" y="2641321"/>
            <a:ext cx="253361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222D59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SulaMais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20" name="Google Shape;1020;p31"/>
          <p:cNvCxnSpPr/>
          <p:nvPr/>
        </p:nvCxnSpPr>
        <p:spPr>
          <a:xfrm>
            <a:off x="6039667" y="2246156"/>
            <a:ext cx="0" cy="39600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21" name="Google Shape;1021;p31" descr="Uma imagem contendo Padrão do plano de fund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l="18961" t="4293" r="43"/>
          <a:stretch/>
        </p:blipFill>
        <p:spPr>
          <a:xfrm rot="-6821871">
            <a:off x="6503639" y="-1311673"/>
            <a:ext cx="7954784" cy="5424959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p31"/>
          <p:cNvSpPr txBox="1"/>
          <p:nvPr/>
        </p:nvSpPr>
        <p:spPr>
          <a:xfrm>
            <a:off x="141206" y="1580400"/>
            <a:ext cx="1836000" cy="40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001E64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Descontos</a:t>
            </a:r>
            <a:endParaRPr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1E64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023" name="Google Shape;102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7907" y="2588638"/>
            <a:ext cx="4356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31794" y="2602971"/>
            <a:ext cx="4356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1025;p31">
            <a:hlinkClick r:id="rId6"/>
          </p:cNvPr>
          <p:cNvSpPr/>
          <p:nvPr/>
        </p:nvSpPr>
        <p:spPr>
          <a:xfrm>
            <a:off x="4750538" y="6158112"/>
            <a:ext cx="2592000" cy="374571"/>
          </a:xfrm>
          <a:prstGeom prst="roundRect">
            <a:avLst>
              <a:gd name="adj" fmla="val 16667"/>
            </a:avLst>
          </a:prstGeom>
          <a:solidFill>
            <a:srgbClr val="5AB3A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pt-BR" sz="160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🖰 www.sulamais.com.br</a:t>
            </a:r>
            <a:endParaRPr sz="160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Google Shape;1026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4326980" y="6181039"/>
            <a:ext cx="4356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7141" y="1280563"/>
            <a:ext cx="619125" cy="12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-1454400" y="448033"/>
            <a:ext cx="4337157" cy="61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31" descr="Ícone&#10;&#10;Descrição gerada automa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00691" y="4651469"/>
            <a:ext cx="217800" cy="1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8" name="Google Shape;1188;p41" descr="Desenho de personagem de desenho animado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l="13413" t="44310" r="39775"/>
          <a:stretch/>
        </p:blipFill>
        <p:spPr>
          <a:xfrm rot="3527822">
            <a:off x="8046948" y="-1210327"/>
            <a:ext cx="4831302" cy="4171253"/>
          </a:xfrm>
          <a:prstGeom prst="rect">
            <a:avLst/>
          </a:prstGeom>
          <a:noFill/>
          <a:ln>
            <a:noFill/>
          </a:ln>
        </p:spPr>
      </p:pic>
      <p:sp>
        <p:nvSpPr>
          <p:cNvPr id="1189" name="Google Shape;1189;p41"/>
          <p:cNvSpPr txBox="1"/>
          <p:nvPr/>
        </p:nvSpPr>
        <p:spPr>
          <a:xfrm>
            <a:off x="112778" y="1476568"/>
            <a:ext cx="5075582" cy="75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Aplicativo SulAmérica Saúde</a:t>
            </a:r>
            <a:endParaRPr sz="1100">
              <a:solidFill>
                <a:srgbClr val="001E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0" name="Google Shape;1190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454400" y="450000"/>
            <a:ext cx="4337157" cy="6187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1" name="Google Shape;1191;p41"/>
          <p:cNvCxnSpPr/>
          <p:nvPr/>
        </p:nvCxnSpPr>
        <p:spPr>
          <a:xfrm>
            <a:off x="7355279" y="1784340"/>
            <a:ext cx="0" cy="42840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92" name="Google Shape;1192;p41"/>
          <p:cNvSpPr/>
          <p:nvPr/>
        </p:nvSpPr>
        <p:spPr>
          <a:xfrm>
            <a:off x="7844060" y="3178076"/>
            <a:ext cx="2880000" cy="474487"/>
          </a:xfrm>
          <a:prstGeom prst="roundRect">
            <a:avLst>
              <a:gd name="adj" fmla="val 16667"/>
            </a:avLst>
          </a:prstGeom>
          <a:solidFill>
            <a:srgbClr val="E15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3" name="Google Shape;1193;p41"/>
          <p:cNvSpPr/>
          <p:nvPr/>
        </p:nvSpPr>
        <p:spPr>
          <a:xfrm>
            <a:off x="7886621" y="3144293"/>
            <a:ext cx="2880000" cy="47448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4" name="Google Shape;1194;p41"/>
          <p:cNvSpPr txBox="1"/>
          <p:nvPr/>
        </p:nvSpPr>
        <p:spPr>
          <a:xfrm>
            <a:off x="8019173" y="3336691"/>
            <a:ext cx="3600000" cy="47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Corretor</a:t>
            </a:r>
            <a:endParaRPr sz="16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5" name="Google Shape;1195;p41"/>
          <p:cNvSpPr/>
          <p:nvPr/>
        </p:nvSpPr>
        <p:spPr>
          <a:xfrm>
            <a:off x="7844060" y="4085851"/>
            <a:ext cx="2880000" cy="474487"/>
          </a:xfrm>
          <a:prstGeom prst="roundRect">
            <a:avLst>
              <a:gd name="adj" fmla="val 16667"/>
            </a:avLst>
          </a:prstGeom>
          <a:solidFill>
            <a:srgbClr val="E15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6" name="Google Shape;1196;p41"/>
          <p:cNvSpPr/>
          <p:nvPr/>
        </p:nvSpPr>
        <p:spPr>
          <a:xfrm>
            <a:off x="7886621" y="4065317"/>
            <a:ext cx="2880000" cy="47448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7" name="Google Shape;1197;p41"/>
          <p:cNvSpPr/>
          <p:nvPr/>
        </p:nvSpPr>
        <p:spPr>
          <a:xfrm>
            <a:off x="7844060" y="5006875"/>
            <a:ext cx="2880000" cy="474487"/>
          </a:xfrm>
          <a:prstGeom prst="roundRect">
            <a:avLst>
              <a:gd name="adj" fmla="val 16667"/>
            </a:avLst>
          </a:prstGeom>
          <a:solidFill>
            <a:srgbClr val="E15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8" name="Google Shape;1198;p41"/>
          <p:cNvSpPr/>
          <p:nvPr/>
        </p:nvSpPr>
        <p:spPr>
          <a:xfrm>
            <a:off x="7886621" y="4973089"/>
            <a:ext cx="2880000" cy="47448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9" name="Google Shape;1199;p41"/>
          <p:cNvSpPr txBox="1"/>
          <p:nvPr/>
        </p:nvSpPr>
        <p:spPr>
          <a:xfrm>
            <a:off x="8019173" y="4245260"/>
            <a:ext cx="3600000" cy="47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Gestor RH</a:t>
            </a:r>
            <a:endParaRPr sz="10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0" name="Google Shape;1200;p41"/>
          <p:cNvSpPr txBox="1"/>
          <p:nvPr/>
        </p:nvSpPr>
        <p:spPr>
          <a:xfrm>
            <a:off x="8019173" y="5179051"/>
            <a:ext cx="3600000" cy="47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Beneficiário</a:t>
            </a:r>
            <a:endParaRPr sz="12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1" name="Google Shape;1201;p41"/>
          <p:cNvSpPr txBox="1"/>
          <p:nvPr/>
        </p:nvSpPr>
        <p:spPr>
          <a:xfrm>
            <a:off x="7642258" y="2215243"/>
            <a:ext cx="5075582" cy="75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Kit Boas-Vindas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100% digital</a:t>
            </a:r>
            <a:endParaRPr sz="1100">
              <a:solidFill>
                <a:srgbClr val="001E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2" name="Google Shape;1202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32150" y="2153903"/>
            <a:ext cx="4356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3" name="Google Shape;1203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86770" y="2153903"/>
            <a:ext cx="435600" cy="36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4" name="Google Shape;1204;p41"/>
          <p:cNvGrpSpPr/>
          <p:nvPr/>
        </p:nvGrpSpPr>
        <p:grpSpPr>
          <a:xfrm>
            <a:off x="2682997" y="2031085"/>
            <a:ext cx="1796695" cy="3255519"/>
            <a:chOff x="4557179" y="450000"/>
            <a:chExt cx="2012817" cy="3636318"/>
          </a:xfrm>
        </p:grpSpPr>
        <p:pic>
          <p:nvPicPr>
            <p:cNvPr id="1205" name="Google Shape;1205;p41" descr="C:\Users\LP110873\Desktop\APOIO\Modelos\Interface Mobile\Celular_branco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57179" y="450000"/>
              <a:ext cx="2012817" cy="36363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6" name="Google Shape;1206;p41"/>
            <p:cNvPicPr preferRelativeResize="0"/>
            <p:nvPr/>
          </p:nvPicPr>
          <p:blipFill rotWithShape="1">
            <a:blip r:embed="rId8">
              <a:alphaModFix/>
            </a:blip>
            <a:srcRect t="3878" b="5516"/>
            <a:stretch/>
          </p:blipFill>
          <p:spPr>
            <a:xfrm>
              <a:off x="4969187" y="1116255"/>
              <a:ext cx="1316549" cy="22773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07" name="Google Shape;1207;p41"/>
          <p:cNvGrpSpPr/>
          <p:nvPr/>
        </p:nvGrpSpPr>
        <p:grpSpPr>
          <a:xfrm>
            <a:off x="107354" y="1934009"/>
            <a:ext cx="2677686" cy="2051732"/>
            <a:chOff x="6094573" y="1213620"/>
            <a:chExt cx="3240000" cy="2482595"/>
          </a:xfrm>
        </p:grpSpPr>
        <p:sp>
          <p:nvSpPr>
            <p:cNvPr id="1208" name="Google Shape;1208;p41"/>
            <p:cNvSpPr/>
            <p:nvPr/>
          </p:nvSpPr>
          <p:spPr>
            <a:xfrm flipH="1">
              <a:off x="6452123" y="1213620"/>
              <a:ext cx="2616135" cy="2482595"/>
            </a:xfrm>
            <a:prstGeom prst="ellipse">
              <a:avLst/>
            </a:prstGeom>
            <a:solidFill>
              <a:srgbClr val="FF8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41"/>
            <p:cNvSpPr txBox="1"/>
            <p:nvPr/>
          </p:nvSpPr>
          <p:spPr>
            <a:xfrm>
              <a:off x="6094573" y="1632156"/>
              <a:ext cx="3240000" cy="1452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4255A"/>
                </a:buClr>
                <a:buSzPts val="1600"/>
                <a:buFont typeface="Calibri"/>
                <a:buNone/>
              </a:pPr>
              <a:r>
                <a:rPr lang="pt-BR" sz="1600" dirty="0">
                  <a:solidFill>
                    <a:srgbClr val="04255A"/>
                  </a:solidFill>
                  <a:latin typeface="Calibri"/>
                  <a:ea typeface="Calibri"/>
                  <a:cs typeface="Calibri"/>
                  <a:sym typeface="Calibri"/>
                </a:rPr>
                <a:t>A SulAmérica levou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4255A"/>
                </a:buClr>
                <a:buSzPts val="1600"/>
                <a:buFont typeface="Calibri"/>
                <a:buNone/>
              </a:pPr>
              <a:r>
                <a:rPr lang="pt-BR" sz="1600" dirty="0">
                  <a:solidFill>
                    <a:srgbClr val="04255A"/>
                  </a:solidFill>
                  <a:latin typeface="Calibri"/>
                  <a:ea typeface="Calibri"/>
                  <a:cs typeface="Calibri"/>
                  <a:sym typeface="Calibri"/>
                </a:rPr>
                <a:t> todas as </a:t>
              </a:r>
              <a:r>
                <a:rPr lang="pt-BR" sz="18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informações</a:t>
              </a:r>
              <a:r>
                <a:rPr lang="pt-BR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4255A"/>
                </a:buClr>
                <a:buSzPts val="1600"/>
                <a:buFont typeface="Calibri"/>
                <a:buNone/>
              </a:pPr>
              <a:r>
                <a:rPr lang="pt-BR" sz="1600" dirty="0">
                  <a:solidFill>
                    <a:srgbClr val="04255A"/>
                  </a:solidFill>
                  <a:latin typeface="Calibri"/>
                  <a:ea typeface="Calibri"/>
                  <a:cs typeface="Calibri"/>
                  <a:sym typeface="Calibri"/>
                </a:rPr>
                <a:t>do seguro saúde para 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4255A"/>
                </a:buClr>
                <a:buSzPts val="1600"/>
                <a:buFont typeface="Calibri"/>
                <a:buNone/>
              </a:pPr>
              <a:r>
                <a:rPr lang="pt-BR" sz="1600" dirty="0">
                  <a:solidFill>
                    <a:srgbClr val="04255A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r>
                <a:rPr lang="pt-BR" sz="16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pt-BR" sz="18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tela do celular</a:t>
              </a:r>
              <a:r>
                <a:rPr lang="pt-BR" sz="1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0" name="Google Shape;1210;p41"/>
          <p:cNvSpPr txBox="1"/>
          <p:nvPr/>
        </p:nvSpPr>
        <p:spPr>
          <a:xfrm>
            <a:off x="4898950" y="493727"/>
            <a:ext cx="2159393" cy="420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222D59"/>
                </a:solidFill>
                <a:latin typeface="Calibri"/>
                <a:ea typeface="Calibri"/>
                <a:cs typeface="Calibri"/>
                <a:sym typeface="Calibri"/>
              </a:rPr>
              <a:t>Boas Vindas</a:t>
            </a:r>
            <a:endParaRPr sz="2800" b="1" dirty="0">
              <a:solidFill>
                <a:srgbClr val="222D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1" dirty="0">
              <a:solidFill>
                <a:srgbClr val="222D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1" name="Google Shape;1211;p4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88383" y="390204"/>
            <a:ext cx="619125" cy="1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2" name="Google Shape;1212;p41"/>
          <p:cNvSpPr txBox="1"/>
          <p:nvPr/>
        </p:nvSpPr>
        <p:spPr>
          <a:xfrm>
            <a:off x="4221909" y="2989475"/>
            <a:ext cx="3227081" cy="1513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Char char="•"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Carteirinha Digital;</a:t>
            </a: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Char char="•"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Consulta a rede referenciada;</a:t>
            </a: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Char char="•"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Consulta farmácias com desconto;</a:t>
            </a: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Char char="•"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Solicitação e acompanhamento de reembolso;</a:t>
            </a: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Calibri"/>
              <a:buChar char="•"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 muito mais.</a:t>
            </a: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3" name="Google Shape;1213;p41"/>
          <p:cNvSpPr/>
          <p:nvPr/>
        </p:nvSpPr>
        <p:spPr>
          <a:xfrm>
            <a:off x="1729780" y="3431054"/>
            <a:ext cx="1241951" cy="1241951"/>
          </a:xfrm>
          <a:prstGeom prst="ellipse">
            <a:avLst/>
          </a:prstGeom>
          <a:solidFill>
            <a:srgbClr val="222D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14" name="Google Shape;1214;p41"/>
          <p:cNvGrpSpPr/>
          <p:nvPr/>
        </p:nvGrpSpPr>
        <p:grpSpPr>
          <a:xfrm>
            <a:off x="-96454" y="4155282"/>
            <a:ext cx="2945455" cy="2052893"/>
            <a:chOff x="8680401" y="3358194"/>
            <a:chExt cx="3240000" cy="2256906"/>
          </a:xfrm>
        </p:grpSpPr>
        <p:sp>
          <p:nvSpPr>
            <p:cNvPr id="1215" name="Google Shape;1215;p41"/>
            <p:cNvSpPr/>
            <p:nvPr/>
          </p:nvSpPr>
          <p:spPr>
            <a:xfrm>
              <a:off x="9120478" y="3358194"/>
              <a:ext cx="2352124" cy="2256906"/>
            </a:xfrm>
            <a:prstGeom prst="ellipse">
              <a:avLst/>
            </a:prstGeom>
            <a:solidFill>
              <a:srgbClr val="E153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6" name="Google Shape;1216;p41"/>
            <p:cNvSpPr txBox="1"/>
            <p:nvPr/>
          </p:nvSpPr>
          <p:spPr>
            <a:xfrm>
              <a:off x="8680401" y="3686107"/>
              <a:ext cx="3240000" cy="1556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0000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lang="pt-BR" sz="18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Facilidade</a:t>
              </a:r>
              <a:r>
                <a:rPr lang="pt-BR" sz="1800" b="1" dirty="0">
                  <a:solidFill>
                    <a:srgbClr val="001E64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pt-BR" sz="1600" dirty="0">
                  <a:solidFill>
                    <a:srgbClr val="001E64"/>
                  </a:solidFill>
                  <a:latin typeface="Calibri"/>
                  <a:ea typeface="Calibri"/>
                  <a:cs typeface="Calibri"/>
                  <a:sym typeface="Calibri"/>
                </a:rPr>
                <a:t>no 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1E64"/>
                </a:buClr>
                <a:buSzPts val="1600"/>
                <a:buFont typeface="Calibri"/>
                <a:buNone/>
              </a:pPr>
              <a:r>
                <a:rPr lang="pt-BR" sz="1600" dirty="0">
                  <a:solidFill>
                    <a:srgbClr val="001E64"/>
                  </a:solidFill>
                  <a:latin typeface="Calibri"/>
                  <a:ea typeface="Calibri"/>
                  <a:cs typeface="Calibri"/>
                  <a:sym typeface="Calibri"/>
                </a:rPr>
                <a:t>dia a dia do cliente, </a:t>
              </a:r>
              <a:endParaRPr dirty="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1E64"/>
                </a:buClr>
                <a:buSzPts val="1600"/>
                <a:buFont typeface="Calibri"/>
                <a:buNone/>
              </a:pPr>
              <a:r>
                <a:rPr lang="pt-BR" sz="1600" dirty="0">
                  <a:solidFill>
                    <a:srgbClr val="001E64"/>
                  </a:solidFill>
                  <a:latin typeface="Calibri"/>
                  <a:ea typeface="Calibri"/>
                  <a:cs typeface="Calibri"/>
                  <a:sym typeface="Calibri"/>
                </a:rPr>
                <a:t>para</a:t>
              </a:r>
              <a:r>
                <a:rPr lang="pt-BR" sz="1800" dirty="0">
                  <a:solidFill>
                    <a:srgbClr val="001E64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pt-BR" sz="18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acessar todos os serviços e benefícios </a:t>
              </a:r>
              <a:endParaRPr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1E64"/>
                </a:buClr>
                <a:buSzPts val="1600"/>
                <a:buFont typeface="Calibri"/>
                <a:buNone/>
              </a:pPr>
              <a:r>
                <a:rPr lang="pt-BR" sz="1600" dirty="0">
                  <a:solidFill>
                    <a:srgbClr val="001E64"/>
                  </a:solidFill>
                  <a:latin typeface="Calibri"/>
                  <a:ea typeface="Calibri"/>
                  <a:cs typeface="Calibri"/>
                  <a:sym typeface="Calibri"/>
                </a:rPr>
                <a:t>SulAmérica Saúde.</a:t>
              </a:r>
              <a:endParaRPr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17" name="Google Shape;1217;p41" descr="C:\Users\ac132245\Downloads\imagemsaud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877223" y="5224647"/>
            <a:ext cx="164782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7" name="Google Shape;106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783646" y="1705808"/>
            <a:ext cx="9856197" cy="3033931"/>
          </a:xfrm>
          <a:prstGeom prst="rect">
            <a:avLst/>
          </a:prstGeom>
          <a:noFill/>
          <a:ln>
            <a:noFill/>
          </a:ln>
        </p:spPr>
      </p:pic>
      <p:sp>
        <p:nvSpPr>
          <p:cNvPr id="1069" name="Google Shape;1069;p34"/>
          <p:cNvSpPr/>
          <p:nvPr/>
        </p:nvSpPr>
        <p:spPr>
          <a:xfrm>
            <a:off x="4073333" y="737036"/>
            <a:ext cx="1645484" cy="1645484"/>
          </a:xfrm>
          <a:prstGeom prst="ellipse">
            <a:avLst/>
          </a:prstGeom>
          <a:solidFill>
            <a:srgbClr val="FF8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0" name="Google Shape;1070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70104" y="5651581"/>
            <a:ext cx="2815265" cy="2504277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Google Shape;1071;p34"/>
          <p:cNvSpPr txBox="1"/>
          <p:nvPr/>
        </p:nvSpPr>
        <p:spPr>
          <a:xfrm>
            <a:off x="1149247" y="2874631"/>
            <a:ext cx="4923304" cy="641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pt-BR" sz="4000" b="1" i="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Canais de Atendimento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2" name="Google Shape;1072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6387" y="2576888"/>
            <a:ext cx="619125" cy="12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35"/>
          <p:cNvSpPr txBox="1"/>
          <p:nvPr/>
        </p:nvSpPr>
        <p:spPr>
          <a:xfrm>
            <a:off x="141206" y="1580400"/>
            <a:ext cx="2741549" cy="515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001E64"/>
                </a:solidFill>
                <a:latin typeface="Calibri"/>
                <a:ea typeface="Calibri"/>
                <a:cs typeface="Calibri"/>
                <a:sym typeface="Calibri"/>
              </a:rPr>
              <a:t>Para o Segurado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1E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8" name="Google Shape;107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54400" y="451047"/>
            <a:ext cx="4337157" cy="61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Google Shape;1079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2965" y="4583188"/>
            <a:ext cx="4356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35"/>
          <p:cNvSpPr txBox="1"/>
          <p:nvPr/>
        </p:nvSpPr>
        <p:spPr>
          <a:xfrm>
            <a:off x="3783745" y="2794365"/>
            <a:ext cx="6374860" cy="726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Consulta a rede referenciada, pesquisa de cobertura, status de reembolso e autorizações de procedimentos, gerar livrete personalizado da rede referenciada.</a:t>
            </a:r>
            <a:endParaRPr/>
          </a:p>
        </p:txBody>
      </p:sp>
      <p:pic>
        <p:nvPicPr>
          <p:cNvPr id="1081" name="Google Shape;1081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41659" y="3491924"/>
            <a:ext cx="4356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2" name="Google Shape;1082;p35"/>
          <p:cNvSpPr txBox="1"/>
          <p:nvPr/>
        </p:nvSpPr>
        <p:spPr>
          <a:xfrm>
            <a:off x="3790369" y="1721777"/>
            <a:ext cx="6374860" cy="726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Autorização prévia, rede referenciada, coberturas contratadas, reembolso e demais solicitações.</a:t>
            </a:r>
            <a:endParaRPr/>
          </a:p>
        </p:txBody>
      </p:sp>
      <p:pic>
        <p:nvPicPr>
          <p:cNvPr id="1083" name="Google Shape;1083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62965" y="2416709"/>
            <a:ext cx="4356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41659" y="1349222"/>
            <a:ext cx="4356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p35"/>
          <p:cNvPicPr preferRelativeResize="0"/>
          <p:nvPr/>
        </p:nvPicPr>
        <p:blipFill rotWithShape="1">
          <a:blip r:embed="rId8">
            <a:alphaModFix/>
          </a:blip>
          <a:srcRect l="449" t="20305" r="-5" b="-470"/>
          <a:stretch/>
        </p:blipFill>
        <p:spPr>
          <a:xfrm rot="-6488406">
            <a:off x="7521777" y="-1019592"/>
            <a:ext cx="5389482" cy="5497672"/>
          </a:xfrm>
          <a:prstGeom prst="rect">
            <a:avLst/>
          </a:prstGeom>
          <a:noFill/>
          <a:ln>
            <a:noFill/>
          </a:ln>
        </p:spPr>
      </p:pic>
      <p:sp>
        <p:nvSpPr>
          <p:cNvPr id="1086" name="Google Shape;1086;p35"/>
          <p:cNvSpPr txBox="1"/>
          <p:nvPr/>
        </p:nvSpPr>
        <p:spPr>
          <a:xfrm>
            <a:off x="4254291" y="1387268"/>
            <a:ext cx="5178725" cy="382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Central de Relacionamento - 24hs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87" name="Google Shape;1087;p35"/>
          <p:cNvCxnSpPr/>
          <p:nvPr/>
        </p:nvCxnSpPr>
        <p:spPr>
          <a:xfrm>
            <a:off x="3543112" y="843278"/>
            <a:ext cx="0" cy="50040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88" name="Google Shape;1088;p35"/>
          <p:cNvSpPr txBox="1"/>
          <p:nvPr/>
        </p:nvSpPr>
        <p:spPr>
          <a:xfrm>
            <a:off x="4247667" y="2459856"/>
            <a:ext cx="5178725" cy="382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Saúde Online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9" name="Google Shape;1089;p35"/>
          <p:cNvSpPr txBox="1"/>
          <p:nvPr/>
        </p:nvSpPr>
        <p:spPr>
          <a:xfrm>
            <a:off x="4254292" y="3537668"/>
            <a:ext cx="5178725" cy="382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Aplicativo SulAmérica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0" name="Google Shape;1090;p35"/>
          <p:cNvSpPr txBox="1"/>
          <p:nvPr/>
        </p:nvSpPr>
        <p:spPr>
          <a:xfrm>
            <a:off x="3790370" y="3872177"/>
            <a:ext cx="6374860" cy="726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Consulta a rede referenciada, pesquisa de cobertura, status de reembolso e autorizações de procedimentos, gerar livrete personalizado da rede referenciada.</a:t>
            </a:r>
            <a:endParaRPr/>
          </a:p>
        </p:txBody>
      </p:sp>
      <p:sp>
        <p:nvSpPr>
          <p:cNvPr id="1091" name="Google Shape;1091;p35"/>
          <p:cNvSpPr txBox="1"/>
          <p:nvPr/>
        </p:nvSpPr>
        <p:spPr>
          <a:xfrm>
            <a:off x="4247668" y="4615855"/>
            <a:ext cx="5178725" cy="382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WhatsApp</a:t>
            </a:r>
            <a:endParaRPr sz="1800" b="1">
              <a:solidFill>
                <a:srgbClr val="E1531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2" name="Google Shape;1092;p35"/>
          <p:cNvSpPr txBox="1"/>
          <p:nvPr/>
        </p:nvSpPr>
        <p:spPr>
          <a:xfrm>
            <a:off x="3783746" y="4950364"/>
            <a:ext cx="6374860" cy="726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Rede Referenciada, Benefícios, Autorização Prévia, Preparo de Exames e outros.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(11) 3004-9723.</a:t>
            </a:r>
            <a:endParaRPr/>
          </a:p>
        </p:txBody>
      </p:sp>
      <p:sp>
        <p:nvSpPr>
          <p:cNvPr id="1093" name="Google Shape;1093;p35">
            <a:hlinkClick r:id="rId9"/>
          </p:cNvPr>
          <p:cNvSpPr/>
          <p:nvPr/>
        </p:nvSpPr>
        <p:spPr>
          <a:xfrm>
            <a:off x="6122423" y="2460074"/>
            <a:ext cx="2575367" cy="280928"/>
          </a:xfrm>
          <a:prstGeom prst="roundRect">
            <a:avLst>
              <a:gd name="adj" fmla="val 16667"/>
            </a:avLst>
          </a:prstGeom>
          <a:solidFill>
            <a:srgbClr val="222D59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lang="pt-BR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🖰 www.sulamerica.com.br/saudeonline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4" name="Google Shape;1094;p3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5400000">
            <a:off x="5784719" y="2469792"/>
            <a:ext cx="348480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3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57141" y="1280563"/>
            <a:ext cx="619125" cy="1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03;p36">
            <a:extLst>
              <a:ext uri="{FF2B5EF4-FFF2-40B4-BE49-F238E27FC236}">
                <a16:creationId xmlns:a16="http://schemas.microsoft.com/office/drawing/2014/main" id="{08168AEB-5306-76A1-14F2-359C06CD9F0D}"/>
              </a:ext>
            </a:extLst>
          </p:cNvPr>
          <p:cNvSpPr txBox="1"/>
          <p:nvPr/>
        </p:nvSpPr>
        <p:spPr>
          <a:xfrm>
            <a:off x="3790369" y="5996109"/>
            <a:ext cx="7169552" cy="726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Sistema online que permite movimentação cadastral dos funcionários.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Agilidade e comodidade: Transações concretizadas no mesmo dia, sem a necessidade de envio de documentos.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1105;p36">
            <a:extLst>
              <a:ext uri="{FF2B5EF4-FFF2-40B4-BE49-F238E27FC236}">
                <a16:creationId xmlns:a16="http://schemas.microsoft.com/office/drawing/2014/main" id="{7A9B6CD3-A746-1644-B453-25F89D120DA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41659" y="5623554"/>
            <a:ext cx="4356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106;p36">
            <a:extLst>
              <a:ext uri="{FF2B5EF4-FFF2-40B4-BE49-F238E27FC236}">
                <a16:creationId xmlns:a16="http://schemas.microsoft.com/office/drawing/2014/main" id="{1CF5815F-D039-EA72-2A1C-430881436478}"/>
              </a:ext>
            </a:extLst>
          </p:cNvPr>
          <p:cNvSpPr txBox="1"/>
          <p:nvPr/>
        </p:nvSpPr>
        <p:spPr>
          <a:xfrm>
            <a:off x="4254291" y="5661600"/>
            <a:ext cx="5765472" cy="382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MECSAS - Meio Eletrônico de Cadastro </a:t>
            </a:r>
            <a:r>
              <a:rPr lang="pt-BR" sz="1800" b="1" dirty="0" err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SulAmérica</a:t>
            </a:r>
            <a:r>
              <a:rPr lang="pt-BR" sz="1800" b="1" dirty="0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 Saúde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" name="Google Shape;89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783645" y="1705808"/>
            <a:ext cx="9856197" cy="3033931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26"/>
          <p:cNvSpPr txBox="1"/>
          <p:nvPr/>
        </p:nvSpPr>
        <p:spPr>
          <a:xfrm>
            <a:off x="1144453" y="2867835"/>
            <a:ext cx="4291433" cy="56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pt-BR" sz="4000" b="1" i="0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Campanhas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5" name="Google Shape;895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6387" y="2576888"/>
            <a:ext cx="619125" cy="1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26"/>
          <p:cNvSpPr/>
          <p:nvPr/>
        </p:nvSpPr>
        <p:spPr>
          <a:xfrm>
            <a:off x="4073333" y="737036"/>
            <a:ext cx="1645484" cy="1645484"/>
          </a:xfrm>
          <a:prstGeom prst="ellipse">
            <a:avLst/>
          </a:prstGeom>
          <a:solidFill>
            <a:srgbClr val="FF8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7" name="Google Shape;897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70104" y="5651581"/>
            <a:ext cx="2815265" cy="25042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62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83;p14"/>
          <p:cNvSpPr txBox="1"/>
          <p:nvPr/>
        </p:nvSpPr>
        <p:spPr>
          <a:xfrm>
            <a:off x="2956405" y="618974"/>
            <a:ext cx="5075582" cy="75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rgbClr val="222D59"/>
              </a:buClr>
              <a:buSzPts val="4800"/>
            </a:pPr>
            <a:r>
              <a:rPr lang="pt-BR" sz="2800" b="1" dirty="0">
                <a:solidFill>
                  <a:srgbClr val="001E64"/>
                </a:solidFill>
                <a:ea typeface="Arial"/>
                <a:cs typeface="Arial"/>
                <a:sym typeface="Arial"/>
              </a:rPr>
              <a:t>Grana Extra - Vendedor</a:t>
            </a:r>
          </a:p>
        </p:txBody>
      </p:sp>
      <p:pic>
        <p:nvPicPr>
          <p:cNvPr id="25" name="Google Shape;28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5467" y="484725"/>
            <a:ext cx="619125" cy="1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/>
          <p:cNvSpPr/>
          <p:nvPr/>
        </p:nvSpPr>
        <p:spPr>
          <a:xfrm>
            <a:off x="4666493" y="0"/>
            <a:ext cx="459299" cy="167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Google Shape;855;p54" descr="Uma imagem contendo Padrão do plano de fund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 l="1934" t="21817" r="23450" b="23749"/>
          <a:stretch/>
        </p:blipFill>
        <p:spPr>
          <a:xfrm rot="11253826" flipH="1">
            <a:off x="6355658" y="101531"/>
            <a:ext cx="7328452" cy="3046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874;p25">
            <a:extLst>
              <a:ext uri="{FF2B5EF4-FFF2-40B4-BE49-F238E27FC236}">
                <a16:creationId xmlns:a16="http://schemas.microsoft.com/office/drawing/2014/main" id="{162D080A-A6F8-E74F-351C-1C485468DB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54400" y="450000"/>
            <a:ext cx="4337157" cy="61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 descr="Uma imagem contendo Tabela&#10;&#10;Descrição gerada automaticamente">
            <a:extLst>
              <a:ext uri="{FF2B5EF4-FFF2-40B4-BE49-F238E27FC236}">
                <a16:creationId xmlns:a16="http://schemas.microsoft.com/office/drawing/2014/main" id="{C0864650-8A5E-970F-A0CC-08C3BFCA1C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r="-171" b="54787"/>
          <a:stretch/>
        </p:blipFill>
        <p:spPr>
          <a:xfrm>
            <a:off x="104784" y="2126712"/>
            <a:ext cx="6082276" cy="3431589"/>
          </a:xfrm>
          <a:prstGeom prst="rect">
            <a:avLst/>
          </a:prstGeom>
        </p:spPr>
      </p:pic>
      <p:pic>
        <p:nvPicPr>
          <p:cNvPr id="14" name="Imagem 13" descr="Uma imagem contendo Tabela&#10;&#10;Descrição gerada automaticamente">
            <a:extLst>
              <a:ext uri="{FF2B5EF4-FFF2-40B4-BE49-F238E27FC236}">
                <a16:creationId xmlns:a16="http://schemas.microsoft.com/office/drawing/2014/main" id="{FACF6EF2-CE35-97BA-431F-4AA5980954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91" t="48000" r="9005" b="9806"/>
          <a:stretch/>
        </p:blipFill>
        <p:spPr>
          <a:xfrm>
            <a:off x="6232330" y="1989034"/>
            <a:ext cx="5756411" cy="370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5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83;p14"/>
          <p:cNvSpPr txBox="1"/>
          <p:nvPr/>
        </p:nvSpPr>
        <p:spPr>
          <a:xfrm>
            <a:off x="2956405" y="618974"/>
            <a:ext cx="5075582" cy="75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  <a:buClr>
                <a:srgbClr val="222D59"/>
              </a:buClr>
              <a:buSzPts val="4800"/>
            </a:pPr>
            <a:r>
              <a:rPr lang="pt-BR" sz="2800" b="1" dirty="0">
                <a:solidFill>
                  <a:srgbClr val="001E64"/>
                </a:solidFill>
                <a:ea typeface="Arial"/>
                <a:cs typeface="Arial"/>
                <a:sym typeface="Arial"/>
              </a:rPr>
              <a:t>Direto no Seu Bolso </a:t>
            </a:r>
          </a:p>
        </p:txBody>
      </p:sp>
      <p:pic>
        <p:nvPicPr>
          <p:cNvPr id="25" name="Google Shape;28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5467" y="484725"/>
            <a:ext cx="619125" cy="1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/>
          <p:cNvSpPr/>
          <p:nvPr/>
        </p:nvSpPr>
        <p:spPr>
          <a:xfrm>
            <a:off x="4666493" y="0"/>
            <a:ext cx="459299" cy="167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Google Shape;855;p54" descr="Uma imagem contendo Padrão do plano de fund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 l="1934" t="21817" r="23450" b="23749"/>
          <a:stretch/>
        </p:blipFill>
        <p:spPr>
          <a:xfrm rot="11253826" flipH="1">
            <a:off x="6355658" y="101531"/>
            <a:ext cx="7328452" cy="3046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874;p25">
            <a:extLst>
              <a:ext uri="{FF2B5EF4-FFF2-40B4-BE49-F238E27FC236}">
                <a16:creationId xmlns:a16="http://schemas.microsoft.com/office/drawing/2014/main" id="{162D080A-A6F8-E74F-351C-1C485468DB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54400" y="450000"/>
            <a:ext cx="4337157" cy="61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6F11BFE4-F082-75EA-26BE-59FFA55969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41" b="20515"/>
          <a:stretch/>
        </p:blipFill>
        <p:spPr>
          <a:xfrm>
            <a:off x="3846150" y="1377472"/>
            <a:ext cx="4681820" cy="528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8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Ícone&#10;&#10;Descrição gerada automaticamente">
            <a:extLst>
              <a:ext uri="{FF2B5EF4-FFF2-40B4-BE49-F238E27FC236}">
                <a16:creationId xmlns:a16="http://schemas.microsoft.com/office/drawing/2014/main" id="{1A5DD4BA-873A-4681-8AE5-2707A2B766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913" y="4634266"/>
            <a:ext cx="871200" cy="720000"/>
          </a:xfrm>
          <a:prstGeom prst="rect">
            <a:avLst/>
          </a:prstGeom>
        </p:spPr>
      </p:pic>
      <p:pic>
        <p:nvPicPr>
          <p:cNvPr id="12" name="Imagem 11" descr="Ícone&#10;&#10;Descrição gerada automaticamente">
            <a:extLst>
              <a:ext uri="{FF2B5EF4-FFF2-40B4-BE49-F238E27FC236}">
                <a16:creationId xmlns:a16="http://schemas.microsoft.com/office/drawing/2014/main" id="{4A5C9F6A-31E4-4B66-BCB6-D423ED4A9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06" y="4582045"/>
            <a:ext cx="871200" cy="720000"/>
          </a:xfrm>
          <a:prstGeom prst="rect">
            <a:avLst/>
          </a:prstGeom>
        </p:spPr>
      </p:pic>
      <p:pic>
        <p:nvPicPr>
          <p:cNvPr id="10" name="Imagem 9" descr="Ícone&#10;&#10;Descrição gerada automaticamente">
            <a:extLst>
              <a:ext uri="{FF2B5EF4-FFF2-40B4-BE49-F238E27FC236}">
                <a16:creationId xmlns:a16="http://schemas.microsoft.com/office/drawing/2014/main" id="{54E54ECF-106E-4624-A5A0-B22E8B34A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848" y="3327568"/>
            <a:ext cx="871200" cy="720000"/>
          </a:xfrm>
          <a:prstGeom prst="rect">
            <a:avLst/>
          </a:prstGeom>
        </p:spPr>
      </p:pic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E6A77E58-6FE6-4FC8-9CB9-AAB68F067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5" y="3333509"/>
            <a:ext cx="871200" cy="720000"/>
          </a:xfrm>
          <a:prstGeom prst="rect">
            <a:avLst/>
          </a:prstGeom>
        </p:spPr>
      </p:pic>
      <p:pic>
        <p:nvPicPr>
          <p:cNvPr id="6" name="Imagem 5" descr="Desenho de animal&#10;&#10;Descrição gerada automaticamente com confiança média">
            <a:extLst>
              <a:ext uri="{FF2B5EF4-FFF2-40B4-BE49-F238E27FC236}">
                <a16:creationId xmlns:a16="http://schemas.microsoft.com/office/drawing/2014/main" id="{4C703948-7A57-4781-843D-051D9A9CF2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913" y="2117268"/>
            <a:ext cx="871200" cy="720000"/>
          </a:xfrm>
          <a:prstGeom prst="rect">
            <a:avLst/>
          </a:prstGeom>
        </p:spPr>
      </p:pic>
      <p:pic>
        <p:nvPicPr>
          <p:cNvPr id="4" name="Imagem 3" descr="Ícone&#10;&#10;Descrição gerada automaticamente">
            <a:extLst>
              <a:ext uri="{FF2B5EF4-FFF2-40B4-BE49-F238E27FC236}">
                <a16:creationId xmlns:a16="http://schemas.microsoft.com/office/drawing/2014/main" id="{9BD1222B-C126-43C5-B85E-7A97267483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5" y="2133037"/>
            <a:ext cx="871200" cy="720000"/>
          </a:xfrm>
          <a:prstGeom prst="rect">
            <a:avLst/>
          </a:prstGeom>
        </p:spPr>
      </p:pic>
      <p:sp>
        <p:nvSpPr>
          <p:cNvPr id="325" name="Google Shape;325;p16"/>
          <p:cNvSpPr txBox="1"/>
          <p:nvPr/>
        </p:nvSpPr>
        <p:spPr>
          <a:xfrm>
            <a:off x="3815645" y="477518"/>
            <a:ext cx="4320000" cy="482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D59"/>
              </a:buClr>
              <a:buSzPts val="2000"/>
              <a:buFont typeface="Arial"/>
              <a:buNone/>
            </a:pPr>
            <a:r>
              <a:rPr lang="pt-BR" sz="2800" b="1" i="0" cap="none" dirty="0">
                <a:solidFill>
                  <a:srgbClr val="222D59"/>
                </a:solidFill>
                <a:ea typeface="Arial"/>
                <a:cs typeface="Arial"/>
                <a:sym typeface="Arial"/>
              </a:rPr>
              <a:t>SulAmérica Saúde e Odonto</a:t>
            </a:r>
            <a:endParaRPr sz="2800" dirty="0"/>
          </a:p>
        </p:txBody>
      </p:sp>
      <p:pic>
        <p:nvPicPr>
          <p:cNvPr id="340" name="Google Shape;340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1454258" y="448554"/>
            <a:ext cx="4337157" cy="61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47;p6" descr="Desenho de personagem de desenho animado&#10;&#10;Descrição gerada automaticamente com confiança média"/>
          <p:cNvPicPr preferRelativeResize="0"/>
          <p:nvPr/>
        </p:nvPicPr>
        <p:blipFill rotWithShape="1">
          <a:blip r:embed="rId10">
            <a:alphaModFix/>
          </a:blip>
          <a:srcRect l="15869" t="53754" r="38799"/>
          <a:stretch/>
        </p:blipFill>
        <p:spPr>
          <a:xfrm rot="3527822">
            <a:off x="8075536" y="-633661"/>
            <a:ext cx="4678474" cy="346384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292;p15"/>
          <p:cNvSpPr txBox="1"/>
          <p:nvPr/>
        </p:nvSpPr>
        <p:spPr>
          <a:xfrm>
            <a:off x="6428941" y="1739741"/>
            <a:ext cx="5010731" cy="456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1E64"/>
              </a:buClr>
              <a:buSzPts val="1700"/>
            </a:pPr>
            <a:r>
              <a:rPr lang="pt-BR" b="1" dirty="0">
                <a:solidFill>
                  <a:srgbClr val="001E64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Diferenciais </a:t>
            </a:r>
            <a:r>
              <a:rPr lang="pt-BR" dirty="0">
                <a:solidFill>
                  <a:srgbClr val="001E64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dos planos SulAmérica</a:t>
            </a:r>
            <a:endParaRPr lang="pt-BR" i="0" u="none" strike="noStrike" dirty="0">
              <a:solidFill>
                <a:srgbClr val="001E64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1E64"/>
              </a:buClr>
              <a:buSzPts val="1700"/>
              <a:buFont typeface="Arial"/>
              <a:buChar char="•"/>
            </a:pPr>
            <a:endParaRPr lang="pt-BR" sz="1600" b="1" dirty="0">
              <a:solidFill>
                <a:srgbClr val="001E64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1E64"/>
              </a:buClr>
              <a:buSzPts val="1700"/>
              <a:buFont typeface="Arial"/>
              <a:buChar char="•"/>
            </a:pPr>
            <a:r>
              <a:rPr lang="pt-BR" sz="1600" b="1" i="0" u="none" strike="noStrike" dirty="0">
                <a:solidFill>
                  <a:srgbClr val="001E64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Cobertura nacional </a:t>
            </a:r>
            <a:r>
              <a:rPr lang="pt-BR" sz="1600" b="0" i="0" u="none" strike="noStrike" dirty="0">
                <a:solidFill>
                  <a:srgbClr val="001E64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com ampla oferta de produtos para todos os tipos de empresas</a:t>
            </a:r>
            <a:endParaRPr sz="1600" dirty="0">
              <a:solidFill>
                <a:srgbClr val="001E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rgbClr val="001E64"/>
              </a:buClr>
              <a:buSzPts val="1700"/>
              <a:buFont typeface="Arial"/>
              <a:buChar char="•"/>
            </a:pPr>
            <a:r>
              <a:rPr lang="pt-BR" sz="1600" b="0" i="0" u="none" strike="noStrike" dirty="0">
                <a:solidFill>
                  <a:srgbClr val="001E64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Ampla rede referenciada e de </a:t>
            </a:r>
            <a:r>
              <a:rPr lang="pt-BR" sz="1600" b="1" i="0" u="none" strike="noStrike" dirty="0">
                <a:solidFill>
                  <a:srgbClr val="001E64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alta qualidade</a:t>
            </a:r>
            <a:endParaRPr sz="1600" dirty="0">
              <a:solidFill>
                <a:srgbClr val="001E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rgbClr val="001E64"/>
              </a:buClr>
              <a:buSzPts val="1700"/>
              <a:buFont typeface="Arial"/>
              <a:buChar char="•"/>
            </a:pPr>
            <a:r>
              <a:rPr lang="pt-BR" sz="1600" b="0" i="0" u="none" strike="noStrike" dirty="0">
                <a:solidFill>
                  <a:srgbClr val="001E64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Portfólio </a:t>
            </a:r>
            <a:r>
              <a:rPr lang="pt-BR" sz="1600" b="1" i="0" u="none" strike="noStrike" dirty="0">
                <a:solidFill>
                  <a:srgbClr val="001E64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completo</a:t>
            </a:r>
            <a:endParaRPr sz="1600" dirty="0">
              <a:solidFill>
                <a:srgbClr val="001E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spcBef>
                <a:spcPts val="1000"/>
              </a:spcBef>
              <a:buClr>
                <a:srgbClr val="001E64"/>
              </a:buClr>
              <a:buSzPts val="1700"/>
              <a:buFont typeface="Arial"/>
              <a:buChar char="•"/>
            </a:pPr>
            <a:r>
              <a:rPr lang="pt-BR" sz="1600" b="1" dirty="0">
                <a:solidFill>
                  <a:srgbClr val="001E64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Produtos regionais </a:t>
            </a:r>
            <a:r>
              <a:rPr lang="pt-BR" sz="1600" b="0" i="0" u="none" strike="noStrike" dirty="0">
                <a:solidFill>
                  <a:srgbClr val="001E64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mais acessíveis com a Linha </a:t>
            </a:r>
            <a:r>
              <a:rPr lang="pt-BR" sz="1600" b="1" i="0" u="none" strike="noStrike" dirty="0">
                <a:solidFill>
                  <a:srgbClr val="E1531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Direto</a:t>
            </a:r>
            <a:endParaRPr sz="1600" b="1" dirty="0">
              <a:solidFill>
                <a:srgbClr val="E153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rgbClr val="001E64"/>
              </a:buClr>
              <a:buSzPts val="1700"/>
              <a:buFont typeface="Arial"/>
              <a:buChar char="•"/>
            </a:pPr>
            <a:r>
              <a:rPr lang="pt-BR" sz="1600" b="0" i="0" u="none" strike="noStrike" dirty="0">
                <a:solidFill>
                  <a:srgbClr val="001E64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Produtos baseados no </a:t>
            </a:r>
            <a:r>
              <a:rPr lang="pt-BR" sz="1600" b="1" i="0" u="none" strike="noStrike" dirty="0">
                <a:solidFill>
                  <a:srgbClr val="001E64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cuidado</a:t>
            </a:r>
            <a:r>
              <a:rPr lang="pt-BR" sz="1600" b="0" i="0" u="none" strike="noStrike" dirty="0">
                <a:solidFill>
                  <a:srgbClr val="001E64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de alta qualidade</a:t>
            </a:r>
            <a:endParaRPr sz="1600" dirty="0">
              <a:solidFill>
                <a:srgbClr val="001E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rgbClr val="001E64"/>
              </a:buClr>
              <a:buSzPts val="1700"/>
              <a:buFont typeface="Arial"/>
              <a:buChar char="•"/>
            </a:pPr>
            <a:r>
              <a:rPr lang="pt-BR" sz="1600" b="0" i="0" u="none" strike="noStrike" dirty="0">
                <a:solidFill>
                  <a:srgbClr val="001E64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Programas de bem-estar e estratégia de </a:t>
            </a:r>
            <a:r>
              <a:rPr lang="pt-BR" sz="1600" b="1" i="0" u="none" strike="noStrike" dirty="0">
                <a:solidFill>
                  <a:srgbClr val="E1531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Cuidado Coordenado</a:t>
            </a:r>
            <a:endParaRPr sz="1600" dirty="0">
              <a:solidFill>
                <a:srgbClr val="E1531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rgbClr val="001E64"/>
              </a:buClr>
              <a:buSzPts val="1700"/>
              <a:buFont typeface="Arial"/>
              <a:buChar char="•"/>
            </a:pPr>
            <a:r>
              <a:rPr lang="pt-BR" sz="1600" b="0" i="0" u="none" strike="noStrike" dirty="0">
                <a:solidFill>
                  <a:srgbClr val="001E64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Intenso uso de </a:t>
            </a:r>
            <a:r>
              <a:rPr lang="pt-BR" sz="1600" b="1" i="0" u="none" strike="noStrike" dirty="0">
                <a:solidFill>
                  <a:srgbClr val="001E64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tecnologia</a:t>
            </a:r>
            <a:r>
              <a:rPr lang="pt-BR" sz="1600" b="0" i="0" u="none" strike="noStrike" dirty="0">
                <a:solidFill>
                  <a:srgbClr val="001E64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e ferramentas digitais</a:t>
            </a:r>
            <a:endParaRPr sz="1600" dirty="0">
              <a:solidFill>
                <a:srgbClr val="001E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spcBef>
                <a:spcPts val="1000"/>
              </a:spcBef>
              <a:spcAft>
                <a:spcPts val="0"/>
              </a:spcAft>
              <a:buClr>
                <a:srgbClr val="001E64"/>
              </a:buClr>
              <a:buSzPts val="1700"/>
              <a:buFont typeface="Arial"/>
              <a:buChar char="•"/>
            </a:pPr>
            <a:r>
              <a:rPr lang="pt-BR" sz="1600" b="0" i="0" u="none" strike="noStrike" dirty="0">
                <a:solidFill>
                  <a:srgbClr val="001E64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Coparticipação ganhando relevância </a:t>
            </a:r>
            <a:br>
              <a:rPr lang="pt-BR" sz="1600" b="0" i="0" u="none" strike="noStrike" dirty="0">
                <a:solidFill>
                  <a:srgbClr val="001E64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pt-BR" sz="1600" b="0" i="0" u="none" strike="noStrike" dirty="0">
                <a:solidFill>
                  <a:srgbClr val="001E64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no portfólio</a:t>
            </a:r>
            <a:endParaRPr sz="1600" dirty="0">
              <a:solidFill>
                <a:srgbClr val="001E6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1778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600" b="0" i="0" dirty="0">
              <a:solidFill>
                <a:srgbClr val="001E64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50" name="Google Shape;293;p15"/>
          <p:cNvCxnSpPr/>
          <p:nvPr/>
        </p:nvCxnSpPr>
        <p:spPr>
          <a:xfrm>
            <a:off x="5924628" y="1457606"/>
            <a:ext cx="0" cy="489600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" name="Google Shape;302;p16">
            <a:extLst>
              <a:ext uri="{FF2B5EF4-FFF2-40B4-BE49-F238E27FC236}">
                <a16:creationId xmlns:a16="http://schemas.microsoft.com/office/drawing/2014/main" id="{402F7F15-D397-441D-BF47-7ED38B0F431F}"/>
              </a:ext>
            </a:extLst>
          </p:cNvPr>
          <p:cNvSpPr txBox="1"/>
          <p:nvPr/>
        </p:nvSpPr>
        <p:spPr>
          <a:xfrm>
            <a:off x="1612624" y="3435155"/>
            <a:ext cx="1601952" cy="75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1531F"/>
              </a:buClr>
              <a:buSzPts val="2400"/>
              <a:buFont typeface="Calibri"/>
              <a:buNone/>
            </a:pPr>
            <a:r>
              <a:rPr lang="pt-BR" sz="2400" b="1" i="0" cap="none" dirty="0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+1.200</a:t>
            </a:r>
            <a:endParaRPr dirty="0"/>
          </a:p>
        </p:txBody>
      </p:sp>
      <p:sp>
        <p:nvSpPr>
          <p:cNvPr id="39" name="Google Shape;303;p16">
            <a:extLst>
              <a:ext uri="{FF2B5EF4-FFF2-40B4-BE49-F238E27FC236}">
                <a16:creationId xmlns:a16="http://schemas.microsoft.com/office/drawing/2014/main" id="{BFB67A00-5D8C-4A9C-BC7E-133440B3090E}"/>
              </a:ext>
            </a:extLst>
          </p:cNvPr>
          <p:cNvSpPr txBox="1"/>
          <p:nvPr/>
        </p:nvSpPr>
        <p:spPr>
          <a:xfrm>
            <a:off x="1598091" y="3731512"/>
            <a:ext cx="1014002" cy="369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lang="pt-BR" sz="1600" b="0" i="0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Hospitais</a:t>
            </a:r>
            <a:endParaRPr dirty="0"/>
          </a:p>
        </p:txBody>
      </p:sp>
      <p:sp>
        <p:nvSpPr>
          <p:cNvPr id="40" name="Google Shape;304;p16">
            <a:extLst>
              <a:ext uri="{FF2B5EF4-FFF2-40B4-BE49-F238E27FC236}">
                <a16:creationId xmlns:a16="http://schemas.microsoft.com/office/drawing/2014/main" id="{A8980AFA-88E1-44F3-A84F-097834A8F5E6}"/>
              </a:ext>
            </a:extLst>
          </p:cNvPr>
          <p:cNvSpPr txBox="1"/>
          <p:nvPr/>
        </p:nvSpPr>
        <p:spPr>
          <a:xfrm>
            <a:off x="4032020" y="3435155"/>
            <a:ext cx="1491208" cy="38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1531F"/>
              </a:buClr>
              <a:buSzPts val="2400"/>
              <a:buFont typeface="Calibri"/>
              <a:buNone/>
            </a:pPr>
            <a:r>
              <a:rPr lang="pt-BR" sz="2400" b="1" i="0" cap="none" dirty="0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+3.600</a:t>
            </a:r>
            <a:endParaRPr dirty="0"/>
          </a:p>
        </p:txBody>
      </p:sp>
      <p:sp>
        <p:nvSpPr>
          <p:cNvPr id="41" name="Google Shape;305;p16">
            <a:extLst>
              <a:ext uri="{FF2B5EF4-FFF2-40B4-BE49-F238E27FC236}">
                <a16:creationId xmlns:a16="http://schemas.microsoft.com/office/drawing/2014/main" id="{1D647E00-F34B-4A59-A678-84BA4655221F}"/>
              </a:ext>
            </a:extLst>
          </p:cNvPr>
          <p:cNvSpPr txBox="1"/>
          <p:nvPr/>
        </p:nvSpPr>
        <p:spPr>
          <a:xfrm>
            <a:off x="4032020" y="3731512"/>
            <a:ext cx="1224508" cy="38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lang="pt-BR" sz="1600" b="0" i="0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Laboratórios</a:t>
            </a:r>
            <a:endParaRPr dirty="0"/>
          </a:p>
        </p:txBody>
      </p:sp>
      <p:sp>
        <p:nvSpPr>
          <p:cNvPr id="42" name="Google Shape;306;p16">
            <a:extLst>
              <a:ext uri="{FF2B5EF4-FFF2-40B4-BE49-F238E27FC236}">
                <a16:creationId xmlns:a16="http://schemas.microsoft.com/office/drawing/2014/main" id="{545AB849-C78F-4202-A4FE-1D8A23867FFE}"/>
              </a:ext>
            </a:extLst>
          </p:cNvPr>
          <p:cNvSpPr txBox="1"/>
          <p:nvPr/>
        </p:nvSpPr>
        <p:spPr>
          <a:xfrm>
            <a:off x="1598091" y="4529105"/>
            <a:ext cx="1891144" cy="75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1531F"/>
              </a:buClr>
              <a:buSzPts val="2400"/>
              <a:buFont typeface="Calibri"/>
              <a:buNone/>
            </a:pPr>
            <a:r>
              <a:rPr lang="pt-BR" sz="2400" b="1" i="0" cap="none" dirty="0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+17.700</a:t>
            </a:r>
            <a:endParaRPr dirty="0"/>
          </a:p>
        </p:txBody>
      </p:sp>
      <p:sp>
        <p:nvSpPr>
          <p:cNvPr id="43" name="Google Shape;307;p16">
            <a:extLst>
              <a:ext uri="{FF2B5EF4-FFF2-40B4-BE49-F238E27FC236}">
                <a16:creationId xmlns:a16="http://schemas.microsoft.com/office/drawing/2014/main" id="{CE325D74-8FC6-432D-B0C2-936687C1950E}"/>
              </a:ext>
            </a:extLst>
          </p:cNvPr>
          <p:cNvSpPr txBox="1"/>
          <p:nvPr/>
        </p:nvSpPr>
        <p:spPr>
          <a:xfrm>
            <a:off x="1598091" y="4854876"/>
            <a:ext cx="1310098" cy="5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lang="pt-BR" sz="1600" b="0" i="0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Prestadores de Saúde</a:t>
            </a:r>
            <a:endParaRPr dirty="0"/>
          </a:p>
        </p:txBody>
      </p:sp>
      <p:sp>
        <p:nvSpPr>
          <p:cNvPr id="51" name="Google Shape;308;p16">
            <a:extLst>
              <a:ext uri="{FF2B5EF4-FFF2-40B4-BE49-F238E27FC236}">
                <a16:creationId xmlns:a16="http://schemas.microsoft.com/office/drawing/2014/main" id="{71EACA51-5629-4069-A546-572BE8F39208}"/>
              </a:ext>
            </a:extLst>
          </p:cNvPr>
          <p:cNvSpPr txBox="1"/>
          <p:nvPr/>
        </p:nvSpPr>
        <p:spPr>
          <a:xfrm>
            <a:off x="4032020" y="4529105"/>
            <a:ext cx="1891144" cy="75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1531F"/>
              </a:buClr>
              <a:buSzPts val="2400"/>
              <a:buFont typeface="Calibri"/>
              <a:buNone/>
            </a:pPr>
            <a:r>
              <a:rPr lang="pt-BR" sz="2400" b="1" i="0" cap="none" dirty="0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+11.000</a:t>
            </a:r>
            <a:endParaRPr dirty="0"/>
          </a:p>
        </p:txBody>
      </p:sp>
      <p:sp>
        <p:nvSpPr>
          <p:cNvPr id="52" name="Google Shape;309;p16">
            <a:extLst>
              <a:ext uri="{FF2B5EF4-FFF2-40B4-BE49-F238E27FC236}">
                <a16:creationId xmlns:a16="http://schemas.microsoft.com/office/drawing/2014/main" id="{4B506DC5-D856-4C08-AF2F-38F970E5D84E}"/>
              </a:ext>
            </a:extLst>
          </p:cNvPr>
          <p:cNvSpPr txBox="1"/>
          <p:nvPr/>
        </p:nvSpPr>
        <p:spPr>
          <a:xfrm>
            <a:off x="4032020" y="4854876"/>
            <a:ext cx="1334321" cy="5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lang="pt-BR" sz="1600" b="0" i="0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Prestadores de Odonto</a:t>
            </a:r>
            <a:endParaRPr dirty="0"/>
          </a:p>
        </p:txBody>
      </p:sp>
      <p:sp>
        <p:nvSpPr>
          <p:cNvPr id="58" name="Google Shape;275;p14">
            <a:extLst>
              <a:ext uri="{FF2B5EF4-FFF2-40B4-BE49-F238E27FC236}">
                <a16:creationId xmlns:a16="http://schemas.microsoft.com/office/drawing/2014/main" id="{254DF0FF-DE3B-4E5C-8B60-7860DA81701A}"/>
              </a:ext>
            </a:extLst>
          </p:cNvPr>
          <p:cNvSpPr txBox="1"/>
          <p:nvPr/>
        </p:nvSpPr>
        <p:spPr>
          <a:xfrm>
            <a:off x="1428895" y="2213393"/>
            <a:ext cx="2316327" cy="75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lang="pt-BR" sz="1600" b="0" i="0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2,8 milhões de beneficiários</a:t>
            </a:r>
            <a:endParaRPr dirty="0"/>
          </a:p>
        </p:txBody>
      </p:sp>
      <p:sp>
        <p:nvSpPr>
          <p:cNvPr id="60" name="Google Shape;278;p14">
            <a:extLst>
              <a:ext uri="{FF2B5EF4-FFF2-40B4-BE49-F238E27FC236}">
                <a16:creationId xmlns:a16="http://schemas.microsoft.com/office/drawing/2014/main" id="{45AF3CD4-DBEA-46F3-9524-BA323CC1E2A0}"/>
              </a:ext>
            </a:extLst>
          </p:cNvPr>
          <p:cNvSpPr txBox="1"/>
          <p:nvPr/>
        </p:nvSpPr>
        <p:spPr>
          <a:xfrm>
            <a:off x="4089425" y="2213393"/>
            <a:ext cx="2316327" cy="750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</a:pPr>
            <a:r>
              <a:rPr lang="pt-B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2,1</a:t>
            </a:r>
            <a:r>
              <a:rPr lang="pt-BR" sz="1600" b="0" i="0" cap="none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milhão de beneficiários</a:t>
            </a:r>
            <a:endParaRPr dirty="0"/>
          </a:p>
        </p:txBody>
      </p:sp>
      <p:sp>
        <p:nvSpPr>
          <p:cNvPr id="24" name="Google Shape;127;p5"/>
          <p:cNvSpPr txBox="1"/>
          <p:nvPr/>
        </p:nvSpPr>
        <p:spPr>
          <a:xfrm>
            <a:off x="-7199" y="6328800"/>
            <a:ext cx="5041878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 b="1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Fonte: </a:t>
            </a:r>
            <a:r>
              <a:rPr lang="pt-BR" sz="900" dirty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Site de Relação com Investidores (http://ri.sulamerica.com.br/) – Resultados Trimestrais 3T22</a:t>
            </a:r>
            <a:endParaRPr sz="9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Imagem 43" descr="Desenho de animal&#10;&#10;Descrição gerada automaticamente com confiança média">
            <a:extLst>
              <a:ext uri="{FF2B5EF4-FFF2-40B4-BE49-F238E27FC236}">
                <a16:creationId xmlns:a16="http://schemas.microsoft.com/office/drawing/2014/main" id="{65F1A3E2-7F97-4C2D-9B5F-44B3794A2C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247" y="5124665"/>
            <a:ext cx="217800" cy="180000"/>
          </a:xfrm>
          <a:prstGeom prst="rect">
            <a:avLst/>
          </a:prstGeom>
        </p:spPr>
      </p:pic>
      <p:pic>
        <p:nvPicPr>
          <p:cNvPr id="26" name="Google Shape;284;p14">
            <a:extLst>
              <a:ext uri="{FF2B5EF4-FFF2-40B4-BE49-F238E27FC236}">
                <a16:creationId xmlns:a16="http://schemas.microsoft.com/office/drawing/2014/main" id="{6DF96240-0C56-495D-BD7E-607BB09ACB3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688383" y="390204"/>
            <a:ext cx="619125" cy="123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402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" name="Google Shape;1435;p52" descr="Uma imagem contendo Padrão do plano de fund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312404">
            <a:off x="-3813106" y="-241001"/>
            <a:ext cx="21325291" cy="9914528"/>
          </a:xfrm>
          <a:prstGeom prst="rect">
            <a:avLst/>
          </a:prstGeom>
          <a:noFill/>
          <a:ln>
            <a:noFill/>
          </a:ln>
        </p:spPr>
      </p:pic>
      <p:sp>
        <p:nvSpPr>
          <p:cNvPr id="1436" name="Google Shape;1436;p52"/>
          <p:cNvSpPr txBox="1"/>
          <p:nvPr/>
        </p:nvSpPr>
        <p:spPr>
          <a:xfrm>
            <a:off x="1583481" y="2580259"/>
            <a:ext cx="6208450" cy="653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500" b="1">
                <a:solidFill>
                  <a:srgbClr val="E9531E"/>
                </a:solidFill>
                <a:latin typeface="Calibri"/>
                <a:ea typeface="Calibri"/>
                <a:cs typeface="Calibri"/>
                <a:sym typeface="Calibri"/>
              </a:rPr>
              <a:t>Obrigado!</a:t>
            </a:r>
            <a:endParaRPr/>
          </a:p>
        </p:txBody>
      </p:sp>
      <p:pic>
        <p:nvPicPr>
          <p:cNvPr id="1437" name="Google Shape;1437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6459" y="6081204"/>
            <a:ext cx="1507947" cy="38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8" name="Google Shape;1438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0014" y="2270080"/>
            <a:ext cx="619125" cy="12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252"/>
            <a:ext cx="12192000" cy="687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783645" y="1705808"/>
            <a:ext cx="9856197" cy="3033931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11"/>
          <p:cNvSpPr txBox="1"/>
          <p:nvPr/>
        </p:nvSpPr>
        <p:spPr>
          <a:xfrm>
            <a:off x="1149247" y="2874631"/>
            <a:ext cx="4291433" cy="641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pt-BR" sz="4000" b="1" i="0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Características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4073333" y="737036"/>
            <a:ext cx="1645484" cy="1645484"/>
          </a:xfrm>
          <a:prstGeom prst="ellipse">
            <a:avLst/>
          </a:prstGeom>
          <a:solidFill>
            <a:srgbClr val="E15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3" name="Google Shape;37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70104" y="5651581"/>
            <a:ext cx="2815265" cy="2504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6387" y="2576888"/>
            <a:ext cx="619125" cy="12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2"/>
          <p:cNvSpPr/>
          <p:nvPr/>
        </p:nvSpPr>
        <p:spPr>
          <a:xfrm>
            <a:off x="1034635" y="2471717"/>
            <a:ext cx="3924706" cy="3168000"/>
          </a:xfrm>
          <a:prstGeom prst="roundRect">
            <a:avLst>
              <a:gd name="adj" fmla="val 21001"/>
            </a:avLst>
          </a:prstGeom>
          <a:solidFill>
            <a:srgbClr val="9632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12"/>
          <p:cNvSpPr/>
          <p:nvPr/>
        </p:nvSpPr>
        <p:spPr>
          <a:xfrm>
            <a:off x="6826210" y="2471716"/>
            <a:ext cx="3924705" cy="3168000"/>
          </a:xfrm>
          <a:prstGeom prst="roundRect">
            <a:avLst>
              <a:gd name="adj" fmla="val 21001"/>
            </a:avLst>
          </a:prstGeom>
          <a:solidFill>
            <a:srgbClr val="9632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12"/>
          <p:cNvSpPr/>
          <p:nvPr/>
        </p:nvSpPr>
        <p:spPr>
          <a:xfrm>
            <a:off x="6770619" y="2431449"/>
            <a:ext cx="3942269" cy="3173456"/>
          </a:xfrm>
          <a:prstGeom prst="roundRect">
            <a:avLst>
              <a:gd name="adj" fmla="val 2100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12"/>
          <p:cNvSpPr/>
          <p:nvPr/>
        </p:nvSpPr>
        <p:spPr>
          <a:xfrm>
            <a:off x="996608" y="2345968"/>
            <a:ext cx="3928367" cy="3258937"/>
          </a:xfrm>
          <a:prstGeom prst="roundRect">
            <a:avLst>
              <a:gd name="adj" fmla="val 2100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12"/>
          <p:cNvSpPr txBox="1"/>
          <p:nvPr/>
        </p:nvSpPr>
        <p:spPr>
          <a:xfrm>
            <a:off x="1050605" y="2446401"/>
            <a:ext cx="3853145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Noto Sans Symbols"/>
              <a:buChar char="⮚"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Consultas;</a:t>
            </a: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Noto Sans Symbols"/>
              <a:buChar char="⮚"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Exames;</a:t>
            </a: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Noto Sans Symbols"/>
              <a:buChar char="⮚"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Atendimento em Pronto Socorro;</a:t>
            </a: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Noto Sans Symbols"/>
              <a:buChar char="⮚"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Cirurgias;</a:t>
            </a: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Noto Sans Symbols"/>
              <a:buChar char="⮚"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Internações hospitalares;</a:t>
            </a: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Noto Sans Symbols"/>
              <a:buChar char="⮚"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Partos (inclui cobertura assistencial ao recém-nascido durante os primeiros 30 dias após o parto).</a:t>
            </a: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4" name="Google Shape;38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54400" y="450000"/>
            <a:ext cx="4337157" cy="6187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5" name="Google Shape;385;p12"/>
          <p:cNvCxnSpPr/>
          <p:nvPr/>
        </p:nvCxnSpPr>
        <p:spPr>
          <a:xfrm>
            <a:off x="6082748" y="1516864"/>
            <a:ext cx="0" cy="39600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6" name="Google Shape;386;p12"/>
          <p:cNvSpPr txBox="1"/>
          <p:nvPr/>
        </p:nvSpPr>
        <p:spPr>
          <a:xfrm>
            <a:off x="3737969" y="493727"/>
            <a:ext cx="4471075" cy="40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222D59"/>
                </a:solidFill>
                <a:latin typeface="Calibri"/>
                <a:ea typeface="Calibri"/>
                <a:cs typeface="Calibri"/>
                <a:sym typeface="Calibri"/>
              </a:rPr>
              <a:t>Modalidades de Contratação</a:t>
            </a:r>
            <a:endParaRPr sz="2800" b="1" dirty="0">
              <a:solidFill>
                <a:srgbClr val="222D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7" name="Google Shape;387;p12" descr="Desenho de personagem de desenho animado&#10;&#10;Descrição gerada automaticamente com confiança média"/>
          <p:cNvPicPr preferRelativeResize="0"/>
          <p:nvPr/>
        </p:nvPicPr>
        <p:blipFill rotWithShape="1">
          <a:blip r:embed="rId4">
            <a:alphaModFix/>
          </a:blip>
          <a:srcRect l="13413" t="44310" r="39775"/>
          <a:stretch/>
        </p:blipFill>
        <p:spPr>
          <a:xfrm rot="3527822">
            <a:off x="8046948" y="-1210327"/>
            <a:ext cx="4831302" cy="4171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12"/>
          <p:cNvSpPr txBox="1"/>
          <p:nvPr/>
        </p:nvSpPr>
        <p:spPr>
          <a:xfrm>
            <a:off x="6744976" y="2419897"/>
            <a:ext cx="3853144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Noto Sans Symbols"/>
              <a:buChar char="⮚"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Atendimento em Pronto Socorro (para urgência e emergência);</a:t>
            </a: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Noto Sans Symbols"/>
              <a:buChar char="⮚"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Cirurgias e Internações hospitalares;</a:t>
            </a: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Noto Sans Symbols"/>
              <a:buChar char="⮚"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Partos (inclui cobertura assistencial ao recém-nascido durante os primeiros 30 dias após o parto para continuidade da assistência prestada em nível de internação).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Noto Sans Symbols"/>
              <a:buChar char="⮚"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Consultas e exames exclusivamente para gestantes, em acompanhamento pré-natal;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Noto Sans Symbols"/>
              <a:buChar char="⮚"/>
            </a:pPr>
            <a:r>
              <a:rPr lang="pt-BR" sz="1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Procedimentos especiais necessários a continuidade de atendimento durante internação hospitalar, como: Hemodiálises, quimioterapias, radioterapias, fisioterapias entre outros.</a:t>
            </a:r>
            <a:endParaRPr sz="14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" name="Google Shape;38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4976" y="1857300"/>
            <a:ext cx="4060531" cy="61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906" y="1857300"/>
            <a:ext cx="4060531" cy="618797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2"/>
          <p:cNvSpPr txBox="1"/>
          <p:nvPr/>
        </p:nvSpPr>
        <p:spPr>
          <a:xfrm>
            <a:off x="1070283" y="2021264"/>
            <a:ext cx="415602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pt-BR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Ambulatorial e Hospitalar com Obstetrícia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12"/>
          <p:cNvSpPr txBox="1"/>
          <p:nvPr/>
        </p:nvSpPr>
        <p:spPr>
          <a:xfrm>
            <a:off x="6855256" y="2021264"/>
            <a:ext cx="315887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pt-BR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Hospitalar com Obstetrícia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3" name="Google Shape;393;p12"/>
          <p:cNvGrpSpPr/>
          <p:nvPr/>
        </p:nvGrpSpPr>
        <p:grpSpPr>
          <a:xfrm>
            <a:off x="4637138" y="2005811"/>
            <a:ext cx="1080000" cy="1080000"/>
            <a:chOff x="334884" y="2583662"/>
            <a:chExt cx="1080000" cy="1080000"/>
          </a:xfrm>
        </p:grpSpPr>
        <p:sp>
          <p:nvSpPr>
            <p:cNvPr id="394" name="Google Shape;394;p12"/>
            <p:cNvSpPr/>
            <p:nvPr/>
          </p:nvSpPr>
          <p:spPr>
            <a:xfrm>
              <a:off x="334884" y="2583662"/>
              <a:ext cx="1080000" cy="1080000"/>
            </a:xfrm>
            <a:prstGeom prst="ellipse">
              <a:avLst/>
            </a:prstGeom>
            <a:solidFill>
              <a:srgbClr val="222D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5" name="Google Shape;395;p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1957" y="2674148"/>
              <a:ext cx="479160" cy="39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6" name="Google Shape;396;p1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782522">
              <a:off x="849760" y="3067781"/>
              <a:ext cx="479160" cy="39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" name="Google Shape;397;p1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487348">
              <a:off x="424325" y="3053292"/>
              <a:ext cx="479160" cy="396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8" name="Google Shape;398;p12"/>
          <p:cNvGrpSpPr/>
          <p:nvPr/>
        </p:nvGrpSpPr>
        <p:grpSpPr>
          <a:xfrm>
            <a:off x="10352846" y="2003887"/>
            <a:ext cx="1080000" cy="1080000"/>
            <a:chOff x="334884" y="2583662"/>
            <a:chExt cx="1080000" cy="1080000"/>
          </a:xfrm>
        </p:grpSpPr>
        <p:sp>
          <p:nvSpPr>
            <p:cNvPr id="399" name="Google Shape;399;p12"/>
            <p:cNvSpPr/>
            <p:nvPr/>
          </p:nvSpPr>
          <p:spPr>
            <a:xfrm>
              <a:off x="334884" y="2583662"/>
              <a:ext cx="1080000" cy="1080000"/>
            </a:xfrm>
            <a:prstGeom prst="ellipse">
              <a:avLst/>
            </a:prstGeom>
            <a:solidFill>
              <a:srgbClr val="222D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0" name="Google Shape;400;p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6930" y="2917966"/>
              <a:ext cx="479160" cy="396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1" name="Google Shape;401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88383" y="390204"/>
            <a:ext cx="619125" cy="1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12"/>
          <p:cNvSpPr txBox="1"/>
          <p:nvPr/>
        </p:nvSpPr>
        <p:spPr>
          <a:xfrm>
            <a:off x="7050884" y="5829014"/>
            <a:ext cx="544685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Essa modalidade de contratação </a:t>
            </a:r>
            <a:r>
              <a:rPr lang="pt-BR" sz="1100" b="1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não</a:t>
            </a:r>
            <a:r>
              <a:rPr lang="pt-BR" sz="1100">
                <a:solidFill>
                  <a:srgbClr val="E1531F"/>
                </a:solidFill>
                <a:latin typeface="Calibri"/>
                <a:ea typeface="Calibri"/>
                <a:cs typeface="Calibri"/>
                <a:sym typeface="Calibri"/>
              </a:rPr>
              <a:t> está disponível para os Planos Direto.</a:t>
            </a:r>
            <a:endParaRPr sz="1100">
              <a:solidFill>
                <a:srgbClr val="E153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3"/>
          <p:cNvSpPr/>
          <p:nvPr/>
        </p:nvSpPr>
        <p:spPr>
          <a:xfrm>
            <a:off x="76450" y="4479449"/>
            <a:ext cx="2726329" cy="1825817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13"/>
          <p:cNvSpPr/>
          <p:nvPr/>
        </p:nvSpPr>
        <p:spPr>
          <a:xfrm>
            <a:off x="74178" y="2075166"/>
            <a:ext cx="2726329" cy="2283094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" name="Google Shape;409;p13" descr="Desenho de personagem de desenho animado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l="13413" t="44310" r="39775"/>
          <a:stretch/>
        </p:blipFill>
        <p:spPr>
          <a:xfrm rot="3527822">
            <a:off x="8046948" y="-1210327"/>
            <a:ext cx="4831302" cy="4171253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13"/>
          <p:cNvSpPr/>
          <p:nvPr/>
        </p:nvSpPr>
        <p:spPr>
          <a:xfrm>
            <a:off x="2810597" y="1477602"/>
            <a:ext cx="5256584" cy="4171559"/>
          </a:xfrm>
          <a:prstGeom prst="roundRect">
            <a:avLst>
              <a:gd name="adj" fmla="val 3035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13"/>
          <p:cNvPicPr preferRelativeResize="0"/>
          <p:nvPr/>
        </p:nvPicPr>
        <p:blipFill rotWithShape="1">
          <a:blip r:embed="rId4">
            <a:alphaModFix/>
          </a:blip>
          <a:srcRect l="11357" t="16287" r="11390" b="14208"/>
          <a:stretch/>
        </p:blipFill>
        <p:spPr>
          <a:xfrm>
            <a:off x="7810091" y="4740275"/>
            <a:ext cx="32989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76692" y="3839629"/>
            <a:ext cx="348480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92704" y="4289952"/>
            <a:ext cx="348480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92704" y="4740275"/>
            <a:ext cx="348480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454400" y="450000"/>
            <a:ext cx="4337157" cy="618797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3"/>
          <p:cNvSpPr txBox="1"/>
          <p:nvPr/>
        </p:nvSpPr>
        <p:spPr>
          <a:xfrm>
            <a:off x="4600997" y="493726"/>
            <a:ext cx="2726329" cy="387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222D59"/>
                </a:solidFill>
                <a:latin typeface="Calibri"/>
                <a:ea typeface="Calibri"/>
                <a:cs typeface="Calibri"/>
                <a:sym typeface="Calibri"/>
              </a:rPr>
              <a:t>Planos Nacionais</a:t>
            </a:r>
            <a:endParaRPr sz="1100" dirty="0"/>
          </a:p>
        </p:txBody>
      </p:sp>
      <p:sp>
        <p:nvSpPr>
          <p:cNvPr id="417" name="Google Shape;417;p13"/>
          <p:cNvSpPr txBox="1"/>
          <p:nvPr/>
        </p:nvSpPr>
        <p:spPr>
          <a:xfrm>
            <a:off x="4250757" y="2037978"/>
            <a:ext cx="12780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Calibri"/>
              <a:buNone/>
            </a:pPr>
            <a:r>
              <a:rPr lang="pt-BR" sz="11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SP-RJ-RS-PE</a:t>
            </a:r>
            <a:endParaRPr sz="11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13"/>
          <p:cNvSpPr txBox="1"/>
          <p:nvPr/>
        </p:nvSpPr>
        <p:spPr>
          <a:xfrm>
            <a:off x="5527944" y="2037978"/>
            <a:ext cx="12780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Calibri"/>
              <a:buNone/>
            </a:pPr>
            <a:r>
              <a:rPr lang="pt-BR" sz="11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BA</a:t>
            </a:r>
            <a:endParaRPr sz="11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9" name="Google Shape;419;p13"/>
          <p:cNvCxnSpPr/>
          <p:nvPr/>
        </p:nvCxnSpPr>
        <p:spPr>
          <a:xfrm>
            <a:off x="4306815" y="2842356"/>
            <a:ext cx="4824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0" name="Google Shape;420;p13"/>
          <p:cNvSpPr/>
          <p:nvPr/>
        </p:nvSpPr>
        <p:spPr>
          <a:xfrm>
            <a:off x="2872784" y="1544705"/>
            <a:ext cx="6230266" cy="396000"/>
          </a:xfrm>
          <a:prstGeom prst="roundRect">
            <a:avLst>
              <a:gd name="adj" fmla="val 22889"/>
            </a:avLst>
          </a:prstGeom>
          <a:solidFill>
            <a:srgbClr val="FF5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Planos x Regiões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1" name="Google Shape;421;p13"/>
          <p:cNvCxnSpPr/>
          <p:nvPr/>
        </p:nvCxnSpPr>
        <p:spPr>
          <a:xfrm>
            <a:off x="5527582" y="2034222"/>
            <a:ext cx="0" cy="3492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2" name="Google Shape;422;p13"/>
          <p:cNvSpPr/>
          <p:nvPr/>
        </p:nvSpPr>
        <p:spPr>
          <a:xfrm>
            <a:off x="2907435" y="2432742"/>
            <a:ext cx="1332000" cy="360000"/>
          </a:xfrm>
          <a:prstGeom prst="roundRect">
            <a:avLst>
              <a:gd name="adj" fmla="val 32627"/>
            </a:avLst>
          </a:pr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13"/>
          <p:cNvSpPr/>
          <p:nvPr/>
        </p:nvSpPr>
        <p:spPr>
          <a:xfrm>
            <a:off x="2981038" y="2504792"/>
            <a:ext cx="215900" cy="215900"/>
          </a:xfrm>
          <a:prstGeom prst="teardrop">
            <a:avLst>
              <a:gd name="adj" fmla="val 100000"/>
            </a:avLst>
          </a:prstGeom>
          <a:solidFill>
            <a:srgbClr val="82828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13"/>
          <p:cNvSpPr txBox="1"/>
          <p:nvPr/>
        </p:nvSpPr>
        <p:spPr>
          <a:xfrm>
            <a:off x="3191152" y="2388320"/>
            <a:ext cx="10548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</a:pPr>
            <a:r>
              <a:rPr lang="pt-BR" sz="12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Prestige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Calibri"/>
              <a:buNone/>
            </a:pPr>
            <a:r>
              <a:rPr lang="pt-BR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Apartamento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13"/>
          <p:cNvSpPr/>
          <p:nvPr/>
        </p:nvSpPr>
        <p:spPr>
          <a:xfrm>
            <a:off x="2907435" y="2887260"/>
            <a:ext cx="1332000" cy="360000"/>
          </a:xfrm>
          <a:prstGeom prst="roundRect">
            <a:avLst>
              <a:gd name="adj" fmla="val 32627"/>
            </a:avLst>
          </a:pr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endParaRPr sz="8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13"/>
          <p:cNvSpPr/>
          <p:nvPr/>
        </p:nvSpPr>
        <p:spPr>
          <a:xfrm>
            <a:off x="2979451" y="2958516"/>
            <a:ext cx="215900" cy="217488"/>
          </a:xfrm>
          <a:prstGeom prst="teardrop">
            <a:avLst>
              <a:gd name="adj" fmla="val 100000"/>
            </a:avLst>
          </a:prstGeom>
          <a:solidFill>
            <a:srgbClr val="001E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13"/>
          <p:cNvSpPr txBox="1"/>
          <p:nvPr/>
        </p:nvSpPr>
        <p:spPr>
          <a:xfrm>
            <a:off x="3191152" y="2842838"/>
            <a:ext cx="10548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</a:pPr>
            <a:r>
              <a:rPr lang="pt-BR" sz="12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Executivo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Calibri"/>
              <a:buNone/>
            </a:pPr>
            <a:r>
              <a:rPr lang="pt-BR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Apartamento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13"/>
          <p:cNvSpPr/>
          <p:nvPr/>
        </p:nvSpPr>
        <p:spPr>
          <a:xfrm>
            <a:off x="2907435" y="3341778"/>
            <a:ext cx="1332000" cy="360000"/>
          </a:xfrm>
          <a:prstGeom prst="roundRect">
            <a:avLst>
              <a:gd name="adj" fmla="val 32627"/>
            </a:avLst>
          </a:pr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13"/>
          <p:cNvSpPr/>
          <p:nvPr/>
        </p:nvSpPr>
        <p:spPr>
          <a:xfrm>
            <a:off x="2965163" y="3413828"/>
            <a:ext cx="215900" cy="215900"/>
          </a:xfrm>
          <a:prstGeom prst="teardrop">
            <a:avLst>
              <a:gd name="adj" fmla="val 100000"/>
            </a:avLst>
          </a:prstGeom>
          <a:solidFill>
            <a:srgbClr val="146E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13"/>
          <p:cNvSpPr txBox="1"/>
          <p:nvPr/>
        </p:nvSpPr>
        <p:spPr>
          <a:xfrm>
            <a:off x="3191152" y="3297356"/>
            <a:ext cx="10548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</a:pPr>
            <a:r>
              <a:rPr lang="pt-BR" sz="12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Especial 100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Calibri"/>
              <a:buNone/>
            </a:pPr>
            <a:r>
              <a:rPr lang="pt-BR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Apartamento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13"/>
          <p:cNvSpPr/>
          <p:nvPr/>
        </p:nvSpPr>
        <p:spPr>
          <a:xfrm>
            <a:off x="2907435" y="3796296"/>
            <a:ext cx="1332000" cy="360000"/>
          </a:xfrm>
          <a:prstGeom prst="roundRect">
            <a:avLst>
              <a:gd name="adj" fmla="val 32627"/>
            </a:avLst>
          </a:pr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3"/>
          <p:cNvSpPr/>
          <p:nvPr/>
        </p:nvSpPr>
        <p:spPr>
          <a:xfrm>
            <a:off x="2968338" y="3868346"/>
            <a:ext cx="215900" cy="215900"/>
          </a:xfrm>
          <a:prstGeom prst="teardrop">
            <a:avLst>
              <a:gd name="adj" fmla="val 100000"/>
            </a:avLst>
          </a:prstGeom>
          <a:solidFill>
            <a:srgbClr val="FF8A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3"/>
          <p:cNvSpPr txBox="1"/>
          <p:nvPr/>
        </p:nvSpPr>
        <p:spPr>
          <a:xfrm>
            <a:off x="3191152" y="3751874"/>
            <a:ext cx="10548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</a:pPr>
            <a:r>
              <a:rPr lang="pt-BR" sz="12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Clássico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Calibri"/>
              <a:buNone/>
            </a:pPr>
            <a:r>
              <a:rPr lang="pt-BR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Apartamento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13"/>
          <p:cNvSpPr/>
          <p:nvPr/>
        </p:nvSpPr>
        <p:spPr>
          <a:xfrm>
            <a:off x="2907435" y="4250814"/>
            <a:ext cx="1332000" cy="360000"/>
          </a:xfrm>
          <a:prstGeom prst="roundRect">
            <a:avLst>
              <a:gd name="adj" fmla="val 32627"/>
            </a:avLst>
          </a:pr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3"/>
          <p:cNvSpPr/>
          <p:nvPr/>
        </p:nvSpPr>
        <p:spPr>
          <a:xfrm>
            <a:off x="2960401" y="4322864"/>
            <a:ext cx="215900" cy="215900"/>
          </a:xfrm>
          <a:prstGeom prst="teardrop">
            <a:avLst>
              <a:gd name="adj" fmla="val 100000"/>
            </a:avLst>
          </a:prstGeom>
          <a:solidFill>
            <a:srgbClr val="9632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3"/>
          <p:cNvSpPr txBox="1"/>
          <p:nvPr/>
        </p:nvSpPr>
        <p:spPr>
          <a:xfrm>
            <a:off x="3191152" y="4219644"/>
            <a:ext cx="10548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</a:pPr>
            <a:r>
              <a:rPr lang="pt-BR" sz="12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Clássico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Calibri"/>
              <a:buNone/>
            </a:pPr>
            <a:r>
              <a:rPr lang="pt-BR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Enfermaria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13"/>
          <p:cNvSpPr/>
          <p:nvPr/>
        </p:nvSpPr>
        <p:spPr>
          <a:xfrm>
            <a:off x="2907435" y="5159850"/>
            <a:ext cx="1332000" cy="360000"/>
          </a:xfrm>
          <a:prstGeom prst="roundRect">
            <a:avLst>
              <a:gd name="adj" fmla="val 32627"/>
            </a:avLst>
          </a:pr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3"/>
          <p:cNvSpPr/>
          <p:nvPr/>
        </p:nvSpPr>
        <p:spPr>
          <a:xfrm>
            <a:off x="2976276" y="5231900"/>
            <a:ext cx="215900" cy="215900"/>
          </a:xfrm>
          <a:prstGeom prst="teardrop">
            <a:avLst>
              <a:gd name="adj" fmla="val 100000"/>
            </a:avLst>
          </a:prstGeom>
          <a:solidFill>
            <a:srgbClr val="FF5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3"/>
          <p:cNvSpPr txBox="1"/>
          <p:nvPr/>
        </p:nvSpPr>
        <p:spPr>
          <a:xfrm>
            <a:off x="3191152" y="5128680"/>
            <a:ext cx="10548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</a:pPr>
            <a:r>
              <a:rPr lang="pt-BR" sz="12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Exato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Calibri"/>
              <a:buNone/>
            </a:pPr>
            <a:r>
              <a:rPr lang="pt-BR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Enfermaria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3"/>
          <p:cNvSpPr/>
          <p:nvPr/>
        </p:nvSpPr>
        <p:spPr>
          <a:xfrm>
            <a:off x="2907435" y="4705332"/>
            <a:ext cx="1332000" cy="360000"/>
          </a:xfrm>
          <a:prstGeom prst="roundRect">
            <a:avLst>
              <a:gd name="adj" fmla="val 32627"/>
            </a:avLst>
          </a:pr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3"/>
          <p:cNvSpPr/>
          <p:nvPr/>
        </p:nvSpPr>
        <p:spPr>
          <a:xfrm>
            <a:off x="2984213" y="4777382"/>
            <a:ext cx="215900" cy="215900"/>
          </a:xfrm>
          <a:prstGeom prst="teardrop">
            <a:avLst>
              <a:gd name="adj" fmla="val 100000"/>
            </a:avLst>
          </a:prstGeom>
          <a:solidFill>
            <a:srgbClr val="00E1B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endParaRPr sz="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3"/>
          <p:cNvSpPr txBox="1"/>
          <p:nvPr/>
        </p:nvSpPr>
        <p:spPr>
          <a:xfrm>
            <a:off x="3191152" y="4660910"/>
            <a:ext cx="10548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libri"/>
              <a:buNone/>
            </a:pPr>
            <a:r>
              <a:rPr lang="pt-BR" sz="12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Exato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Calibri"/>
              <a:buNone/>
            </a:pPr>
            <a:r>
              <a:rPr lang="pt-BR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Apartamento</a:t>
            </a:r>
            <a:endParaRPr sz="1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3" name="Google Shape;443;p13"/>
          <p:cNvCxnSpPr/>
          <p:nvPr/>
        </p:nvCxnSpPr>
        <p:spPr>
          <a:xfrm>
            <a:off x="4306815" y="3299463"/>
            <a:ext cx="4824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4" name="Google Shape;444;p13"/>
          <p:cNvCxnSpPr/>
          <p:nvPr/>
        </p:nvCxnSpPr>
        <p:spPr>
          <a:xfrm>
            <a:off x="4306815" y="3750354"/>
            <a:ext cx="4824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5" name="Google Shape;445;p13"/>
          <p:cNvCxnSpPr/>
          <p:nvPr/>
        </p:nvCxnSpPr>
        <p:spPr>
          <a:xfrm>
            <a:off x="4306815" y="4203668"/>
            <a:ext cx="4824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6" name="Google Shape;446;p13"/>
          <p:cNvCxnSpPr/>
          <p:nvPr/>
        </p:nvCxnSpPr>
        <p:spPr>
          <a:xfrm>
            <a:off x="4306815" y="4656982"/>
            <a:ext cx="4824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7" name="Google Shape;447;p13"/>
          <p:cNvCxnSpPr/>
          <p:nvPr/>
        </p:nvCxnSpPr>
        <p:spPr>
          <a:xfrm>
            <a:off x="4306815" y="5118506"/>
            <a:ext cx="4824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8" name="Google Shape;448;p13"/>
          <p:cNvCxnSpPr/>
          <p:nvPr/>
        </p:nvCxnSpPr>
        <p:spPr>
          <a:xfrm>
            <a:off x="4301499" y="2408801"/>
            <a:ext cx="48240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49" name="Google Shape;449;p13"/>
          <p:cNvCxnSpPr/>
          <p:nvPr/>
        </p:nvCxnSpPr>
        <p:spPr>
          <a:xfrm>
            <a:off x="6792303" y="2034222"/>
            <a:ext cx="0" cy="34920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50" name="Google Shape;450;p13"/>
          <p:cNvGrpSpPr/>
          <p:nvPr/>
        </p:nvGrpSpPr>
        <p:grpSpPr>
          <a:xfrm>
            <a:off x="-69156" y="2276805"/>
            <a:ext cx="1368000" cy="870787"/>
            <a:chOff x="232801" y="2029782"/>
            <a:chExt cx="1368000" cy="870787"/>
          </a:xfrm>
        </p:grpSpPr>
        <p:pic>
          <p:nvPicPr>
            <p:cNvPr id="451" name="Google Shape;451;p1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90431" y="2029782"/>
              <a:ext cx="561924" cy="46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2" name="Google Shape;452;p13"/>
            <p:cNvSpPr txBox="1"/>
            <p:nvPr/>
          </p:nvSpPr>
          <p:spPr>
            <a:xfrm>
              <a:off x="232801" y="2469722"/>
              <a:ext cx="1368000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00"/>
                <a:buFont typeface="Calibri"/>
                <a:buNone/>
              </a:pPr>
              <a:r>
                <a:rPr lang="pt-BR" sz="11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PME</a:t>
              </a:r>
              <a:endPara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Calibri"/>
                <a:buNone/>
              </a:pPr>
              <a:r>
                <a:rPr lang="pt-BR" sz="10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(02 a 29 Vidas)</a:t>
              </a:r>
              <a:endPara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3" name="Google Shape;453;p13"/>
          <p:cNvGrpSpPr/>
          <p:nvPr/>
        </p:nvGrpSpPr>
        <p:grpSpPr>
          <a:xfrm>
            <a:off x="1795695" y="2259955"/>
            <a:ext cx="998587" cy="843491"/>
            <a:chOff x="1509840" y="2057078"/>
            <a:chExt cx="998587" cy="843491"/>
          </a:xfrm>
        </p:grpSpPr>
        <p:pic>
          <p:nvPicPr>
            <p:cNvPr id="454" name="Google Shape;454;p1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86126" y="2057078"/>
              <a:ext cx="561924" cy="46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5" name="Google Shape;455;p13"/>
            <p:cNvSpPr txBox="1"/>
            <p:nvPr/>
          </p:nvSpPr>
          <p:spPr>
            <a:xfrm>
              <a:off x="1509840" y="2485111"/>
              <a:ext cx="998587" cy="4154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00"/>
                <a:buFont typeface="Calibri"/>
                <a:buNone/>
              </a:pPr>
              <a:r>
                <a:rPr lang="pt-BR" sz="11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PME Mais</a:t>
              </a:r>
              <a:endPara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Calibri"/>
                <a:buNone/>
              </a:pPr>
              <a:r>
                <a:rPr lang="pt-BR" sz="10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(30 a 99 Vidas)</a:t>
              </a:r>
              <a:endParaRPr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6" name="Google Shape;456;p13"/>
          <p:cNvSpPr/>
          <p:nvPr/>
        </p:nvSpPr>
        <p:spPr>
          <a:xfrm>
            <a:off x="651420" y="1544705"/>
            <a:ext cx="1530000" cy="396000"/>
          </a:xfrm>
          <a:prstGeom prst="roundRect">
            <a:avLst>
              <a:gd name="adj" fmla="val 22889"/>
            </a:avLst>
          </a:prstGeom>
          <a:solidFill>
            <a:srgbClr val="FF53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pt-BR" sz="1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Públicos</a:t>
            </a:r>
            <a:endParaRPr sz="180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3"/>
          <p:cNvSpPr txBox="1"/>
          <p:nvPr/>
        </p:nvSpPr>
        <p:spPr>
          <a:xfrm>
            <a:off x="3268353" y="5771301"/>
            <a:ext cx="519729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Calibri"/>
              <a:buNone/>
            </a:pPr>
            <a:r>
              <a:rPr lang="pt-BR" sz="10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Os Municípios </a:t>
            </a:r>
            <a:r>
              <a:rPr lang="pt-BR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Curvelo-MG, Maravilhas-MG, Papagaios-MG, Paraopeba-MG, Pitangui-MG, Piumhi-MG, Pompeu-MG e </a:t>
            </a:r>
            <a:r>
              <a:rPr lang="pt-BR" sz="10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os Estados </a:t>
            </a:r>
            <a:r>
              <a:rPr lang="pt-BR" sz="1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do AC, RR, TO e ES estão fora de comercialização.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8" name="Google Shape;458;p13"/>
          <p:cNvPicPr preferRelativeResize="0"/>
          <p:nvPr/>
        </p:nvPicPr>
        <p:blipFill rotWithShape="1">
          <a:blip r:embed="rId4">
            <a:alphaModFix/>
          </a:blip>
          <a:srcRect l="11357" t="16287" r="11390" b="14208"/>
          <a:stretch/>
        </p:blipFill>
        <p:spPr>
          <a:xfrm>
            <a:off x="4724812" y="2456820"/>
            <a:ext cx="32989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13"/>
          <p:cNvPicPr preferRelativeResize="0"/>
          <p:nvPr/>
        </p:nvPicPr>
        <p:blipFill rotWithShape="1">
          <a:blip r:embed="rId4">
            <a:alphaModFix/>
          </a:blip>
          <a:srcRect l="11357" t="16287" r="11390" b="14208"/>
          <a:stretch/>
        </p:blipFill>
        <p:spPr>
          <a:xfrm>
            <a:off x="4724812" y="2938983"/>
            <a:ext cx="32989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3"/>
          <p:cNvPicPr preferRelativeResize="0"/>
          <p:nvPr/>
        </p:nvPicPr>
        <p:blipFill rotWithShape="1">
          <a:blip r:embed="rId4">
            <a:alphaModFix/>
          </a:blip>
          <a:srcRect l="11357" t="16287" r="11390" b="14208"/>
          <a:stretch/>
        </p:blipFill>
        <p:spPr>
          <a:xfrm>
            <a:off x="4724812" y="3389306"/>
            <a:ext cx="32989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13"/>
          <p:cNvPicPr preferRelativeResize="0"/>
          <p:nvPr/>
        </p:nvPicPr>
        <p:blipFill rotWithShape="1">
          <a:blip r:embed="rId4">
            <a:alphaModFix/>
          </a:blip>
          <a:srcRect l="11357" t="16287" r="11390" b="14208"/>
          <a:stretch/>
        </p:blipFill>
        <p:spPr>
          <a:xfrm>
            <a:off x="4724812" y="3839629"/>
            <a:ext cx="32989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13"/>
          <p:cNvPicPr preferRelativeResize="0"/>
          <p:nvPr/>
        </p:nvPicPr>
        <p:blipFill rotWithShape="1">
          <a:blip r:embed="rId4">
            <a:alphaModFix/>
          </a:blip>
          <a:srcRect l="11357" t="16287" r="11390" b="14208"/>
          <a:stretch/>
        </p:blipFill>
        <p:spPr>
          <a:xfrm>
            <a:off x="4724812" y="4289952"/>
            <a:ext cx="32989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3"/>
          <p:cNvPicPr preferRelativeResize="0"/>
          <p:nvPr/>
        </p:nvPicPr>
        <p:blipFill rotWithShape="1">
          <a:blip r:embed="rId4">
            <a:alphaModFix/>
          </a:blip>
          <a:srcRect l="11357" t="16287" r="11390" b="14208"/>
          <a:stretch/>
        </p:blipFill>
        <p:spPr>
          <a:xfrm>
            <a:off x="4724812" y="4740275"/>
            <a:ext cx="32989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13"/>
          <p:cNvPicPr preferRelativeResize="0"/>
          <p:nvPr/>
        </p:nvPicPr>
        <p:blipFill rotWithShape="1">
          <a:blip r:embed="rId4">
            <a:alphaModFix/>
          </a:blip>
          <a:srcRect l="11357" t="16287" r="11390" b="14208"/>
          <a:stretch/>
        </p:blipFill>
        <p:spPr>
          <a:xfrm>
            <a:off x="4724812" y="5190598"/>
            <a:ext cx="32989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13"/>
          <p:cNvPicPr preferRelativeResize="0"/>
          <p:nvPr/>
        </p:nvPicPr>
        <p:blipFill rotWithShape="1">
          <a:blip r:embed="rId4">
            <a:alphaModFix/>
          </a:blip>
          <a:srcRect l="11357" t="16287" r="11390" b="14208"/>
          <a:stretch/>
        </p:blipFill>
        <p:spPr>
          <a:xfrm>
            <a:off x="6001999" y="2456820"/>
            <a:ext cx="32989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3"/>
          <p:cNvPicPr preferRelativeResize="0"/>
          <p:nvPr/>
        </p:nvPicPr>
        <p:blipFill rotWithShape="1">
          <a:blip r:embed="rId4">
            <a:alphaModFix/>
          </a:blip>
          <a:srcRect l="11357" t="16287" r="11390" b="14208"/>
          <a:stretch/>
        </p:blipFill>
        <p:spPr>
          <a:xfrm>
            <a:off x="6001999" y="2938983"/>
            <a:ext cx="32989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3"/>
          <p:cNvPicPr preferRelativeResize="0"/>
          <p:nvPr/>
        </p:nvPicPr>
        <p:blipFill rotWithShape="1">
          <a:blip r:embed="rId4">
            <a:alphaModFix/>
          </a:blip>
          <a:srcRect l="11357" t="16287" r="11390" b="14208"/>
          <a:stretch/>
        </p:blipFill>
        <p:spPr>
          <a:xfrm>
            <a:off x="6001999" y="3389306"/>
            <a:ext cx="32989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3"/>
          <p:cNvPicPr preferRelativeResize="0"/>
          <p:nvPr/>
        </p:nvPicPr>
        <p:blipFill rotWithShape="1">
          <a:blip r:embed="rId4">
            <a:alphaModFix/>
          </a:blip>
          <a:srcRect l="11357" t="16287" r="11390" b="14208"/>
          <a:stretch/>
        </p:blipFill>
        <p:spPr>
          <a:xfrm>
            <a:off x="6001999" y="3839629"/>
            <a:ext cx="32989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3"/>
          <p:cNvPicPr preferRelativeResize="0"/>
          <p:nvPr/>
        </p:nvPicPr>
        <p:blipFill rotWithShape="1">
          <a:blip r:embed="rId4">
            <a:alphaModFix/>
          </a:blip>
          <a:srcRect l="11357" t="16287" r="11390" b="14208"/>
          <a:stretch/>
        </p:blipFill>
        <p:spPr>
          <a:xfrm>
            <a:off x="6001999" y="5190598"/>
            <a:ext cx="32989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76692" y="4289952"/>
            <a:ext cx="348480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13"/>
          <p:cNvPicPr preferRelativeResize="0"/>
          <p:nvPr/>
        </p:nvPicPr>
        <p:blipFill rotWithShape="1">
          <a:blip r:embed="rId4">
            <a:alphaModFix/>
          </a:blip>
          <a:srcRect l="11357" t="16287" r="11390" b="14208"/>
          <a:stretch/>
        </p:blipFill>
        <p:spPr>
          <a:xfrm>
            <a:off x="7810091" y="2488660"/>
            <a:ext cx="32989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3"/>
          <p:cNvPicPr preferRelativeResize="0"/>
          <p:nvPr/>
        </p:nvPicPr>
        <p:blipFill rotWithShape="1">
          <a:blip r:embed="rId4">
            <a:alphaModFix/>
          </a:blip>
          <a:srcRect l="11357" t="16287" r="11390" b="14208"/>
          <a:stretch/>
        </p:blipFill>
        <p:spPr>
          <a:xfrm>
            <a:off x="7810091" y="2938983"/>
            <a:ext cx="32989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13"/>
          <p:cNvPicPr preferRelativeResize="0"/>
          <p:nvPr/>
        </p:nvPicPr>
        <p:blipFill rotWithShape="1">
          <a:blip r:embed="rId4">
            <a:alphaModFix/>
          </a:blip>
          <a:srcRect l="11357" t="16287" r="11390" b="14208"/>
          <a:stretch/>
        </p:blipFill>
        <p:spPr>
          <a:xfrm>
            <a:off x="7810091" y="3389306"/>
            <a:ext cx="329891" cy="2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3"/>
          <p:cNvPicPr preferRelativeResize="0"/>
          <p:nvPr/>
        </p:nvPicPr>
        <p:blipFill rotWithShape="1">
          <a:blip r:embed="rId4">
            <a:alphaModFix/>
          </a:blip>
          <a:srcRect l="11357" t="16287" r="11390" b="14208"/>
          <a:stretch/>
        </p:blipFill>
        <p:spPr>
          <a:xfrm>
            <a:off x="7810091" y="5190598"/>
            <a:ext cx="329891" cy="28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5" name="Google Shape;475;p13"/>
          <p:cNvGrpSpPr/>
          <p:nvPr/>
        </p:nvGrpSpPr>
        <p:grpSpPr>
          <a:xfrm>
            <a:off x="231626" y="3425533"/>
            <a:ext cx="2420160" cy="843435"/>
            <a:chOff x="231626" y="2906919"/>
            <a:chExt cx="2420160" cy="843435"/>
          </a:xfrm>
        </p:grpSpPr>
        <p:sp>
          <p:nvSpPr>
            <p:cNvPr id="476" name="Google Shape;476;p13"/>
            <p:cNvSpPr txBox="1"/>
            <p:nvPr/>
          </p:nvSpPr>
          <p:spPr>
            <a:xfrm>
              <a:off x="231626" y="2936091"/>
              <a:ext cx="2418985" cy="6717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00"/>
                <a:buFont typeface="Calibri"/>
                <a:buNone/>
              </a:pPr>
              <a:r>
                <a:rPr lang="pt-BR" sz="11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As</a:t>
              </a:r>
              <a:r>
                <a:rPr lang="pt-BR" sz="11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pt-BR" sz="1100">
                  <a:solidFill>
                    <a:srgbClr val="FF531F"/>
                  </a:solidFill>
                  <a:latin typeface="Calibri"/>
                  <a:ea typeface="Calibri"/>
                  <a:cs typeface="Calibri"/>
                  <a:sym typeface="Calibri"/>
                </a:rPr>
                <a:t>opções de planos</a:t>
              </a:r>
              <a:r>
                <a:rPr lang="pt-BR" sz="1100">
                  <a:solidFill>
                    <a:srgbClr val="FC5C1A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pt-BR" sz="11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para contratação serão disponibilizadas de acordo com a</a:t>
              </a:r>
              <a:r>
                <a:rPr lang="pt-BR" sz="11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pt-BR" sz="1100">
                  <a:solidFill>
                    <a:srgbClr val="FF531F"/>
                  </a:solidFill>
                  <a:latin typeface="Calibri"/>
                  <a:ea typeface="Calibri"/>
                  <a:cs typeface="Calibri"/>
                  <a:sym typeface="Calibri"/>
                </a:rPr>
                <a:t>UF/Município do CNPJ </a:t>
              </a:r>
              <a:r>
                <a:rPr lang="pt-BR" sz="11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da empresa.</a:t>
              </a:r>
              <a:endPara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232801" y="2906919"/>
              <a:ext cx="2418985" cy="843435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8" name="Google Shape;478;p13"/>
          <p:cNvSpPr txBox="1"/>
          <p:nvPr/>
        </p:nvSpPr>
        <p:spPr>
          <a:xfrm>
            <a:off x="6831026" y="1878952"/>
            <a:ext cx="2370493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Calibri"/>
              <a:buNone/>
            </a:pPr>
            <a:r>
              <a:rPr lang="pt-BR" sz="11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Demais Regiões: AL-AM-AP-CE-DF-GO-MA-MG-MS-MT-PA-PB-PI-PR-RN-RO-SC-SE</a:t>
            </a:r>
            <a:endParaRPr sz="11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9" name="Google Shape;479;p13"/>
          <p:cNvGrpSpPr/>
          <p:nvPr/>
        </p:nvGrpSpPr>
        <p:grpSpPr>
          <a:xfrm>
            <a:off x="9694382" y="2353811"/>
            <a:ext cx="1787794" cy="1466664"/>
            <a:chOff x="2784143" y="750627"/>
            <a:chExt cx="5964071" cy="5532473"/>
          </a:xfrm>
        </p:grpSpPr>
        <p:sp>
          <p:nvSpPr>
            <p:cNvPr id="480" name="Google Shape;480;p13"/>
            <p:cNvSpPr/>
            <p:nvPr/>
          </p:nvSpPr>
          <p:spPr>
            <a:xfrm>
              <a:off x="7745420" y="2762074"/>
              <a:ext cx="950946" cy="294856"/>
            </a:xfrm>
            <a:custGeom>
              <a:avLst/>
              <a:gdLst/>
              <a:ahLst/>
              <a:cxnLst/>
              <a:rect l="l" t="t" r="r" b="b"/>
              <a:pathLst>
                <a:path w="806" h="321" extrusionOk="0">
                  <a:moveTo>
                    <a:pt x="783" y="225"/>
                  </a:moveTo>
                  <a:lnTo>
                    <a:pt x="781" y="205"/>
                  </a:lnTo>
                  <a:lnTo>
                    <a:pt x="793" y="182"/>
                  </a:lnTo>
                  <a:lnTo>
                    <a:pt x="795" y="165"/>
                  </a:lnTo>
                  <a:lnTo>
                    <a:pt x="804" y="152"/>
                  </a:lnTo>
                  <a:lnTo>
                    <a:pt x="806" y="144"/>
                  </a:lnTo>
                  <a:lnTo>
                    <a:pt x="806" y="131"/>
                  </a:lnTo>
                  <a:lnTo>
                    <a:pt x="793" y="123"/>
                  </a:lnTo>
                  <a:lnTo>
                    <a:pt x="770" y="109"/>
                  </a:lnTo>
                  <a:lnTo>
                    <a:pt x="756" y="96"/>
                  </a:lnTo>
                  <a:lnTo>
                    <a:pt x="739" y="92"/>
                  </a:lnTo>
                  <a:lnTo>
                    <a:pt x="724" y="94"/>
                  </a:lnTo>
                  <a:lnTo>
                    <a:pt x="705" y="106"/>
                  </a:lnTo>
                  <a:lnTo>
                    <a:pt x="699" y="121"/>
                  </a:lnTo>
                  <a:lnTo>
                    <a:pt x="689" y="134"/>
                  </a:lnTo>
                  <a:lnTo>
                    <a:pt x="670" y="134"/>
                  </a:lnTo>
                  <a:lnTo>
                    <a:pt x="657" y="125"/>
                  </a:lnTo>
                  <a:lnTo>
                    <a:pt x="639" y="123"/>
                  </a:lnTo>
                  <a:lnTo>
                    <a:pt x="620" y="125"/>
                  </a:lnTo>
                  <a:lnTo>
                    <a:pt x="603" y="121"/>
                  </a:lnTo>
                  <a:lnTo>
                    <a:pt x="584" y="131"/>
                  </a:lnTo>
                  <a:lnTo>
                    <a:pt x="576" y="146"/>
                  </a:lnTo>
                  <a:lnTo>
                    <a:pt x="563" y="155"/>
                  </a:lnTo>
                  <a:lnTo>
                    <a:pt x="547" y="171"/>
                  </a:lnTo>
                  <a:lnTo>
                    <a:pt x="532" y="178"/>
                  </a:lnTo>
                  <a:lnTo>
                    <a:pt x="515" y="169"/>
                  </a:lnTo>
                  <a:lnTo>
                    <a:pt x="499" y="150"/>
                  </a:lnTo>
                  <a:lnTo>
                    <a:pt x="503" y="129"/>
                  </a:lnTo>
                  <a:lnTo>
                    <a:pt x="490" y="123"/>
                  </a:lnTo>
                  <a:lnTo>
                    <a:pt x="497" y="111"/>
                  </a:lnTo>
                  <a:lnTo>
                    <a:pt x="507" y="106"/>
                  </a:lnTo>
                  <a:lnTo>
                    <a:pt x="509" y="79"/>
                  </a:lnTo>
                  <a:lnTo>
                    <a:pt x="520" y="69"/>
                  </a:lnTo>
                  <a:lnTo>
                    <a:pt x="528" y="56"/>
                  </a:lnTo>
                  <a:lnTo>
                    <a:pt x="507" y="46"/>
                  </a:lnTo>
                  <a:lnTo>
                    <a:pt x="488" y="36"/>
                  </a:lnTo>
                  <a:lnTo>
                    <a:pt x="472" y="42"/>
                  </a:lnTo>
                  <a:lnTo>
                    <a:pt x="455" y="52"/>
                  </a:lnTo>
                  <a:lnTo>
                    <a:pt x="438" y="63"/>
                  </a:lnTo>
                  <a:lnTo>
                    <a:pt x="423" y="73"/>
                  </a:lnTo>
                  <a:lnTo>
                    <a:pt x="405" y="79"/>
                  </a:lnTo>
                  <a:lnTo>
                    <a:pt x="388" y="75"/>
                  </a:lnTo>
                  <a:lnTo>
                    <a:pt x="361" y="75"/>
                  </a:lnTo>
                  <a:lnTo>
                    <a:pt x="344" y="69"/>
                  </a:lnTo>
                  <a:lnTo>
                    <a:pt x="325" y="63"/>
                  </a:lnTo>
                  <a:lnTo>
                    <a:pt x="307" y="63"/>
                  </a:lnTo>
                  <a:lnTo>
                    <a:pt x="294" y="77"/>
                  </a:lnTo>
                  <a:lnTo>
                    <a:pt x="275" y="69"/>
                  </a:lnTo>
                  <a:lnTo>
                    <a:pt x="254" y="56"/>
                  </a:lnTo>
                  <a:lnTo>
                    <a:pt x="233" y="42"/>
                  </a:lnTo>
                  <a:lnTo>
                    <a:pt x="217" y="25"/>
                  </a:lnTo>
                  <a:lnTo>
                    <a:pt x="202" y="12"/>
                  </a:lnTo>
                  <a:lnTo>
                    <a:pt x="187" y="13"/>
                  </a:lnTo>
                  <a:lnTo>
                    <a:pt x="167" y="13"/>
                  </a:lnTo>
                  <a:lnTo>
                    <a:pt x="146" y="0"/>
                  </a:lnTo>
                  <a:lnTo>
                    <a:pt x="125" y="0"/>
                  </a:lnTo>
                  <a:lnTo>
                    <a:pt x="102" y="0"/>
                  </a:lnTo>
                  <a:lnTo>
                    <a:pt x="85" y="0"/>
                  </a:lnTo>
                  <a:lnTo>
                    <a:pt x="71" y="15"/>
                  </a:lnTo>
                  <a:lnTo>
                    <a:pt x="71" y="42"/>
                  </a:lnTo>
                  <a:lnTo>
                    <a:pt x="73" y="61"/>
                  </a:lnTo>
                  <a:lnTo>
                    <a:pt x="87" y="79"/>
                  </a:lnTo>
                  <a:lnTo>
                    <a:pt x="89" y="96"/>
                  </a:lnTo>
                  <a:lnTo>
                    <a:pt x="75" y="107"/>
                  </a:lnTo>
                  <a:lnTo>
                    <a:pt x="71" y="125"/>
                  </a:lnTo>
                  <a:lnTo>
                    <a:pt x="52" y="136"/>
                  </a:lnTo>
                  <a:lnTo>
                    <a:pt x="35" y="138"/>
                  </a:lnTo>
                  <a:lnTo>
                    <a:pt x="22" y="152"/>
                  </a:lnTo>
                  <a:lnTo>
                    <a:pt x="4" y="163"/>
                  </a:lnTo>
                  <a:lnTo>
                    <a:pt x="0" y="177"/>
                  </a:lnTo>
                  <a:lnTo>
                    <a:pt x="2" y="177"/>
                  </a:lnTo>
                  <a:lnTo>
                    <a:pt x="16" y="182"/>
                  </a:lnTo>
                  <a:lnTo>
                    <a:pt x="33" y="196"/>
                  </a:lnTo>
                  <a:lnTo>
                    <a:pt x="39" y="217"/>
                  </a:lnTo>
                  <a:lnTo>
                    <a:pt x="48" y="232"/>
                  </a:lnTo>
                  <a:lnTo>
                    <a:pt x="50" y="248"/>
                  </a:lnTo>
                  <a:lnTo>
                    <a:pt x="52" y="259"/>
                  </a:lnTo>
                  <a:lnTo>
                    <a:pt x="66" y="267"/>
                  </a:lnTo>
                  <a:lnTo>
                    <a:pt x="83" y="267"/>
                  </a:lnTo>
                  <a:lnTo>
                    <a:pt x="85" y="253"/>
                  </a:lnTo>
                  <a:lnTo>
                    <a:pt x="100" y="253"/>
                  </a:lnTo>
                  <a:lnTo>
                    <a:pt x="112" y="246"/>
                  </a:lnTo>
                  <a:lnTo>
                    <a:pt x="119" y="236"/>
                  </a:lnTo>
                  <a:lnTo>
                    <a:pt x="123" y="223"/>
                  </a:lnTo>
                  <a:lnTo>
                    <a:pt x="137" y="221"/>
                  </a:lnTo>
                  <a:lnTo>
                    <a:pt x="146" y="223"/>
                  </a:lnTo>
                  <a:lnTo>
                    <a:pt x="156" y="225"/>
                  </a:lnTo>
                  <a:lnTo>
                    <a:pt x="162" y="211"/>
                  </a:lnTo>
                  <a:lnTo>
                    <a:pt x="173" y="196"/>
                  </a:lnTo>
                  <a:lnTo>
                    <a:pt x="185" y="182"/>
                  </a:lnTo>
                  <a:lnTo>
                    <a:pt x="198" y="177"/>
                  </a:lnTo>
                  <a:lnTo>
                    <a:pt x="212" y="171"/>
                  </a:lnTo>
                  <a:lnTo>
                    <a:pt x="225" y="180"/>
                  </a:lnTo>
                  <a:lnTo>
                    <a:pt x="244" y="186"/>
                  </a:lnTo>
                  <a:lnTo>
                    <a:pt x="258" y="196"/>
                  </a:lnTo>
                  <a:lnTo>
                    <a:pt x="271" y="207"/>
                  </a:lnTo>
                  <a:lnTo>
                    <a:pt x="286" y="213"/>
                  </a:lnTo>
                  <a:lnTo>
                    <a:pt x="300" y="219"/>
                  </a:lnTo>
                  <a:lnTo>
                    <a:pt x="313" y="221"/>
                  </a:lnTo>
                  <a:lnTo>
                    <a:pt x="319" y="211"/>
                  </a:lnTo>
                  <a:lnTo>
                    <a:pt x="332" y="215"/>
                  </a:lnTo>
                  <a:lnTo>
                    <a:pt x="336" y="234"/>
                  </a:lnTo>
                  <a:lnTo>
                    <a:pt x="330" y="246"/>
                  </a:lnTo>
                  <a:lnTo>
                    <a:pt x="344" y="253"/>
                  </a:lnTo>
                  <a:lnTo>
                    <a:pt x="355" y="273"/>
                  </a:lnTo>
                  <a:lnTo>
                    <a:pt x="359" y="284"/>
                  </a:lnTo>
                  <a:lnTo>
                    <a:pt x="365" y="292"/>
                  </a:lnTo>
                  <a:lnTo>
                    <a:pt x="375" y="276"/>
                  </a:lnTo>
                  <a:lnTo>
                    <a:pt x="394" y="271"/>
                  </a:lnTo>
                  <a:lnTo>
                    <a:pt x="409" y="257"/>
                  </a:lnTo>
                  <a:lnTo>
                    <a:pt x="419" y="244"/>
                  </a:lnTo>
                  <a:lnTo>
                    <a:pt x="430" y="232"/>
                  </a:lnTo>
                  <a:lnTo>
                    <a:pt x="432" y="249"/>
                  </a:lnTo>
                  <a:lnTo>
                    <a:pt x="449" y="259"/>
                  </a:lnTo>
                  <a:lnTo>
                    <a:pt x="472" y="273"/>
                  </a:lnTo>
                  <a:lnTo>
                    <a:pt x="476" y="290"/>
                  </a:lnTo>
                  <a:lnTo>
                    <a:pt x="495" y="297"/>
                  </a:lnTo>
                  <a:lnTo>
                    <a:pt x="517" y="317"/>
                  </a:lnTo>
                  <a:lnTo>
                    <a:pt x="532" y="321"/>
                  </a:lnTo>
                  <a:lnTo>
                    <a:pt x="534" y="305"/>
                  </a:lnTo>
                  <a:lnTo>
                    <a:pt x="555" y="305"/>
                  </a:lnTo>
                  <a:lnTo>
                    <a:pt x="565" y="315"/>
                  </a:lnTo>
                  <a:lnTo>
                    <a:pt x="584" y="315"/>
                  </a:lnTo>
                  <a:lnTo>
                    <a:pt x="584" y="299"/>
                  </a:lnTo>
                  <a:lnTo>
                    <a:pt x="597" y="296"/>
                  </a:lnTo>
                  <a:lnTo>
                    <a:pt x="618" y="294"/>
                  </a:lnTo>
                  <a:lnTo>
                    <a:pt x="628" y="280"/>
                  </a:lnTo>
                  <a:lnTo>
                    <a:pt x="634" y="265"/>
                  </a:lnTo>
                  <a:lnTo>
                    <a:pt x="653" y="259"/>
                  </a:lnTo>
                  <a:lnTo>
                    <a:pt x="684" y="257"/>
                  </a:lnTo>
                  <a:lnTo>
                    <a:pt x="710" y="263"/>
                  </a:lnTo>
                  <a:lnTo>
                    <a:pt x="731" y="273"/>
                  </a:lnTo>
                  <a:lnTo>
                    <a:pt x="741" y="284"/>
                  </a:lnTo>
                  <a:lnTo>
                    <a:pt x="741" y="274"/>
                  </a:lnTo>
                  <a:lnTo>
                    <a:pt x="754" y="265"/>
                  </a:lnTo>
                  <a:lnTo>
                    <a:pt x="762" y="251"/>
                  </a:lnTo>
                  <a:lnTo>
                    <a:pt x="776" y="246"/>
                  </a:lnTo>
                  <a:lnTo>
                    <a:pt x="776" y="232"/>
                  </a:lnTo>
                  <a:lnTo>
                    <a:pt x="783" y="225"/>
                  </a:lnTo>
                  <a:close/>
                </a:path>
              </a:pathLst>
            </a:custGeom>
            <a:solidFill>
              <a:srgbClr val="001E6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6912347" y="2936797"/>
              <a:ext cx="1312378" cy="1340132"/>
            </a:xfrm>
            <a:custGeom>
              <a:avLst/>
              <a:gdLst/>
              <a:ahLst/>
              <a:cxnLst/>
              <a:rect l="l" t="t" r="r" b="b"/>
              <a:pathLst>
                <a:path w="1088" h="1249" extrusionOk="0">
                  <a:moveTo>
                    <a:pt x="890" y="668"/>
                  </a:moveTo>
                  <a:lnTo>
                    <a:pt x="886" y="675"/>
                  </a:lnTo>
                  <a:lnTo>
                    <a:pt x="873" y="675"/>
                  </a:lnTo>
                  <a:lnTo>
                    <a:pt x="873" y="695"/>
                  </a:lnTo>
                  <a:lnTo>
                    <a:pt x="880" y="696"/>
                  </a:lnTo>
                  <a:lnTo>
                    <a:pt x="886" y="706"/>
                  </a:lnTo>
                  <a:lnTo>
                    <a:pt x="886" y="727"/>
                  </a:lnTo>
                  <a:lnTo>
                    <a:pt x="873" y="737"/>
                  </a:lnTo>
                  <a:lnTo>
                    <a:pt x="855" y="746"/>
                  </a:lnTo>
                  <a:lnTo>
                    <a:pt x="863" y="752"/>
                  </a:lnTo>
                  <a:lnTo>
                    <a:pt x="877" y="743"/>
                  </a:lnTo>
                  <a:lnTo>
                    <a:pt x="882" y="762"/>
                  </a:lnTo>
                  <a:lnTo>
                    <a:pt x="877" y="779"/>
                  </a:lnTo>
                  <a:lnTo>
                    <a:pt x="863" y="791"/>
                  </a:lnTo>
                  <a:lnTo>
                    <a:pt x="855" y="808"/>
                  </a:lnTo>
                  <a:lnTo>
                    <a:pt x="875" y="823"/>
                  </a:lnTo>
                  <a:lnTo>
                    <a:pt x="882" y="838"/>
                  </a:lnTo>
                  <a:lnTo>
                    <a:pt x="882" y="863"/>
                  </a:lnTo>
                  <a:lnTo>
                    <a:pt x="882" y="886"/>
                  </a:lnTo>
                  <a:lnTo>
                    <a:pt x="873" y="906"/>
                  </a:lnTo>
                  <a:lnTo>
                    <a:pt x="875" y="925"/>
                  </a:lnTo>
                  <a:lnTo>
                    <a:pt x="880" y="933"/>
                  </a:lnTo>
                  <a:lnTo>
                    <a:pt x="878" y="946"/>
                  </a:lnTo>
                  <a:lnTo>
                    <a:pt x="880" y="963"/>
                  </a:lnTo>
                  <a:lnTo>
                    <a:pt x="873" y="975"/>
                  </a:lnTo>
                  <a:lnTo>
                    <a:pt x="857" y="994"/>
                  </a:lnTo>
                  <a:lnTo>
                    <a:pt x="850" y="1019"/>
                  </a:lnTo>
                  <a:lnTo>
                    <a:pt x="842" y="1044"/>
                  </a:lnTo>
                  <a:lnTo>
                    <a:pt x="832" y="1069"/>
                  </a:lnTo>
                  <a:lnTo>
                    <a:pt x="827" y="1088"/>
                  </a:lnTo>
                  <a:lnTo>
                    <a:pt x="813" y="1103"/>
                  </a:lnTo>
                  <a:lnTo>
                    <a:pt x="811" y="1124"/>
                  </a:lnTo>
                  <a:lnTo>
                    <a:pt x="815" y="1142"/>
                  </a:lnTo>
                  <a:lnTo>
                    <a:pt x="819" y="1157"/>
                  </a:lnTo>
                  <a:lnTo>
                    <a:pt x="827" y="1171"/>
                  </a:lnTo>
                  <a:lnTo>
                    <a:pt x="806" y="1172"/>
                  </a:lnTo>
                  <a:lnTo>
                    <a:pt x="800" y="1190"/>
                  </a:lnTo>
                  <a:lnTo>
                    <a:pt x="790" y="1201"/>
                  </a:lnTo>
                  <a:lnTo>
                    <a:pt x="783" y="1213"/>
                  </a:lnTo>
                  <a:lnTo>
                    <a:pt x="765" y="1220"/>
                  </a:lnTo>
                  <a:lnTo>
                    <a:pt x="763" y="1236"/>
                  </a:lnTo>
                  <a:lnTo>
                    <a:pt x="761" y="1247"/>
                  </a:lnTo>
                  <a:lnTo>
                    <a:pt x="758" y="1249"/>
                  </a:lnTo>
                  <a:lnTo>
                    <a:pt x="758" y="1245"/>
                  </a:lnTo>
                  <a:lnTo>
                    <a:pt x="742" y="1240"/>
                  </a:lnTo>
                  <a:lnTo>
                    <a:pt x="729" y="1224"/>
                  </a:lnTo>
                  <a:lnTo>
                    <a:pt x="710" y="1213"/>
                  </a:lnTo>
                  <a:lnTo>
                    <a:pt x="690" y="1201"/>
                  </a:lnTo>
                  <a:lnTo>
                    <a:pt x="683" y="1184"/>
                  </a:lnTo>
                  <a:lnTo>
                    <a:pt x="677" y="1182"/>
                  </a:lnTo>
                  <a:lnTo>
                    <a:pt x="683" y="1178"/>
                  </a:lnTo>
                  <a:lnTo>
                    <a:pt x="685" y="1167"/>
                  </a:lnTo>
                  <a:lnTo>
                    <a:pt x="683" y="1151"/>
                  </a:lnTo>
                  <a:lnTo>
                    <a:pt x="671" y="1149"/>
                  </a:lnTo>
                  <a:lnTo>
                    <a:pt x="664" y="1138"/>
                  </a:lnTo>
                  <a:lnTo>
                    <a:pt x="664" y="1124"/>
                  </a:lnTo>
                  <a:lnTo>
                    <a:pt x="646" y="1119"/>
                  </a:lnTo>
                  <a:lnTo>
                    <a:pt x="644" y="1100"/>
                  </a:lnTo>
                  <a:lnTo>
                    <a:pt x="646" y="1082"/>
                  </a:lnTo>
                  <a:lnTo>
                    <a:pt x="654" y="1067"/>
                  </a:lnTo>
                  <a:lnTo>
                    <a:pt x="654" y="1055"/>
                  </a:lnTo>
                  <a:lnTo>
                    <a:pt x="667" y="1057"/>
                  </a:lnTo>
                  <a:lnTo>
                    <a:pt x="690" y="1057"/>
                  </a:lnTo>
                  <a:lnTo>
                    <a:pt x="687" y="1042"/>
                  </a:lnTo>
                  <a:lnTo>
                    <a:pt x="689" y="1015"/>
                  </a:lnTo>
                  <a:lnTo>
                    <a:pt x="708" y="1015"/>
                  </a:lnTo>
                  <a:lnTo>
                    <a:pt x="717" y="998"/>
                  </a:lnTo>
                  <a:lnTo>
                    <a:pt x="723" y="986"/>
                  </a:lnTo>
                  <a:lnTo>
                    <a:pt x="736" y="975"/>
                  </a:lnTo>
                  <a:lnTo>
                    <a:pt x="750" y="963"/>
                  </a:lnTo>
                  <a:lnTo>
                    <a:pt x="750" y="942"/>
                  </a:lnTo>
                  <a:lnTo>
                    <a:pt x="740" y="938"/>
                  </a:lnTo>
                  <a:lnTo>
                    <a:pt x="721" y="929"/>
                  </a:lnTo>
                  <a:lnTo>
                    <a:pt x="706" y="913"/>
                  </a:lnTo>
                  <a:lnTo>
                    <a:pt x="706" y="902"/>
                  </a:lnTo>
                  <a:lnTo>
                    <a:pt x="683" y="902"/>
                  </a:lnTo>
                  <a:lnTo>
                    <a:pt x="662" y="906"/>
                  </a:lnTo>
                  <a:lnTo>
                    <a:pt x="650" y="896"/>
                  </a:lnTo>
                  <a:lnTo>
                    <a:pt x="637" y="886"/>
                  </a:lnTo>
                  <a:lnTo>
                    <a:pt x="619" y="892"/>
                  </a:lnTo>
                  <a:lnTo>
                    <a:pt x="600" y="892"/>
                  </a:lnTo>
                  <a:lnTo>
                    <a:pt x="587" y="892"/>
                  </a:lnTo>
                  <a:lnTo>
                    <a:pt x="583" y="879"/>
                  </a:lnTo>
                  <a:lnTo>
                    <a:pt x="577" y="863"/>
                  </a:lnTo>
                  <a:lnTo>
                    <a:pt x="564" y="852"/>
                  </a:lnTo>
                  <a:lnTo>
                    <a:pt x="560" y="837"/>
                  </a:lnTo>
                  <a:lnTo>
                    <a:pt x="548" y="831"/>
                  </a:lnTo>
                  <a:lnTo>
                    <a:pt x="547" y="821"/>
                  </a:lnTo>
                  <a:lnTo>
                    <a:pt x="533" y="808"/>
                  </a:lnTo>
                  <a:lnTo>
                    <a:pt x="518" y="810"/>
                  </a:lnTo>
                  <a:lnTo>
                    <a:pt x="504" y="812"/>
                  </a:lnTo>
                  <a:lnTo>
                    <a:pt x="489" y="800"/>
                  </a:lnTo>
                  <a:lnTo>
                    <a:pt x="477" y="802"/>
                  </a:lnTo>
                  <a:lnTo>
                    <a:pt x="464" y="796"/>
                  </a:lnTo>
                  <a:lnTo>
                    <a:pt x="458" y="783"/>
                  </a:lnTo>
                  <a:lnTo>
                    <a:pt x="449" y="781"/>
                  </a:lnTo>
                  <a:lnTo>
                    <a:pt x="449" y="771"/>
                  </a:lnTo>
                  <a:lnTo>
                    <a:pt x="439" y="766"/>
                  </a:lnTo>
                  <a:lnTo>
                    <a:pt x="428" y="764"/>
                  </a:lnTo>
                  <a:lnTo>
                    <a:pt x="416" y="756"/>
                  </a:lnTo>
                  <a:lnTo>
                    <a:pt x="408" y="748"/>
                  </a:lnTo>
                  <a:lnTo>
                    <a:pt x="408" y="739"/>
                  </a:lnTo>
                  <a:lnTo>
                    <a:pt x="382" y="739"/>
                  </a:lnTo>
                  <a:lnTo>
                    <a:pt x="291" y="739"/>
                  </a:lnTo>
                  <a:lnTo>
                    <a:pt x="289" y="723"/>
                  </a:lnTo>
                  <a:lnTo>
                    <a:pt x="291" y="702"/>
                  </a:lnTo>
                  <a:lnTo>
                    <a:pt x="299" y="687"/>
                  </a:lnTo>
                  <a:lnTo>
                    <a:pt x="303" y="675"/>
                  </a:lnTo>
                  <a:lnTo>
                    <a:pt x="224" y="670"/>
                  </a:lnTo>
                  <a:lnTo>
                    <a:pt x="211" y="675"/>
                  </a:lnTo>
                  <a:lnTo>
                    <a:pt x="197" y="675"/>
                  </a:lnTo>
                  <a:lnTo>
                    <a:pt x="186" y="685"/>
                  </a:lnTo>
                  <a:lnTo>
                    <a:pt x="184" y="695"/>
                  </a:lnTo>
                  <a:lnTo>
                    <a:pt x="161" y="708"/>
                  </a:lnTo>
                  <a:lnTo>
                    <a:pt x="136" y="712"/>
                  </a:lnTo>
                  <a:lnTo>
                    <a:pt x="128" y="721"/>
                  </a:lnTo>
                  <a:lnTo>
                    <a:pt x="109" y="727"/>
                  </a:lnTo>
                  <a:lnTo>
                    <a:pt x="96" y="746"/>
                  </a:lnTo>
                  <a:lnTo>
                    <a:pt x="75" y="752"/>
                  </a:lnTo>
                  <a:lnTo>
                    <a:pt x="59" y="760"/>
                  </a:lnTo>
                  <a:lnTo>
                    <a:pt x="40" y="764"/>
                  </a:lnTo>
                  <a:lnTo>
                    <a:pt x="25" y="764"/>
                  </a:lnTo>
                  <a:lnTo>
                    <a:pt x="17" y="750"/>
                  </a:lnTo>
                  <a:lnTo>
                    <a:pt x="17" y="733"/>
                  </a:lnTo>
                  <a:lnTo>
                    <a:pt x="30" y="727"/>
                  </a:lnTo>
                  <a:lnTo>
                    <a:pt x="42" y="714"/>
                  </a:lnTo>
                  <a:lnTo>
                    <a:pt x="50" y="696"/>
                  </a:lnTo>
                  <a:lnTo>
                    <a:pt x="50" y="681"/>
                  </a:lnTo>
                  <a:lnTo>
                    <a:pt x="50" y="670"/>
                  </a:lnTo>
                  <a:lnTo>
                    <a:pt x="38" y="656"/>
                  </a:lnTo>
                  <a:lnTo>
                    <a:pt x="27" y="641"/>
                  </a:lnTo>
                  <a:lnTo>
                    <a:pt x="15" y="625"/>
                  </a:lnTo>
                  <a:lnTo>
                    <a:pt x="15" y="610"/>
                  </a:lnTo>
                  <a:lnTo>
                    <a:pt x="13" y="595"/>
                  </a:lnTo>
                  <a:lnTo>
                    <a:pt x="15" y="577"/>
                  </a:lnTo>
                  <a:lnTo>
                    <a:pt x="25" y="568"/>
                  </a:lnTo>
                  <a:lnTo>
                    <a:pt x="25" y="556"/>
                  </a:lnTo>
                  <a:lnTo>
                    <a:pt x="17" y="543"/>
                  </a:lnTo>
                  <a:lnTo>
                    <a:pt x="23" y="528"/>
                  </a:lnTo>
                  <a:lnTo>
                    <a:pt x="11" y="516"/>
                  </a:lnTo>
                  <a:lnTo>
                    <a:pt x="21" y="501"/>
                  </a:lnTo>
                  <a:lnTo>
                    <a:pt x="40" y="489"/>
                  </a:lnTo>
                  <a:lnTo>
                    <a:pt x="40" y="474"/>
                  </a:lnTo>
                  <a:lnTo>
                    <a:pt x="27" y="466"/>
                  </a:lnTo>
                  <a:lnTo>
                    <a:pt x="21" y="455"/>
                  </a:lnTo>
                  <a:lnTo>
                    <a:pt x="21" y="441"/>
                  </a:lnTo>
                  <a:lnTo>
                    <a:pt x="32" y="435"/>
                  </a:lnTo>
                  <a:lnTo>
                    <a:pt x="34" y="414"/>
                  </a:lnTo>
                  <a:lnTo>
                    <a:pt x="25" y="401"/>
                  </a:lnTo>
                  <a:lnTo>
                    <a:pt x="19" y="384"/>
                  </a:lnTo>
                  <a:lnTo>
                    <a:pt x="21" y="366"/>
                  </a:lnTo>
                  <a:lnTo>
                    <a:pt x="36" y="364"/>
                  </a:lnTo>
                  <a:lnTo>
                    <a:pt x="42" y="355"/>
                  </a:lnTo>
                  <a:lnTo>
                    <a:pt x="32" y="345"/>
                  </a:lnTo>
                  <a:lnTo>
                    <a:pt x="21" y="334"/>
                  </a:lnTo>
                  <a:lnTo>
                    <a:pt x="27" y="324"/>
                  </a:lnTo>
                  <a:lnTo>
                    <a:pt x="42" y="324"/>
                  </a:lnTo>
                  <a:lnTo>
                    <a:pt x="53" y="313"/>
                  </a:lnTo>
                  <a:lnTo>
                    <a:pt x="52" y="301"/>
                  </a:lnTo>
                  <a:lnTo>
                    <a:pt x="40" y="297"/>
                  </a:lnTo>
                  <a:lnTo>
                    <a:pt x="19" y="305"/>
                  </a:lnTo>
                  <a:lnTo>
                    <a:pt x="0" y="293"/>
                  </a:lnTo>
                  <a:lnTo>
                    <a:pt x="0" y="278"/>
                  </a:lnTo>
                  <a:lnTo>
                    <a:pt x="4" y="261"/>
                  </a:lnTo>
                  <a:lnTo>
                    <a:pt x="11" y="245"/>
                  </a:lnTo>
                  <a:lnTo>
                    <a:pt x="27" y="238"/>
                  </a:lnTo>
                  <a:lnTo>
                    <a:pt x="38" y="226"/>
                  </a:lnTo>
                  <a:lnTo>
                    <a:pt x="36" y="211"/>
                  </a:lnTo>
                  <a:lnTo>
                    <a:pt x="40" y="196"/>
                  </a:lnTo>
                  <a:lnTo>
                    <a:pt x="50" y="184"/>
                  </a:lnTo>
                  <a:lnTo>
                    <a:pt x="65" y="184"/>
                  </a:lnTo>
                  <a:lnTo>
                    <a:pt x="82" y="173"/>
                  </a:lnTo>
                  <a:lnTo>
                    <a:pt x="101" y="161"/>
                  </a:lnTo>
                  <a:lnTo>
                    <a:pt x="117" y="163"/>
                  </a:lnTo>
                  <a:lnTo>
                    <a:pt x="124" y="176"/>
                  </a:lnTo>
                  <a:lnTo>
                    <a:pt x="132" y="194"/>
                  </a:lnTo>
                  <a:lnTo>
                    <a:pt x="147" y="211"/>
                  </a:lnTo>
                  <a:lnTo>
                    <a:pt x="157" y="222"/>
                  </a:lnTo>
                  <a:lnTo>
                    <a:pt x="172" y="228"/>
                  </a:lnTo>
                  <a:lnTo>
                    <a:pt x="197" y="228"/>
                  </a:lnTo>
                  <a:lnTo>
                    <a:pt x="217" y="224"/>
                  </a:lnTo>
                  <a:lnTo>
                    <a:pt x="230" y="224"/>
                  </a:lnTo>
                  <a:lnTo>
                    <a:pt x="243" y="217"/>
                  </a:lnTo>
                  <a:lnTo>
                    <a:pt x="257" y="203"/>
                  </a:lnTo>
                  <a:lnTo>
                    <a:pt x="268" y="197"/>
                  </a:lnTo>
                  <a:lnTo>
                    <a:pt x="301" y="199"/>
                  </a:lnTo>
                  <a:lnTo>
                    <a:pt x="320" y="196"/>
                  </a:lnTo>
                  <a:lnTo>
                    <a:pt x="328" y="176"/>
                  </a:lnTo>
                  <a:lnTo>
                    <a:pt x="349" y="173"/>
                  </a:lnTo>
                  <a:lnTo>
                    <a:pt x="360" y="161"/>
                  </a:lnTo>
                  <a:lnTo>
                    <a:pt x="360" y="153"/>
                  </a:lnTo>
                  <a:lnTo>
                    <a:pt x="374" y="144"/>
                  </a:lnTo>
                  <a:lnTo>
                    <a:pt x="376" y="90"/>
                  </a:lnTo>
                  <a:lnTo>
                    <a:pt x="368" y="77"/>
                  </a:lnTo>
                  <a:lnTo>
                    <a:pt x="359" y="63"/>
                  </a:lnTo>
                  <a:lnTo>
                    <a:pt x="378" y="57"/>
                  </a:lnTo>
                  <a:lnTo>
                    <a:pt x="401" y="44"/>
                  </a:lnTo>
                  <a:lnTo>
                    <a:pt x="410" y="55"/>
                  </a:lnTo>
                  <a:lnTo>
                    <a:pt x="416" y="63"/>
                  </a:lnTo>
                  <a:lnTo>
                    <a:pt x="439" y="65"/>
                  </a:lnTo>
                  <a:lnTo>
                    <a:pt x="451" y="71"/>
                  </a:lnTo>
                  <a:lnTo>
                    <a:pt x="464" y="78"/>
                  </a:lnTo>
                  <a:lnTo>
                    <a:pt x="481" y="80"/>
                  </a:lnTo>
                  <a:lnTo>
                    <a:pt x="502" y="75"/>
                  </a:lnTo>
                  <a:lnTo>
                    <a:pt x="518" y="71"/>
                  </a:lnTo>
                  <a:lnTo>
                    <a:pt x="531" y="65"/>
                  </a:lnTo>
                  <a:lnTo>
                    <a:pt x="547" y="50"/>
                  </a:lnTo>
                  <a:lnTo>
                    <a:pt x="573" y="52"/>
                  </a:lnTo>
                  <a:lnTo>
                    <a:pt x="587" y="50"/>
                  </a:lnTo>
                  <a:lnTo>
                    <a:pt x="604" y="40"/>
                  </a:lnTo>
                  <a:lnTo>
                    <a:pt x="623" y="23"/>
                  </a:lnTo>
                  <a:lnTo>
                    <a:pt x="633" y="15"/>
                  </a:lnTo>
                  <a:lnTo>
                    <a:pt x="652" y="6"/>
                  </a:lnTo>
                  <a:lnTo>
                    <a:pt x="667" y="6"/>
                  </a:lnTo>
                  <a:lnTo>
                    <a:pt x="681" y="11"/>
                  </a:lnTo>
                  <a:lnTo>
                    <a:pt x="698" y="25"/>
                  </a:lnTo>
                  <a:lnTo>
                    <a:pt x="704" y="46"/>
                  </a:lnTo>
                  <a:lnTo>
                    <a:pt x="713" y="61"/>
                  </a:lnTo>
                  <a:lnTo>
                    <a:pt x="715" y="77"/>
                  </a:lnTo>
                  <a:lnTo>
                    <a:pt x="717" y="88"/>
                  </a:lnTo>
                  <a:lnTo>
                    <a:pt x="731" y="96"/>
                  </a:lnTo>
                  <a:lnTo>
                    <a:pt x="748" y="96"/>
                  </a:lnTo>
                  <a:lnTo>
                    <a:pt x="750" y="82"/>
                  </a:lnTo>
                  <a:lnTo>
                    <a:pt x="765" y="82"/>
                  </a:lnTo>
                  <a:lnTo>
                    <a:pt x="777" y="75"/>
                  </a:lnTo>
                  <a:lnTo>
                    <a:pt x="784" y="65"/>
                  </a:lnTo>
                  <a:lnTo>
                    <a:pt x="788" y="52"/>
                  </a:lnTo>
                  <a:lnTo>
                    <a:pt x="802" y="50"/>
                  </a:lnTo>
                  <a:lnTo>
                    <a:pt x="811" y="52"/>
                  </a:lnTo>
                  <a:lnTo>
                    <a:pt x="821" y="54"/>
                  </a:lnTo>
                  <a:lnTo>
                    <a:pt x="827" y="40"/>
                  </a:lnTo>
                  <a:lnTo>
                    <a:pt x="838" y="25"/>
                  </a:lnTo>
                  <a:lnTo>
                    <a:pt x="850" y="11"/>
                  </a:lnTo>
                  <a:lnTo>
                    <a:pt x="863" y="6"/>
                  </a:lnTo>
                  <a:lnTo>
                    <a:pt x="877" y="0"/>
                  </a:lnTo>
                  <a:lnTo>
                    <a:pt x="890" y="9"/>
                  </a:lnTo>
                  <a:lnTo>
                    <a:pt x="909" y="15"/>
                  </a:lnTo>
                  <a:lnTo>
                    <a:pt x="923" y="25"/>
                  </a:lnTo>
                  <a:lnTo>
                    <a:pt x="936" y="36"/>
                  </a:lnTo>
                  <a:lnTo>
                    <a:pt x="951" y="42"/>
                  </a:lnTo>
                  <a:lnTo>
                    <a:pt x="965" y="48"/>
                  </a:lnTo>
                  <a:lnTo>
                    <a:pt x="978" y="50"/>
                  </a:lnTo>
                  <a:lnTo>
                    <a:pt x="984" y="40"/>
                  </a:lnTo>
                  <a:lnTo>
                    <a:pt x="997" y="44"/>
                  </a:lnTo>
                  <a:lnTo>
                    <a:pt x="1001" y="63"/>
                  </a:lnTo>
                  <a:lnTo>
                    <a:pt x="995" y="75"/>
                  </a:lnTo>
                  <a:lnTo>
                    <a:pt x="1009" y="82"/>
                  </a:lnTo>
                  <a:lnTo>
                    <a:pt x="1020" y="102"/>
                  </a:lnTo>
                  <a:lnTo>
                    <a:pt x="1024" y="113"/>
                  </a:lnTo>
                  <a:lnTo>
                    <a:pt x="1036" y="130"/>
                  </a:lnTo>
                  <a:lnTo>
                    <a:pt x="1049" y="153"/>
                  </a:lnTo>
                  <a:lnTo>
                    <a:pt x="1051" y="173"/>
                  </a:lnTo>
                  <a:lnTo>
                    <a:pt x="1063" y="192"/>
                  </a:lnTo>
                  <a:lnTo>
                    <a:pt x="1072" y="199"/>
                  </a:lnTo>
                  <a:lnTo>
                    <a:pt x="1082" y="219"/>
                  </a:lnTo>
                  <a:lnTo>
                    <a:pt x="1086" y="230"/>
                  </a:lnTo>
                  <a:lnTo>
                    <a:pt x="1082" y="242"/>
                  </a:lnTo>
                  <a:lnTo>
                    <a:pt x="1076" y="253"/>
                  </a:lnTo>
                  <a:lnTo>
                    <a:pt x="1078" y="274"/>
                  </a:lnTo>
                  <a:lnTo>
                    <a:pt x="1084" y="292"/>
                  </a:lnTo>
                  <a:lnTo>
                    <a:pt x="1074" y="301"/>
                  </a:lnTo>
                  <a:lnTo>
                    <a:pt x="1063" y="307"/>
                  </a:lnTo>
                  <a:lnTo>
                    <a:pt x="1047" y="307"/>
                  </a:lnTo>
                  <a:lnTo>
                    <a:pt x="1030" y="307"/>
                  </a:lnTo>
                  <a:lnTo>
                    <a:pt x="1024" y="316"/>
                  </a:lnTo>
                  <a:lnTo>
                    <a:pt x="1030" y="336"/>
                  </a:lnTo>
                  <a:lnTo>
                    <a:pt x="1030" y="355"/>
                  </a:lnTo>
                  <a:lnTo>
                    <a:pt x="1036" y="370"/>
                  </a:lnTo>
                  <a:lnTo>
                    <a:pt x="1047" y="374"/>
                  </a:lnTo>
                  <a:lnTo>
                    <a:pt x="1053" y="389"/>
                  </a:lnTo>
                  <a:lnTo>
                    <a:pt x="1055" y="407"/>
                  </a:lnTo>
                  <a:lnTo>
                    <a:pt x="1068" y="412"/>
                  </a:lnTo>
                  <a:lnTo>
                    <a:pt x="1084" y="420"/>
                  </a:lnTo>
                  <a:lnTo>
                    <a:pt x="1088" y="434"/>
                  </a:lnTo>
                  <a:lnTo>
                    <a:pt x="1078" y="457"/>
                  </a:lnTo>
                  <a:lnTo>
                    <a:pt x="1063" y="478"/>
                  </a:lnTo>
                  <a:lnTo>
                    <a:pt x="1053" y="497"/>
                  </a:lnTo>
                  <a:lnTo>
                    <a:pt x="1043" y="512"/>
                  </a:lnTo>
                  <a:lnTo>
                    <a:pt x="1034" y="531"/>
                  </a:lnTo>
                  <a:lnTo>
                    <a:pt x="1017" y="537"/>
                  </a:lnTo>
                  <a:lnTo>
                    <a:pt x="999" y="554"/>
                  </a:lnTo>
                  <a:lnTo>
                    <a:pt x="986" y="564"/>
                  </a:lnTo>
                  <a:lnTo>
                    <a:pt x="978" y="581"/>
                  </a:lnTo>
                  <a:lnTo>
                    <a:pt x="969" y="593"/>
                  </a:lnTo>
                  <a:lnTo>
                    <a:pt x="957" y="589"/>
                  </a:lnTo>
                  <a:lnTo>
                    <a:pt x="955" y="579"/>
                  </a:lnTo>
                  <a:lnTo>
                    <a:pt x="932" y="585"/>
                  </a:lnTo>
                  <a:lnTo>
                    <a:pt x="932" y="572"/>
                  </a:lnTo>
                  <a:lnTo>
                    <a:pt x="940" y="558"/>
                  </a:lnTo>
                  <a:lnTo>
                    <a:pt x="951" y="556"/>
                  </a:lnTo>
                  <a:lnTo>
                    <a:pt x="934" y="543"/>
                  </a:lnTo>
                  <a:lnTo>
                    <a:pt x="921" y="539"/>
                  </a:lnTo>
                  <a:lnTo>
                    <a:pt x="917" y="551"/>
                  </a:lnTo>
                  <a:lnTo>
                    <a:pt x="923" y="564"/>
                  </a:lnTo>
                  <a:lnTo>
                    <a:pt x="911" y="572"/>
                  </a:lnTo>
                  <a:lnTo>
                    <a:pt x="903" y="583"/>
                  </a:lnTo>
                  <a:lnTo>
                    <a:pt x="909" y="599"/>
                  </a:lnTo>
                  <a:lnTo>
                    <a:pt x="911" y="612"/>
                  </a:lnTo>
                  <a:lnTo>
                    <a:pt x="898" y="614"/>
                  </a:lnTo>
                  <a:lnTo>
                    <a:pt x="880" y="620"/>
                  </a:lnTo>
                  <a:lnTo>
                    <a:pt x="878" y="633"/>
                  </a:lnTo>
                  <a:lnTo>
                    <a:pt x="873" y="645"/>
                  </a:lnTo>
                  <a:lnTo>
                    <a:pt x="878" y="654"/>
                  </a:lnTo>
                  <a:lnTo>
                    <a:pt x="890" y="668"/>
                  </a:lnTo>
                  <a:close/>
                </a:path>
              </a:pathLst>
            </a:custGeom>
            <a:solidFill>
              <a:srgbClr val="FF531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13"/>
            <p:cNvSpPr/>
            <p:nvPr/>
          </p:nvSpPr>
          <p:spPr>
            <a:xfrm>
              <a:off x="5698748" y="897281"/>
              <a:ext cx="768908" cy="849592"/>
            </a:xfrm>
            <a:custGeom>
              <a:avLst/>
              <a:gdLst/>
              <a:ahLst/>
              <a:cxnLst/>
              <a:rect l="l" t="t" r="r" b="b"/>
              <a:pathLst>
                <a:path w="635" h="716" extrusionOk="0">
                  <a:moveTo>
                    <a:pt x="481" y="140"/>
                  </a:moveTo>
                  <a:lnTo>
                    <a:pt x="483" y="117"/>
                  </a:lnTo>
                  <a:lnTo>
                    <a:pt x="474" y="92"/>
                  </a:lnTo>
                  <a:lnTo>
                    <a:pt x="447" y="107"/>
                  </a:lnTo>
                  <a:lnTo>
                    <a:pt x="456" y="86"/>
                  </a:lnTo>
                  <a:lnTo>
                    <a:pt x="456" y="60"/>
                  </a:lnTo>
                  <a:lnTo>
                    <a:pt x="441" y="27"/>
                  </a:lnTo>
                  <a:lnTo>
                    <a:pt x="416" y="0"/>
                  </a:lnTo>
                  <a:lnTo>
                    <a:pt x="422" y="23"/>
                  </a:lnTo>
                  <a:lnTo>
                    <a:pt x="422" y="42"/>
                  </a:lnTo>
                  <a:lnTo>
                    <a:pt x="399" y="48"/>
                  </a:lnTo>
                  <a:lnTo>
                    <a:pt x="376" y="69"/>
                  </a:lnTo>
                  <a:lnTo>
                    <a:pt x="341" y="92"/>
                  </a:lnTo>
                  <a:lnTo>
                    <a:pt x="349" y="107"/>
                  </a:lnTo>
                  <a:lnTo>
                    <a:pt x="349" y="132"/>
                  </a:lnTo>
                  <a:lnTo>
                    <a:pt x="324" y="150"/>
                  </a:lnTo>
                  <a:lnTo>
                    <a:pt x="316" y="173"/>
                  </a:lnTo>
                  <a:lnTo>
                    <a:pt x="307" y="205"/>
                  </a:lnTo>
                  <a:lnTo>
                    <a:pt x="307" y="225"/>
                  </a:lnTo>
                  <a:lnTo>
                    <a:pt x="286" y="238"/>
                  </a:lnTo>
                  <a:lnTo>
                    <a:pt x="278" y="255"/>
                  </a:lnTo>
                  <a:lnTo>
                    <a:pt x="268" y="267"/>
                  </a:lnTo>
                  <a:lnTo>
                    <a:pt x="253" y="278"/>
                  </a:lnTo>
                  <a:lnTo>
                    <a:pt x="232" y="280"/>
                  </a:lnTo>
                  <a:lnTo>
                    <a:pt x="211" y="280"/>
                  </a:lnTo>
                  <a:lnTo>
                    <a:pt x="205" y="263"/>
                  </a:lnTo>
                  <a:lnTo>
                    <a:pt x="184" y="263"/>
                  </a:lnTo>
                  <a:lnTo>
                    <a:pt x="170" y="263"/>
                  </a:lnTo>
                  <a:lnTo>
                    <a:pt x="163" y="246"/>
                  </a:lnTo>
                  <a:lnTo>
                    <a:pt x="151" y="257"/>
                  </a:lnTo>
                  <a:lnTo>
                    <a:pt x="126" y="267"/>
                  </a:lnTo>
                  <a:lnTo>
                    <a:pt x="101" y="267"/>
                  </a:lnTo>
                  <a:lnTo>
                    <a:pt x="73" y="267"/>
                  </a:lnTo>
                  <a:lnTo>
                    <a:pt x="57" y="253"/>
                  </a:lnTo>
                  <a:lnTo>
                    <a:pt x="44" y="246"/>
                  </a:lnTo>
                  <a:lnTo>
                    <a:pt x="30" y="253"/>
                  </a:lnTo>
                  <a:lnTo>
                    <a:pt x="11" y="250"/>
                  </a:lnTo>
                  <a:lnTo>
                    <a:pt x="5" y="257"/>
                  </a:lnTo>
                  <a:lnTo>
                    <a:pt x="2" y="269"/>
                  </a:lnTo>
                  <a:lnTo>
                    <a:pt x="0" y="282"/>
                  </a:lnTo>
                  <a:lnTo>
                    <a:pt x="2" y="301"/>
                  </a:lnTo>
                  <a:lnTo>
                    <a:pt x="13" y="315"/>
                  </a:lnTo>
                  <a:lnTo>
                    <a:pt x="27" y="324"/>
                  </a:lnTo>
                  <a:lnTo>
                    <a:pt x="40" y="326"/>
                  </a:lnTo>
                  <a:lnTo>
                    <a:pt x="50" y="326"/>
                  </a:lnTo>
                  <a:lnTo>
                    <a:pt x="63" y="328"/>
                  </a:lnTo>
                  <a:lnTo>
                    <a:pt x="75" y="336"/>
                  </a:lnTo>
                  <a:lnTo>
                    <a:pt x="82" y="344"/>
                  </a:lnTo>
                  <a:lnTo>
                    <a:pt x="92" y="347"/>
                  </a:lnTo>
                  <a:lnTo>
                    <a:pt x="101" y="351"/>
                  </a:lnTo>
                  <a:lnTo>
                    <a:pt x="109" y="357"/>
                  </a:lnTo>
                  <a:lnTo>
                    <a:pt x="115" y="367"/>
                  </a:lnTo>
                  <a:lnTo>
                    <a:pt x="122" y="374"/>
                  </a:lnTo>
                  <a:lnTo>
                    <a:pt x="134" y="374"/>
                  </a:lnTo>
                  <a:lnTo>
                    <a:pt x="147" y="374"/>
                  </a:lnTo>
                  <a:lnTo>
                    <a:pt x="157" y="382"/>
                  </a:lnTo>
                  <a:lnTo>
                    <a:pt x="161" y="393"/>
                  </a:lnTo>
                  <a:lnTo>
                    <a:pt x="161" y="407"/>
                  </a:lnTo>
                  <a:lnTo>
                    <a:pt x="169" y="416"/>
                  </a:lnTo>
                  <a:lnTo>
                    <a:pt x="176" y="420"/>
                  </a:lnTo>
                  <a:lnTo>
                    <a:pt x="182" y="432"/>
                  </a:lnTo>
                  <a:lnTo>
                    <a:pt x="186" y="441"/>
                  </a:lnTo>
                  <a:lnTo>
                    <a:pt x="188" y="453"/>
                  </a:lnTo>
                  <a:lnTo>
                    <a:pt x="199" y="459"/>
                  </a:lnTo>
                  <a:lnTo>
                    <a:pt x="207" y="464"/>
                  </a:lnTo>
                  <a:lnTo>
                    <a:pt x="218" y="470"/>
                  </a:lnTo>
                  <a:lnTo>
                    <a:pt x="222" y="486"/>
                  </a:lnTo>
                  <a:lnTo>
                    <a:pt x="220" y="493"/>
                  </a:lnTo>
                  <a:lnTo>
                    <a:pt x="222" y="507"/>
                  </a:lnTo>
                  <a:lnTo>
                    <a:pt x="232" y="511"/>
                  </a:lnTo>
                  <a:lnTo>
                    <a:pt x="232" y="524"/>
                  </a:lnTo>
                  <a:lnTo>
                    <a:pt x="232" y="539"/>
                  </a:lnTo>
                  <a:lnTo>
                    <a:pt x="236" y="547"/>
                  </a:lnTo>
                  <a:lnTo>
                    <a:pt x="236" y="560"/>
                  </a:lnTo>
                  <a:lnTo>
                    <a:pt x="245" y="564"/>
                  </a:lnTo>
                  <a:lnTo>
                    <a:pt x="251" y="574"/>
                  </a:lnTo>
                  <a:lnTo>
                    <a:pt x="251" y="585"/>
                  </a:lnTo>
                  <a:lnTo>
                    <a:pt x="257" y="593"/>
                  </a:lnTo>
                  <a:lnTo>
                    <a:pt x="264" y="603"/>
                  </a:lnTo>
                  <a:lnTo>
                    <a:pt x="274" y="612"/>
                  </a:lnTo>
                  <a:lnTo>
                    <a:pt x="274" y="628"/>
                  </a:lnTo>
                  <a:lnTo>
                    <a:pt x="274" y="643"/>
                  </a:lnTo>
                  <a:lnTo>
                    <a:pt x="282" y="654"/>
                  </a:lnTo>
                  <a:lnTo>
                    <a:pt x="291" y="654"/>
                  </a:lnTo>
                  <a:lnTo>
                    <a:pt x="299" y="662"/>
                  </a:lnTo>
                  <a:lnTo>
                    <a:pt x="299" y="674"/>
                  </a:lnTo>
                  <a:lnTo>
                    <a:pt x="307" y="676"/>
                  </a:lnTo>
                  <a:lnTo>
                    <a:pt x="318" y="679"/>
                  </a:lnTo>
                  <a:lnTo>
                    <a:pt x="328" y="691"/>
                  </a:lnTo>
                  <a:lnTo>
                    <a:pt x="339" y="697"/>
                  </a:lnTo>
                  <a:lnTo>
                    <a:pt x="345" y="708"/>
                  </a:lnTo>
                  <a:lnTo>
                    <a:pt x="357" y="716"/>
                  </a:lnTo>
                  <a:lnTo>
                    <a:pt x="358" y="716"/>
                  </a:lnTo>
                  <a:lnTo>
                    <a:pt x="358" y="708"/>
                  </a:lnTo>
                  <a:lnTo>
                    <a:pt x="360" y="701"/>
                  </a:lnTo>
                  <a:lnTo>
                    <a:pt x="364" y="695"/>
                  </a:lnTo>
                  <a:lnTo>
                    <a:pt x="368" y="693"/>
                  </a:lnTo>
                  <a:lnTo>
                    <a:pt x="374" y="691"/>
                  </a:lnTo>
                  <a:lnTo>
                    <a:pt x="378" y="687"/>
                  </a:lnTo>
                  <a:lnTo>
                    <a:pt x="382" y="681"/>
                  </a:lnTo>
                  <a:lnTo>
                    <a:pt x="385" y="676"/>
                  </a:lnTo>
                  <a:lnTo>
                    <a:pt x="389" y="664"/>
                  </a:lnTo>
                  <a:lnTo>
                    <a:pt x="391" y="658"/>
                  </a:lnTo>
                  <a:lnTo>
                    <a:pt x="408" y="624"/>
                  </a:lnTo>
                  <a:lnTo>
                    <a:pt x="433" y="591"/>
                  </a:lnTo>
                  <a:lnTo>
                    <a:pt x="456" y="572"/>
                  </a:lnTo>
                  <a:lnTo>
                    <a:pt x="476" y="551"/>
                  </a:lnTo>
                  <a:lnTo>
                    <a:pt x="497" y="535"/>
                  </a:lnTo>
                  <a:lnTo>
                    <a:pt x="512" y="530"/>
                  </a:lnTo>
                  <a:lnTo>
                    <a:pt x="525" y="530"/>
                  </a:lnTo>
                  <a:lnTo>
                    <a:pt x="539" y="511"/>
                  </a:lnTo>
                  <a:lnTo>
                    <a:pt x="548" y="493"/>
                  </a:lnTo>
                  <a:lnTo>
                    <a:pt x="564" y="480"/>
                  </a:lnTo>
                  <a:lnTo>
                    <a:pt x="579" y="468"/>
                  </a:lnTo>
                  <a:lnTo>
                    <a:pt x="589" y="453"/>
                  </a:lnTo>
                  <a:lnTo>
                    <a:pt x="604" y="440"/>
                  </a:lnTo>
                  <a:lnTo>
                    <a:pt x="619" y="426"/>
                  </a:lnTo>
                  <a:lnTo>
                    <a:pt x="604" y="401"/>
                  </a:lnTo>
                  <a:lnTo>
                    <a:pt x="627" y="397"/>
                  </a:lnTo>
                  <a:lnTo>
                    <a:pt x="635" y="380"/>
                  </a:lnTo>
                  <a:lnTo>
                    <a:pt x="635" y="363"/>
                  </a:lnTo>
                  <a:lnTo>
                    <a:pt x="627" y="349"/>
                  </a:lnTo>
                  <a:lnTo>
                    <a:pt x="614" y="345"/>
                  </a:lnTo>
                  <a:lnTo>
                    <a:pt x="587" y="344"/>
                  </a:lnTo>
                  <a:lnTo>
                    <a:pt x="570" y="332"/>
                  </a:lnTo>
                  <a:lnTo>
                    <a:pt x="547" y="315"/>
                  </a:lnTo>
                  <a:lnTo>
                    <a:pt x="529" y="292"/>
                  </a:lnTo>
                  <a:lnTo>
                    <a:pt x="516" y="280"/>
                  </a:lnTo>
                  <a:lnTo>
                    <a:pt x="525" y="263"/>
                  </a:lnTo>
                  <a:lnTo>
                    <a:pt x="516" y="240"/>
                  </a:lnTo>
                  <a:lnTo>
                    <a:pt x="512" y="230"/>
                  </a:lnTo>
                  <a:lnTo>
                    <a:pt x="510" y="221"/>
                  </a:lnTo>
                  <a:lnTo>
                    <a:pt x="510" y="213"/>
                  </a:lnTo>
                  <a:lnTo>
                    <a:pt x="512" y="209"/>
                  </a:lnTo>
                  <a:lnTo>
                    <a:pt x="504" y="198"/>
                  </a:lnTo>
                  <a:lnTo>
                    <a:pt x="497" y="182"/>
                  </a:lnTo>
                  <a:lnTo>
                    <a:pt x="493" y="163"/>
                  </a:lnTo>
                  <a:lnTo>
                    <a:pt x="481" y="140"/>
                  </a:lnTo>
                </a:path>
              </a:pathLst>
            </a:custGeom>
            <a:solidFill>
              <a:srgbClr val="FF8C00"/>
            </a:solidFill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3"/>
            <p:cNvSpPr/>
            <p:nvPr/>
          </p:nvSpPr>
          <p:spPr>
            <a:xfrm>
              <a:off x="5730269" y="5150307"/>
              <a:ext cx="714562" cy="490538"/>
            </a:xfrm>
            <a:custGeom>
              <a:avLst/>
              <a:gdLst/>
              <a:ahLst/>
              <a:cxnLst/>
              <a:rect l="l" t="t" r="r" b="b"/>
              <a:pathLst>
                <a:path w="583" h="422" extrusionOk="0">
                  <a:moveTo>
                    <a:pt x="0" y="29"/>
                  </a:moveTo>
                  <a:lnTo>
                    <a:pt x="0" y="42"/>
                  </a:lnTo>
                  <a:lnTo>
                    <a:pt x="4" y="59"/>
                  </a:lnTo>
                  <a:lnTo>
                    <a:pt x="13" y="73"/>
                  </a:lnTo>
                  <a:lnTo>
                    <a:pt x="6" y="82"/>
                  </a:lnTo>
                  <a:lnTo>
                    <a:pt x="0" y="98"/>
                  </a:lnTo>
                  <a:lnTo>
                    <a:pt x="0" y="121"/>
                  </a:lnTo>
                  <a:lnTo>
                    <a:pt x="2" y="130"/>
                  </a:lnTo>
                  <a:lnTo>
                    <a:pt x="12" y="132"/>
                  </a:lnTo>
                  <a:lnTo>
                    <a:pt x="44" y="134"/>
                  </a:lnTo>
                  <a:lnTo>
                    <a:pt x="65" y="134"/>
                  </a:lnTo>
                  <a:lnTo>
                    <a:pt x="94" y="144"/>
                  </a:lnTo>
                  <a:lnTo>
                    <a:pt x="123" y="148"/>
                  </a:lnTo>
                  <a:lnTo>
                    <a:pt x="157" y="157"/>
                  </a:lnTo>
                  <a:lnTo>
                    <a:pt x="177" y="167"/>
                  </a:lnTo>
                  <a:lnTo>
                    <a:pt x="201" y="182"/>
                  </a:lnTo>
                  <a:lnTo>
                    <a:pt x="242" y="190"/>
                  </a:lnTo>
                  <a:lnTo>
                    <a:pt x="265" y="215"/>
                  </a:lnTo>
                  <a:lnTo>
                    <a:pt x="284" y="240"/>
                  </a:lnTo>
                  <a:lnTo>
                    <a:pt x="311" y="267"/>
                  </a:lnTo>
                  <a:lnTo>
                    <a:pt x="315" y="288"/>
                  </a:lnTo>
                  <a:lnTo>
                    <a:pt x="343" y="303"/>
                  </a:lnTo>
                  <a:lnTo>
                    <a:pt x="368" y="301"/>
                  </a:lnTo>
                  <a:lnTo>
                    <a:pt x="411" y="303"/>
                  </a:lnTo>
                  <a:lnTo>
                    <a:pt x="428" y="322"/>
                  </a:lnTo>
                  <a:lnTo>
                    <a:pt x="416" y="340"/>
                  </a:lnTo>
                  <a:lnTo>
                    <a:pt x="409" y="361"/>
                  </a:lnTo>
                  <a:lnTo>
                    <a:pt x="388" y="376"/>
                  </a:lnTo>
                  <a:lnTo>
                    <a:pt x="384" y="393"/>
                  </a:lnTo>
                  <a:lnTo>
                    <a:pt x="374" y="413"/>
                  </a:lnTo>
                  <a:lnTo>
                    <a:pt x="384" y="422"/>
                  </a:lnTo>
                  <a:lnTo>
                    <a:pt x="393" y="416"/>
                  </a:lnTo>
                  <a:lnTo>
                    <a:pt x="403" y="403"/>
                  </a:lnTo>
                  <a:lnTo>
                    <a:pt x="418" y="409"/>
                  </a:lnTo>
                  <a:lnTo>
                    <a:pt x="426" y="420"/>
                  </a:lnTo>
                  <a:lnTo>
                    <a:pt x="437" y="409"/>
                  </a:lnTo>
                  <a:lnTo>
                    <a:pt x="447" y="397"/>
                  </a:lnTo>
                  <a:lnTo>
                    <a:pt x="457" y="388"/>
                  </a:lnTo>
                  <a:lnTo>
                    <a:pt x="468" y="378"/>
                  </a:lnTo>
                  <a:lnTo>
                    <a:pt x="482" y="368"/>
                  </a:lnTo>
                  <a:lnTo>
                    <a:pt x="493" y="357"/>
                  </a:lnTo>
                  <a:lnTo>
                    <a:pt x="503" y="351"/>
                  </a:lnTo>
                  <a:lnTo>
                    <a:pt x="520" y="347"/>
                  </a:lnTo>
                  <a:lnTo>
                    <a:pt x="531" y="345"/>
                  </a:lnTo>
                  <a:lnTo>
                    <a:pt x="531" y="334"/>
                  </a:lnTo>
                  <a:lnTo>
                    <a:pt x="524" y="326"/>
                  </a:lnTo>
                  <a:lnTo>
                    <a:pt x="516" y="315"/>
                  </a:lnTo>
                  <a:lnTo>
                    <a:pt x="516" y="307"/>
                  </a:lnTo>
                  <a:lnTo>
                    <a:pt x="531" y="305"/>
                  </a:lnTo>
                  <a:lnTo>
                    <a:pt x="537" y="294"/>
                  </a:lnTo>
                  <a:lnTo>
                    <a:pt x="541" y="313"/>
                  </a:lnTo>
                  <a:lnTo>
                    <a:pt x="543" y="315"/>
                  </a:lnTo>
                  <a:lnTo>
                    <a:pt x="551" y="319"/>
                  </a:lnTo>
                  <a:lnTo>
                    <a:pt x="554" y="319"/>
                  </a:lnTo>
                  <a:lnTo>
                    <a:pt x="558" y="319"/>
                  </a:lnTo>
                  <a:lnTo>
                    <a:pt x="560" y="317"/>
                  </a:lnTo>
                  <a:lnTo>
                    <a:pt x="562" y="313"/>
                  </a:lnTo>
                  <a:lnTo>
                    <a:pt x="564" y="301"/>
                  </a:lnTo>
                  <a:lnTo>
                    <a:pt x="564" y="297"/>
                  </a:lnTo>
                  <a:lnTo>
                    <a:pt x="564" y="280"/>
                  </a:lnTo>
                  <a:lnTo>
                    <a:pt x="566" y="265"/>
                  </a:lnTo>
                  <a:lnTo>
                    <a:pt x="572" y="255"/>
                  </a:lnTo>
                  <a:lnTo>
                    <a:pt x="568" y="244"/>
                  </a:lnTo>
                  <a:lnTo>
                    <a:pt x="568" y="230"/>
                  </a:lnTo>
                  <a:lnTo>
                    <a:pt x="574" y="221"/>
                  </a:lnTo>
                  <a:lnTo>
                    <a:pt x="579" y="205"/>
                  </a:lnTo>
                  <a:lnTo>
                    <a:pt x="583" y="186"/>
                  </a:lnTo>
                  <a:lnTo>
                    <a:pt x="576" y="171"/>
                  </a:lnTo>
                  <a:lnTo>
                    <a:pt x="568" y="157"/>
                  </a:lnTo>
                  <a:lnTo>
                    <a:pt x="562" y="152"/>
                  </a:lnTo>
                  <a:lnTo>
                    <a:pt x="560" y="144"/>
                  </a:lnTo>
                  <a:lnTo>
                    <a:pt x="554" y="130"/>
                  </a:lnTo>
                  <a:lnTo>
                    <a:pt x="554" y="115"/>
                  </a:lnTo>
                  <a:lnTo>
                    <a:pt x="556" y="102"/>
                  </a:lnTo>
                  <a:lnTo>
                    <a:pt x="566" y="88"/>
                  </a:lnTo>
                  <a:lnTo>
                    <a:pt x="566" y="77"/>
                  </a:lnTo>
                  <a:lnTo>
                    <a:pt x="568" y="63"/>
                  </a:lnTo>
                  <a:lnTo>
                    <a:pt x="574" y="56"/>
                  </a:lnTo>
                  <a:lnTo>
                    <a:pt x="566" y="48"/>
                  </a:lnTo>
                  <a:lnTo>
                    <a:pt x="578" y="42"/>
                  </a:lnTo>
                  <a:lnTo>
                    <a:pt x="576" y="35"/>
                  </a:lnTo>
                  <a:lnTo>
                    <a:pt x="576" y="23"/>
                  </a:lnTo>
                  <a:lnTo>
                    <a:pt x="560" y="10"/>
                  </a:lnTo>
                  <a:lnTo>
                    <a:pt x="539" y="11"/>
                  </a:lnTo>
                  <a:lnTo>
                    <a:pt x="512" y="4"/>
                  </a:lnTo>
                  <a:lnTo>
                    <a:pt x="503" y="8"/>
                  </a:lnTo>
                  <a:lnTo>
                    <a:pt x="489" y="19"/>
                  </a:lnTo>
                  <a:lnTo>
                    <a:pt x="476" y="29"/>
                  </a:lnTo>
                  <a:lnTo>
                    <a:pt x="464" y="29"/>
                  </a:lnTo>
                  <a:lnTo>
                    <a:pt x="445" y="31"/>
                  </a:lnTo>
                  <a:lnTo>
                    <a:pt x="432" y="21"/>
                  </a:lnTo>
                  <a:lnTo>
                    <a:pt x="424" y="8"/>
                  </a:lnTo>
                  <a:lnTo>
                    <a:pt x="414" y="2"/>
                  </a:lnTo>
                  <a:lnTo>
                    <a:pt x="399" y="4"/>
                  </a:lnTo>
                  <a:lnTo>
                    <a:pt x="393" y="11"/>
                  </a:lnTo>
                  <a:lnTo>
                    <a:pt x="384" y="13"/>
                  </a:lnTo>
                  <a:lnTo>
                    <a:pt x="370" y="10"/>
                  </a:lnTo>
                  <a:lnTo>
                    <a:pt x="363" y="0"/>
                  </a:lnTo>
                  <a:lnTo>
                    <a:pt x="349" y="4"/>
                  </a:lnTo>
                  <a:lnTo>
                    <a:pt x="340" y="17"/>
                  </a:lnTo>
                  <a:lnTo>
                    <a:pt x="334" y="25"/>
                  </a:lnTo>
                  <a:lnTo>
                    <a:pt x="319" y="27"/>
                  </a:lnTo>
                  <a:lnTo>
                    <a:pt x="319" y="38"/>
                  </a:lnTo>
                  <a:lnTo>
                    <a:pt x="309" y="42"/>
                  </a:lnTo>
                  <a:lnTo>
                    <a:pt x="295" y="29"/>
                  </a:lnTo>
                  <a:lnTo>
                    <a:pt x="284" y="29"/>
                  </a:lnTo>
                  <a:lnTo>
                    <a:pt x="276" y="36"/>
                  </a:lnTo>
                  <a:lnTo>
                    <a:pt x="276" y="52"/>
                  </a:lnTo>
                  <a:lnTo>
                    <a:pt x="274" y="65"/>
                  </a:lnTo>
                  <a:lnTo>
                    <a:pt x="274" y="77"/>
                  </a:lnTo>
                  <a:lnTo>
                    <a:pt x="265" y="81"/>
                  </a:lnTo>
                  <a:lnTo>
                    <a:pt x="259" y="86"/>
                  </a:lnTo>
                  <a:lnTo>
                    <a:pt x="248" y="82"/>
                  </a:lnTo>
                  <a:lnTo>
                    <a:pt x="242" y="77"/>
                  </a:lnTo>
                  <a:lnTo>
                    <a:pt x="230" y="77"/>
                  </a:lnTo>
                  <a:lnTo>
                    <a:pt x="228" y="79"/>
                  </a:lnTo>
                  <a:lnTo>
                    <a:pt x="226" y="81"/>
                  </a:lnTo>
                  <a:lnTo>
                    <a:pt x="223" y="81"/>
                  </a:lnTo>
                  <a:lnTo>
                    <a:pt x="213" y="77"/>
                  </a:lnTo>
                  <a:lnTo>
                    <a:pt x="209" y="75"/>
                  </a:lnTo>
                  <a:lnTo>
                    <a:pt x="196" y="69"/>
                  </a:lnTo>
                  <a:lnTo>
                    <a:pt x="178" y="67"/>
                  </a:lnTo>
                  <a:lnTo>
                    <a:pt x="173" y="56"/>
                  </a:lnTo>
                  <a:lnTo>
                    <a:pt x="163" y="48"/>
                  </a:lnTo>
                  <a:lnTo>
                    <a:pt x="152" y="48"/>
                  </a:lnTo>
                  <a:lnTo>
                    <a:pt x="142" y="50"/>
                  </a:lnTo>
                  <a:lnTo>
                    <a:pt x="127" y="48"/>
                  </a:lnTo>
                  <a:lnTo>
                    <a:pt x="113" y="42"/>
                  </a:lnTo>
                  <a:lnTo>
                    <a:pt x="100" y="44"/>
                  </a:lnTo>
                  <a:lnTo>
                    <a:pt x="90" y="40"/>
                  </a:lnTo>
                  <a:lnTo>
                    <a:pt x="79" y="35"/>
                  </a:lnTo>
                  <a:lnTo>
                    <a:pt x="69" y="29"/>
                  </a:lnTo>
                  <a:lnTo>
                    <a:pt x="58" y="31"/>
                  </a:lnTo>
                  <a:lnTo>
                    <a:pt x="46" y="23"/>
                  </a:lnTo>
                  <a:lnTo>
                    <a:pt x="31" y="25"/>
                  </a:lnTo>
                  <a:lnTo>
                    <a:pt x="13" y="27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8C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8178577" y="2980810"/>
              <a:ext cx="460944" cy="384340"/>
            </a:xfrm>
            <a:custGeom>
              <a:avLst/>
              <a:gdLst/>
              <a:ahLst/>
              <a:cxnLst/>
              <a:rect l="l" t="t" r="r" b="b"/>
              <a:pathLst>
                <a:path w="382" h="365" extrusionOk="0">
                  <a:moveTo>
                    <a:pt x="309" y="144"/>
                  </a:moveTo>
                  <a:lnTo>
                    <a:pt x="311" y="133"/>
                  </a:lnTo>
                  <a:lnTo>
                    <a:pt x="323" y="123"/>
                  </a:lnTo>
                  <a:lnTo>
                    <a:pt x="340" y="123"/>
                  </a:lnTo>
                  <a:lnTo>
                    <a:pt x="342" y="108"/>
                  </a:lnTo>
                  <a:lnTo>
                    <a:pt x="367" y="98"/>
                  </a:lnTo>
                  <a:lnTo>
                    <a:pt x="367" y="81"/>
                  </a:lnTo>
                  <a:lnTo>
                    <a:pt x="371" y="62"/>
                  </a:lnTo>
                  <a:lnTo>
                    <a:pt x="382" y="52"/>
                  </a:lnTo>
                  <a:lnTo>
                    <a:pt x="372" y="41"/>
                  </a:lnTo>
                  <a:lnTo>
                    <a:pt x="351" y="31"/>
                  </a:lnTo>
                  <a:lnTo>
                    <a:pt x="325" y="25"/>
                  </a:lnTo>
                  <a:lnTo>
                    <a:pt x="294" y="27"/>
                  </a:lnTo>
                  <a:lnTo>
                    <a:pt x="275" y="33"/>
                  </a:lnTo>
                  <a:lnTo>
                    <a:pt x="269" y="48"/>
                  </a:lnTo>
                  <a:lnTo>
                    <a:pt x="259" y="62"/>
                  </a:lnTo>
                  <a:lnTo>
                    <a:pt x="238" y="64"/>
                  </a:lnTo>
                  <a:lnTo>
                    <a:pt x="225" y="67"/>
                  </a:lnTo>
                  <a:lnTo>
                    <a:pt x="225" y="83"/>
                  </a:lnTo>
                  <a:lnTo>
                    <a:pt x="206" y="83"/>
                  </a:lnTo>
                  <a:lnTo>
                    <a:pt x="196" y="73"/>
                  </a:lnTo>
                  <a:lnTo>
                    <a:pt x="175" y="73"/>
                  </a:lnTo>
                  <a:lnTo>
                    <a:pt x="173" y="89"/>
                  </a:lnTo>
                  <a:lnTo>
                    <a:pt x="158" y="85"/>
                  </a:lnTo>
                  <a:lnTo>
                    <a:pt x="136" y="65"/>
                  </a:lnTo>
                  <a:lnTo>
                    <a:pt x="117" y="58"/>
                  </a:lnTo>
                  <a:lnTo>
                    <a:pt x="113" y="41"/>
                  </a:lnTo>
                  <a:lnTo>
                    <a:pt x="90" y="27"/>
                  </a:lnTo>
                  <a:lnTo>
                    <a:pt x="73" y="17"/>
                  </a:lnTo>
                  <a:lnTo>
                    <a:pt x="71" y="0"/>
                  </a:lnTo>
                  <a:lnTo>
                    <a:pt x="60" y="12"/>
                  </a:lnTo>
                  <a:lnTo>
                    <a:pt x="50" y="25"/>
                  </a:lnTo>
                  <a:lnTo>
                    <a:pt x="35" y="39"/>
                  </a:lnTo>
                  <a:lnTo>
                    <a:pt x="16" y="44"/>
                  </a:lnTo>
                  <a:lnTo>
                    <a:pt x="6" y="60"/>
                  </a:lnTo>
                  <a:lnTo>
                    <a:pt x="12" y="69"/>
                  </a:lnTo>
                  <a:lnTo>
                    <a:pt x="25" y="92"/>
                  </a:lnTo>
                  <a:lnTo>
                    <a:pt x="27" y="112"/>
                  </a:lnTo>
                  <a:lnTo>
                    <a:pt x="39" y="131"/>
                  </a:lnTo>
                  <a:lnTo>
                    <a:pt x="48" y="138"/>
                  </a:lnTo>
                  <a:lnTo>
                    <a:pt x="58" y="158"/>
                  </a:lnTo>
                  <a:lnTo>
                    <a:pt x="62" y="169"/>
                  </a:lnTo>
                  <a:lnTo>
                    <a:pt x="58" y="181"/>
                  </a:lnTo>
                  <a:lnTo>
                    <a:pt x="52" y="192"/>
                  </a:lnTo>
                  <a:lnTo>
                    <a:pt x="54" y="213"/>
                  </a:lnTo>
                  <a:lnTo>
                    <a:pt x="60" y="231"/>
                  </a:lnTo>
                  <a:lnTo>
                    <a:pt x="50" y="240"/>
                  </a:lnTo>
                  <a:lnTo>
                    <a:pt x="39" y="246"/>
                  </a:lnTo>
                  <a:lnTo>
                    <a:pt x="23" y="246"/>
                  </a:lnTo>
                  <a:lnTo>
                    <a:pt x="6" y="246"/>
                  </a:lnTo>
                  <a:lnTo>
                    <a:pt x="0" y="255"/>
                  </a:lnTo>
                  <a:lnTo>
                    <a:pt x="6" y="275"/>
                  </a:lnTo>
                  <a:lnTo>
                    <a:pt x="6" y="294"/>
                  </a:lnTo>
                  <a:lnTo>
                    <a:pt x="12" y="309"/>
                  </a:lnTo>
                  <a:lnTo>
                    <a:pt x="23" y="313"/>
                  </a:lnTo>
                  <a:lnTo>
                    <a:pt x="29" y="328"/>
                  </a:lnTo>
                  <a:lnTo>
                    <a:pt x="31" y="346"/>
                  </a:lnTo>
                  <a:lnTo>
                    <a:pt x="44" y="351"/>
                  </a:lnTo>
                  <a:lnTo>
                    <a:pt x="60" y="359"/>
                  </a:lnTo>
                  <a:lnTo>
                    <a:pt x="62" y="365"/>
                  </a:lnTo>
                  <a:lnTo>
                    <a:pt x="64" y="351"/>
                  </a:lnTo>
                  <a:lnTo>
                    <a:pt x="65" y="338"/>
                  </a:lnTo>
                  <a:lnTo>
                    <a:pt x="69" y="326"/>
                  </a:lnTo>
                  <a:lnTo>
                    <a:pt x="85" y="326"/>
                  </a:lnTo>
                  <a:lnTo>
                    <a:pt x="100" y="326"/>
                  </a:lnTo>
                  <a:lnTo>
                    <a:pt x="100" y="305"/>
                  </a:lnTo>
                  <a:lnTo>
                    <a:pt x="115" y="284"/>
                  </a:lnTo>
                  <a:lnTo>
                    <a:pt x="121" y="271"/>
                  </a:lnTo>
                  <a:lnTo>
                    <a:pt x="133" y="255"/>
                  </a:lnTo>
                  <a:lnTo>
                    <a:pt x="146" y="263"/>
                  </a:lnTo>
                  <a:lnTo>
                    <a:pt x="138" y="279"/>
                  </a:lnTo>
                  <a:lnTo>
                    <a:pt x="160" y="261"/>
                  </a:lnTo>
                  <a:lnTo>
                    <a:pt x="175" y="259"/>
                  </a:lnTo>
                  <a:lnTo>
                    <a:pt x="192" y="252"/>
                  </a:lnTo>
                  <a:lnTo>
                    <a:pt x="202" y="236"/>
                  </a:lnTo>
                  <a:lnTo>
                    <a:pt x="221" y="231"/>
                  </a:lnTo>
                  <a:lnTo>
                    <a:pt x="240" y="215"/>
                  </a:lnTo>
                  <a:lnTo>
                    <a:pt x="255" y="204"/>
                  </a:lnTo>
                  <a:lnTo>
                    <a:pt x="271" y="184"/>
                  </a:lnTo>
                  <a:lnTo>
                    <a:pt x="278" y="163"/>
                  </a:lnTo>
                  <a:lnTo>
                    <a:pt x="292" y="150"/>
                  </a:lnTo>
                  <a:lnTo>
                    <a:pt x="309" y="144"/>
                  </a:lnTo>
                  <a:close/>
                </a:path>
              </a:pathLst>
            </a:custGeom>
            <a:solidFill>
              <a:srgbClr val="FF8C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8124231" y="2621756"/>
              <a:ext cx="623983" cy="343883"/>
            </a:xfrm>
            <a:custGeom>
              <a:avLst/>
              <a:gdLst/>
              <a:ahLst/>
              <a:cxnLst/>
              <a:rect l="l" t="t" r="r" b="b"/>
              <a:pathLst>
                <a:path w="510" h="285" extrusionOk="0">
                  <a:moveTo>
                    <a:pt x="501" y="193"/>
                  </a:moveTo>
                  <a:lnTo>
                    <a:pt x="507" y="184"/>
                  </a:lnTo>
                  <a:lnTo>
                    <a:pt x="510" y="163"/>
                  </a:lnTo>
                  <a:lnTo>
                    <a:pt x="503" y="149"/>
                  </a:lnTo>
                  <a:lnTo>
                    <a:pt x="484" y="140"/>
                  </a:lnTo>
                  <a:lnTo>
                    <a:pt x="484" y="124"/>
                  </a:lnTo>
                  <a:lnTo>
                    <a:pt x="474" y="111"/>
                  </a:lnTo>
                  <a:lnTo>
                    <a:pt x="480" y="92"/>
                  </a:lnTo>
                  <a:lnTo>
                    <a:pt x="464" y="86"/>
                  </a:lnTo>
                  <a:lnTo>
                    <a:pt x="436" y="84"/>
                  </a:lnTo>
                  <a:lnTo>
                    <a:pt x="418" y="69"/>
                  </a:lnTo>
                  <a:lnTo>
                    <a:pt x="403" y="76"/>
                  </a:lnTo>
                  <a:lnTo>
                    <a:pt x="391" y="80"/>
                  </a:lnTo>
                  <a:lnTo>
                    <a:pt x="372" y="67"/>
                  </a:lnTo>
                  <a:lnTo>
                    <a:pt x="357" y="53"/>
                  </a:lnTo>
                  <a:lnTo>
                    <a:pt x="345" y="57"/>
                  </a:lnTo>
                  <a:lnTo>
                    <a:pt x="328" y="44"/>
                  </a:lnTo>
                  <a:lnTo>
                    <a:pt x="315" y="30"/>
                  </a:lnTo>
                  <a:lnTo>
                    <a:pt x="299" y="40"/>
                  </a:lnTo>
                  <a:lnTo>
                    <a:pt x="290" y="51"/>
                  </a:lnTo>
                  <a:lnTo>
                    <a:pt x="307" y="63"/>
                  </a:lnTo>
                  <a:lnTo>
                    <a:pt x="307" y="80"/>
                  </a:lnTo>
                  <a:lnTo>
                    <a:pt x="288" y="94"/>
                  </a:lnTo>
                  <a:lnTo>
                    <a:pt x="267" y="101"/>
                  </a:lnTo>
                  <a:lnTo>
                    <a:pt x="249" y="97"/>
                  </a:lnTo>
                  <a:lnTo>
                    <a:pt x="232" y="86"/>
                  </a:lnTo>
                  <a:lnTo>
                    <a:pt x="217" y="72"/>
                  </a:lnTo>
                  <a:lnTo>
                    <a:pt x="211" y="84"/>
                  </a:lnTo>
                  <a:lnTo>
                    <a:pt x="196" y="86"/>
                  </a:lnTo>
                  <a:lnTo>
                    <a:pt x="177" y="80"/>
                  </a:lnTo>
                  <a:lnTo>
                    <a:pt x="163" y="69"/>
                  </a:lnTo>
                  <a:lnTo>
                    <a:pt x="155" y="57"/>
                  </a:lnTo>
                  <a:lnTo>
                    <a:pt x="165" y="51"/>
                  </a:lnTo>
                  <a:lnTo>
                    <a:pt x="178" y="40"/>
                  </a:lnTo>
                  <a:lnTo>
                    <a:pt x="177" y="30"/>
                  </a:lnTo>
                  <a:lnTo>
                    <a:pt x="192" y="28"/>
                  </a:lnTo>
                  <a:lnTo>
                    <a:pt x="202" y="19"/>
                  </a:lnTo>
                  <a:lnTo>
                    <a:pt x="203" y="3"/>
                  </a:lnTo>
                  <a:lnTo>
                    <a:pt x="213" y="1"/>
                  </a:lnTo>
                  <a:lnTo>
                    <a:pt x="190" y="0"/>
                  </a:lnTo>
                  <a:lnTo>
                    <a:pt x="165" y="0"/>
                  </a:lnTo>
                  <a:lnTo>
                    <a:pt x="150" y="5"/>
                  </a:lnTo>
                  <a:lnTo>
                    <a:pt x="129" y="13"/>
                  </a:lnTo>
                  <a:lnTo>
                    <a:pt x="113" y="24"/>
                  </a:lnTo>
                  <a:lnTo>
                    <a:pt x="98" y="26"/>
                  </a:lnTo>
                  <a:lnTo>
                    <a:pt x="84" y="32"/>
                  </a:lnTo>
                  <a:lnTo>
                    <a:pt x="73" y="40"/>
                  </a:lnTo>
                  <a:lnTo>
                    <a:pt x="56" y="40"/>
                  </a:lnTo>
                  <a:lnTo>
                    <a:pt x="40" y="21"/>
                  </a:lnTo>
                  <a:lnTo>
                    <a:pt x="27" y="9"/>
                  </a:lnTo>
                  <a:lnTo>
                    <a:pt x="25" y="26"/>
                  </a:lnTo>
                  <a:lnTo>
                    <a:pt x="25" y="53"/>
                  </a:lnTo>
                  <a:lnTo>
                    <a:pt x="19" y="67"/>
                  </a:lnTo>
                  <a:lnTo>
                    <a:pt x="13" y="84"/>
                  </a:lnTo>
                  <a:lnTo>
                    <a:pt x="23" y="99"/>
                  </a:lnTo>
                  <a:lnTo>
                    <a:pt x="23" y="119"/>
                  </a:lnTo>
                  <a:lnTo>
                    <a:pt x="19" y="134"/>
                  </a:lnTo>
                  <a:lnTo>
                    <a:pt x="19" y="149"/>
                  </a:lnTo>
                  <a:lnTo>
                    <a:pt x="10" y="155"/>
                  </a:lnTo>
                  <a:lnTo>
                    <a:pt x="0" y="165"/>
                  </a:lnTo>
                  <a:lnTo>
                    <a:pt x="0" y="170"/>
                  </a:lnTo>
                  <a:lnTo>
                    <a:pt x="8" y="170"/>
                  </a:lnTo>
                  <a:lnTo>
                    <a:pt x="27" y="176"/>
                  </a:lnTo>
                  <a:lnTo>
                    <a:pt x="44" y="182"/>
                  </a:lnTo>
                  <a:lnTo>
                    <a:pt x="71" y="182"/>
                  </a:lnTo>
                  <a:lnTo>
                    <a:pt x="88" y="186"/>
                  </a:lnTo>
                  <a:lnTo>
                    <a:pt x="106" y="180"/>
                  </a:lnTo>
                  <a:lnTo>
                    <a:pt x="121" y="170"/>
                  </a:lnTo>
                  <a:lnTo>
                    <a:pt x="138" y="159"/>
                  </a:lnTo>
                  <a:lnTo>
                    <a:pt x="155" y="149"/>
                  </a:lnTo>
                  <a:lnTo>
                    <a:pt x="171" y="143"/>
                  </a:lnTo>
                  <a:lnTo>
                    <a:pt x="190" y="153"/>
                  </a:lnTo>
                  <a:lnTo>
                    <a:pt x="211" y="163"/>
                  </a:lnTo>
                  <a:lnTo>
                    <a:pt x="203" y="176"/>
                  </a:lnTo>
                  <a:lnTo>
                    <a:pt x="192" y="186"/>
                  </a:lnTo>
                  <a:lnTo>
                    <a:pt x="190" y="213"/>
                  </a:lnTo>
                  <a:lnTo>
                    <a:pt x="180" y="218"/>
                  </a:lnTo>
                  <a:lnTo>
                    <a:pt x="173" y="230"/>
                  </a:lnTo>
                  <a:lnTo>
                    <a:pt x="186" y="236"/>
                  </a:lnTo>
                  <a:lnTo>
                    <a:pt x="182" y="257"/>
                  </a:lnTo>
                  <a:lnTo>
                    <a:pt x="198" y="276"/>
                  </a:lnTo>
                  <a:lnTo>
                    <a:pt x="215" y="285"/>
                  </a:lnTo>
                  <a:lnTo>
                    <a:pt x="230" y="278"/>
                  </a:lnTo>
                  <a:lnTo>
                    <a:pt x="246" y="262"/>
                  </a:lnTo>
                  <a:lnTo>
                    <a:pt x="259" y="253"/>
                  </a:lnTo>
                  <a:lnTo>
                    <a:pt x="267" y="238"/>
                  </a:lnTo>
                  <a:lnTo>
                    <a:pt x="286" y="228"/>
                  </a:lnTo>
                  <a:lnTo>
                    <a:pt x="303" y="232"/>
                  </a:lnTo>
                  <a:lnTo>
                    <a:pt x="322" y="230"/>
                  </a:lnTo>
                  <a:lnTo>
                    <a:pt x="340" y="232"/>
                  </a:lnTo>
                  <a:lnTo>
                    <a:pt x="353" y="241"/>
                  </a:lnTo>
                  <a:lnTo>
                    <a:pt x="372" y="241"/>
                  </a:lnTo>
                  <a:lnTo>
                    <a:pt x="382" y="228"/>
                  </a:lnTo>
                  <a:lnTo>
                    <a:pt x="388" y="213"/>
                  </a:lnTo>
                  <a:lnTo>
                    <a:pt x="407" y="201"/>
                  </a:lnTo>
                  <a:lnTo>
                    <a:pt x="422" y="199"/>
                  </a:lnTo>
                  <a:lnTo>
                    <a:pt x="439" y="203"/>
                  </a:lnTo>
                  <a:lnTo>
                    <a:pt x="453" y="216"/>
                  </a:lnTo>
                  <a:lnTo>
                    <a:pt x="476" y="230"/>
                  </a:lnTo>
                  <a:lnTo>
                    <a:pt x="487" y="238"/>
                  </a:lnTo>
                  <a:lnTo>
                    <a:pt x="491" y="234"/>
                  </a:lnTo>
                  <a:lnTo>
                    <a:pt x="493" y="222"/>
                  </a:lnTo>
                  <a:lnTo>
                    <a:pt x="501" y="213"/>
                  </a:lnTo>
                  <a:lnTo>
                    <a:pt x="501" y="193"/>
                  </a:lnTo>
                  <a:close/>
                </a:path>
              </a:pathLst>
            </a:custGeom>
            <a:solidFill>
              <a:srgbClr val="FF8C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8142349" y="2429586"/>
              <a:ext cx="551523" cy="328713"/>
            </a:xfrm>
            <a:custGeom>
              <a:avLst/>
              <a:gdLst/>
              <a:ahLst/>
              <a:cxnLst/>
              <a:rect l="l" t="t" r="r" b="b"/>
              <a:pathLst>
                <a:path w="453" h="267" extrusionOk="0">
                  <a:moveTo>
                    <a:pt x="328" y="37"/>
                  </a:moveTo>
                  <a:lnTo>
                    <a:pt x="311" y="47"/>
                  </a:lnTo>
                  <a:lnTo>
                    <a:pt x="284" y="47"/>
                  </a:lnTo>
                  <a:lnTo>
                    <a:pt x="276" y="43"/>
                  </a:lnTo>
                  <a:lnTo>
                    <a:pt x="268" y="35"/>
                  </a:lnTo>
                  <a:lnTo>
                    <a:pt x="253" y="39"/>
                  </a:lnTo>
                  <a:lnTo>
                    <a:pt x="234" y="29"/>
                  </a:lnTo>
                  <a:lnTo>
                    <a:pt x="215" y="18"/>
                  </a:lnTo>
                  <a:lnTo>
                    <a:pt x="201" y="8"/>
                  </a:lnTo>
                  <a:lnTo>
                    <a:pt x="180" y="10"/>
                  </a:lnTo>
                  <a:lnTo>
                    <a:pt x="171" y="0"/>
                  </a:lnTo>
                  <a:lnTo>
                    <a:pt x="144" y="0"/>
                  </a:lnTo>
                  <a:lnTo>
                    <a:pt x="121" y="12"/>
                  </a:lnTo>
                  <a:lnTo>
                    <a:pt x="109" y="35"/>
                  </a:lnTo>
                  <a:lnTo>
                    <a:pt x="92" y="41"/>
                  </a:lnTo>
                  <a:lnTo>
                    <a:pt x="84" y="62"/>
                  </a:lnTo>
                  <a:lnTo>
                    <a:pt x="84" y="83"/>
                  </a:lnTo>
                  <a:lnTo>
                    <a:pt x="78" y="96"/>
                  </a:lnTo>
                  <a:lnTo>
                    <a:pt x="61" y="110"/>
                  </a:lnTo>
                  <a:lnTo>
                    <a:pt x="40" y="129"/>
                  </a:lnTo>
                  <a:lnTo>
                    <a:pt x="36" y="142"/>
                  </a:lnTo>
                  <a:lnTo>
                    <a:pt x="17" y="154"/>
                  </a:lnTo>
                  <a:lnTo>
                    <a:pt x="0" y="167"/>
                  </a:lnTo>
                  <a:lnTo>
                    <a:pt x="0" y="179"/>
                  </a:lnTo>
                  <a:lnTo>
                    <a:pt x="9" y="187"/>
                  </a:lnTo>
                  <a:lnTo>
                    <a:pt x="25" y="206"/>
                  </a:lnTo>
                  <a:lnTo>
                    <a:pt x="42" y="206"/>
                  </a:lnTo>
                  <a:lnTo>
                    <a:pt x="53" y="198"/>
                  </a:lnTo>
                  <a:lnTo>
                    <a:pt x="67" y="192"/>
                  </a:lnTo>
                  <a:lnTo>
                    <a:pt x="82" y="190"/>
                  </a:lnTo>
                  <a:lnTo>
                    <a:pt x="98" y="179"/>
                  </a:lnTo>
                  <a:lnTo>
                    <a:pt x="119" y="171"/>
                  </a:lnTo>
                  <a:lnTo>
                    <a:pt x="134" y="166"/>
                  </a:lnTo>
                  <a:lnTo>
                    <a:pt x="159" y="166"/>
                  </a:lnTo>
                  <a:lnTo>
                    <a:pt x="182" y="167"/>
                  </a:lnTo>
                  <a:lnTo>
                    <a:pt x="172" y="169"/>
                  </a:lnTo>
                  <a:lnTo>
                    <a:pt x="171" y="185"/>
                  </a:lnTo>
                  <a:lnTo>
                    <a:pt x="161" y="194"/>
                  </a:lnTo>
                  <a:lnTo>
                    <a:pt x="146" y="196"/>
                  </a:lnTo>
                  <a:lnTo>
                    <a:pt x="147" y="206"/>
                  </a:lnTo>
                  <a:lnTo>
                    <a:pt x="134" y="217"/>
                  </a:lnTo>
                  <a:lnTo>
                    <a:pt x="124" y="223"/>
                  </a:lnTo>
                  <a:lnTo>
                    <a:pt x="132" y="235"/>
                  </a:lnTo>
                  <a:lnTo>
                    <a:pt x="146" y="246"/>
                  </a:lnTo>
                  <a:lnTo>
                    <a:pt x="165" y="252"/>
                  </a:lnTo>
                  <a:lnTo>
                    <a:pt x="180" y="250"/>
                  </a:lnTo>
                  <a:lnTo>
                    <a:pt x="186" y="238"/>
                  </a:lnTo>
                  <a:lnTo>
                    <a:pt x="201" y="252"/>
                  </a:lnTo>
                  <a:lnTo>
                    <a:pt x="218" y="263"/>
                  </a:lnTo>
                  <a:lnTo>
                    <a:pt x="236" y="267"/>
                  </a:lnTo>
                  <a:lnTo>
                    <a:pt x="257" y="260"/>
                  </a:lnTo>
                  <a:lnTo>
                    <a:pt x="276" y="246"/>
                  </a:lnTo>
                  <a:lnTo>
                    <a:pt x="276" y="229"/>
                  </a:lnTo>
                  <a:lnTo>
                    <a:pt x="259" y="217"/>
                  </a:lnTo>
                  <a:lnTo>
                    <a:pt x="268" y="206"/>
                  </a:lnTo>
                  <a:lnTo>
                    <a:pt x="284" y="196"/>
                  </a:lnTo>
                  <a:lnTo>
                    <a:pt x="297" y="210"/>
                  </a:lnTo>
                  <a:lnTo>
                    <a:pt x="314" y="223"/>
                  </a:lnTo>
                  <a:lnTo>
                    <a:pt x="326" y="219"/>
                  </a:lnTo>
                  <a:lnTo>
                    <a:pt x="341" y="233"/>
                  </a:lnTo>
                  <a:lnTo>
                    <a:pt x="360" y="246"/>
                  </a:lnTo>
                  <a:lnTo>
                    <a:pt x="372" y="242"/>
                  </a:lnTo>
                  <a:lnTo>
                    <a:pt x="387" y="235"/>
                  </a:lnTo>
                  <a:lnTo>
                    <a:pt x="405" y="250"/>
                  </a:lnTo>
                  <a:lnTo>
                    <a:pt x="433" y="252"/>
                  </a:lnTo>
                  <a:lnTo>
                    <a:pt x="449" y="258"/>
                  </a:lnTo>
                  <a:lnTo>
                    <a:pt x="449" y="246"/>
                  </a:lnTo>
                  <a:lnTo>
                    <a:pt x="449" y="233"/>
                  </a:lnTo>
                  <a:lnTo>
                    <a:pt x="453" y="219"/>
                  </a:lnTo>
                  <a:lnTo>
                    <a:pt x="449" y="210"/>
                  </a:lnTo>
                  <a:lnTo>
                    <a:pt x="439" y="198"/>
                  </a:lnTo>
                  <a:lnTo>
                    <a:pt x="435" y="183"/>
                  </a:lnTo>
                  <a:lnTo>
                    <a:pt x="426" y="179"/>
                  </a:lnTo>
                  <a:lnTo>
                    <a:pt x="426" y="166"/>
                  </a:lnTo>
                  <a:lnTo>
                    <a:pt x="430" y="154"/>
                  </a:lnTo>
                  <a:lnTo>
                    <a:pt x="424" y="141"/>
                  </a:lnTo>
                  <a:lnTo>
                    <a:pt x="424" y="135"/>
                  </a:lnTo>
                  <a:lnTo>
                    <a:pt x="422" y="118"/>
                  </a:lnTo>
                  <a:lnTo>
                    <a:pt x="422" y="96"/>
                  </a:lnTo>
                  <a:lnTo>
                    <a:pt x="418" y="85"/>
                  </a:lnTo>
                  <a:lnTo>
                    <a:pt x="405" y="70"/>
                  </a:lnTo>
                  <a:lnTo>
                    <a:pt x="387" y="56"/>
                  </a:lnTo>
                  <a:lnTo>
                    <a:pt x="372" y="56"/>
                  </a:lnTo>
                  <a:lnTo>
                    <a:pt x="359" y="45"/>
                  </a:lnTo>
                  <a:lnTo>
                    <a:pt x="337" y="47"/>
                  </a:lnTo>
                  <a:lnTo>
                    <a:pt x="328" y="37"/>
                  </a:lnTo>
                  <a:close/>
                  <a:moveTo>
                    <a:pt x="449" y="261"/>
                  </a:moveTo>
                  <a:lnTo>
                    <a:pt x="449" y="260"/>
                  </a:lnTo>
                  <a:lnTo>
                    <a:pt x="449" y="258"/>
                  </a:lnTo>
                  <a:lnTo>
                    <a:pt x="449" y="261"/>
                  </a:lnTo>
                  <a:close/>
                </a:path>
              </a:pathLst>
            </a:custGeom>
            <a:solidFill>
              <a:srgbClr val="FF8C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13"/>
            <p:cNvSpPr/>
            <p:nvPr/>
          </p:nvSpPr>
          <p:spPr>
            <a:xfrm>
              <a:off x="7748368" y="2040610"/>
              <a:ext cx="597818" cy="804080"/>
            </a:xfrm>
            <a:custGeom>
              <a:avLst/>
              <a:gdLst/>
              <a:ahLst/>
              <a:cxnLst/>
              <a:rect l="l" t="t" r="r" b="b"/>
              <a:pathLst>
                <a:path w="505" h="653" extrusionOk="0">
                  <a:moveTo>
                    <a:pt x="244" y="60"/>
                  </a:moveTo>
                  <a:lnTo>
                    <a:pt x="240" y="46"/>
                  </a:lnTo>
                  <a:lnTo>
                    <a:pt x="228" y="37"/>
                  </a:lnTo>
                  <a:lnTo>
                    <a:pt x="215" y="31"/>
                  </a:lnTo>
                  <a:lnTo>
                    <a:pt x="192" y="18"/>
                  </a:lnTo>
                  <a:lnTo>
                    <a:pt x="180" y="19"/>
                  </a:lnTo>
                  <a:lnTo>
                    <a:pt x="176" y="12"/>
                  </a:lnTo>
                  <a:lnTo>
                    <a:pt x="148" y="12"/>
                  </a:lnTo>
                  <a:lnTo>
                    <a:pt x="142" y="2"/>
                  </a:lnTo>
                  <a:lnTo>
                    <a:pt x="125" y="4"/>
                  </a:lnTo>
                  <a:lnTo>
                    <a:pt x="98" y="4"/>
                  </a:lnTo>
                  <a:lnTo>
                    <a:pt x="88" y="10"/>
                  </a:lnTo>
                  <a:lnTo>
                    <a:pt x="71" y="10"/>
                  </a:lnTo>
                  <a:lnTo>
                    <a:pt x="56" y="4"/>
                  </a:lnTo>
                  <a:lnTo>
                    <a:pt x="44" y="0"/>
                  </a:lnTo>
                  <a:lnTo>
                    <a:pt x="40" y="14"/>
                  </a:lnTo>
                  <a:lnTo>
                    <a:pt x="27" y="18"/>
                  </a:lnTo>
                  <a:lnTo>
                    <a:pt x="17" y="19"/>
                  </a:lnTo>
                  <a:lnTo>
                    <a:pt x="21" y="52"/>
                  </a:lnTo>
                  <a:lnTo>
                    <a:pt x="11" y="71"/>
                  </a:lnTo>
                  <a:lnTo>
                    <a:pt x="0" y="90"/>
                  </a:lnTo>
                  <a:lnTo>
                    <a:pt x="11" y="112"/>
                  </a:lnTo>
                  <a:lnTo>
                    <a:pt x="17" y="131"/>
                  </a:lnTo>
                  <a:lnTo>
                    <a:pt x="25" y="144"/>
                  </a:lnTo>
                  <a:lnTo>
                    <a:pt x="36" y="160"/>
                  </a:lnTo>
                  <a:lnTo>
                    <a:pt x="42" y="177"/>
                  </a:lnTo>
                  <a:lnTo>
                    <a:pt x="42" y="190"/>
                  </a:lnTo>
                  <a:lnTo>
                    <a:pt x="27" y="198"/>
                  </a:lnTo>
                  <a:lnTo>
                    <a:pt x="23" y="215"/>
                  </a:lnTo>
                  <a:lnTo>
                    <a:pt x="15" y="231"/>
                  </a:lnTo>
                  <a:lnTo>
                    <a:pt x="17" y="248"/>
                  </a:lnTo>
                  <a:lnTo>
                    <a:pt x="29" y="265"/>
                  </a:lnTo>
                  <a:lnTo>
                    <a:pt x="25" y="284"/>
                  </a:lnTo>
                  <a:lnTo>
                    <a:pt x="23" y="303"/>
                  </a:lnTo>
                  <a:lnTo>
                    <a:pt x="15" y="317"/>
                  </a:lnTo>
                  <a:lnTo>
                    <a:pt x="19" y="336"/>
                  </a:lnTo>
                  <a:lnTo>
                    <a:pt x="31" y="338"/>
                  </a:lnTo>
                  <a:lnTo>
                    <a:pt x="34" y="355"/>
                  </a:lnTo>
                  <a:lnTo>
                    <a:pt x="29" y="365"/>
                  </a:lnTo>
                  <a:lnTo>
                    <a:pt x="33" y="382"/>
                  </a:lnTo>
                  <a:lnTo>
                    <a:pt x="44" y="392"/>
                  </a:lnTo>
                  <a:lnTo>
                    <a:pt x="52" y="401"/>
                  </a:lnTo>
                  <a:lnTo>
                    <a:pt x="61" y="417"/>
                  </a:lnTo>
                  <a:lnTo>
                    <a:pt x="63" y="438"/>
                  </a:lnTo>
                  <a:lnTo>
                    <a:pt x="54" y="455"/>
                  </a:lnTo>
                  <a:lnTo>
                    <a:pt x="54" y="472"/>
                  </a:lnTo>
                  <a:lnTo>
                    <a:pt x="67" y="486"/>
                  </a:lnTo>
                  <a:lnTo>
                    <a:pt x="79" y="495"/>
                  </a:lnTo>
                  <a:lnTo>
                    <a:pt x="82" y="513"/>
                  </a:lnTo>
                  <a:lnTo>
                    <a:pt x="82" y="530"/>
                  </a:lnTo>
                  <a:lnTo>
                    <a:pt x="77" y="540"/>
                  </a:lnTo>
                  <a:lnTo>
                    <a:pt x="67" y="545"/>
                  </a:lnTo>
                  <a:lnTo>
                    <a:pt x="61" y="561"/>
                  </a:lnTo>
                  <a:lnTo>
                    <a:pt x="67" y="572"/>
                  </a:lnTo>
                  <a:lnTo>
                    <a:pt x="69" y="580"/>
                  </a:lnTo>
                  <a:lnTo>
                    <a:pt x="71" y="576"/>
                  </a:lnTo>
                  <a:lnTo>
                    <a:pt x="88" y="576"/>
                  </a:lnTo>
                  <a:lnTo>
                    <a:pt x="111" y="576"/>
                  </a:lnTo>
                  <a:lnTo>
                    <a:pt x="132" y="576"/>
                  </a:lnTo>
                  <a:lnTo>
                    <a:pt x="153" y="589"/>
                  </a:lnTo>
                  <a:lnTo>
                    <a:pt x="173" y="589"/>
                  </a:lnTo>
                  <a:lnTo>
                    <a:pt x="188" y="588"/>
                  </a:lnTo>
                  <a:lnTo>
                    <a:pt x="203" y="601"/>
                  </a:lnTo>
                  <a:lnTo>
                    <a:pt x="219" y="618"/>
                  </a:lnTo>
                  <a:lnTo>
                    <a:pt x="240" y="632"/>
                  </a:lnTo>
                  <a:lnTo>
                    <a:pt x="261" y="645"/>
                  </a:lnTo>
                  <a:lnTo>
                    <a:pt x="280" y="653"/>
                  </a:lnTo>
                  <a:lnTo>
                    <a:pt x="293" y="639"/>
                  </a:lnTo>
                  <a:lnTo>
                    <a:pt x="303" y="639"/>
                  </a:lnTo>
                  <a:lnTo>
                    <a:pt x="303" y="634"/>
                  </a:lnTo>
                  <a:lnTo>
                    <a:pt x="313" y="624"/>
                  </a:lnTo>
                  <a:lnTo>
                    <a:pt x="322" y="618"/>
                  </a:lnTo>
                  <a:lnTo>
                    <a:pt x="322" y="603"/>
                  </a:lnTo>
                  <a:lnTo>
                    <a:pt x="326" y="588"/>
                  </a:lnTo>
                  <a:lnTo>
                    <a:pt x="326" y="568"/>
                  </a:lnTo>
                  <a:lnTo>
                    <a:pt x="316" y="553"/>
                  </a:lnTo>
                  <a:lnTo>
                    <a:pt x="322" y="536"/>
                  </a:lnTo>
                  <a:lnTo>
                    <a:pt x="328" y="522"/>
                  </a:lnTo>
                  <a:lnTo>
                    <a:pt x="328" y="495"/>
                  </a:lnTo>
                  <a:lnTo>
                    <a:pt x="330" y="478"/>
                  </a:lnTo>
                  <a:lnTo>
                    <a:pt x="334" y="482"/>
                  </a:lnTo>
                  <a:lnTo>
                    <a:pt x="334" y="470"/>
                  </a:lnTo>
                  <a:lnTo>
                    <a:pt x="351" y="457"/>
                  </a:lnTo>
                  <a:lnTo>
                    <a:pt x="370" y="445"/>
                  </a:lnTo>
                  <a:lnTo>
                    <a:pt x="374" y="432"/>
                  </a:lnTo>
                  <a:lnTo>
                    <a:pt x="395" y="413"/>
                  </a:lnTo>
                  <a:lnTo>
                    <a:pt x="412" y="399"/>
                  </a:lnTo>
                  <a:lnTo>
                    <a:pt x="418" y="386"/>
                  </a:lnTo>
                  <a:lnTo>
                    <a:pt x="418" y="365"/>
                  </a:lnTo>
                  <a:lnTo>
                    <a:pt x="426" y="344"/>
                  </a:lnTo>
                  <a:lnTo>
                    <a:pt x="443" y="338"/>
                  </a:lnTo>
                  <a:lnTo>
                    <a:pt x="455" y="315"/>
                  </a:lnTo>
                  <a:lnTo>
                    <a:pt x="478" y="303"/>
                  </a:lnTo>
                  <a:lnTo>
                    <a:pt x="505" y="303"/>
                  </a:lnTo>
                  <a:lnTo>
                    <a:pt x="505" y="302"/>
                  </a:lnTo>
                  <a:lnTo>
                    <a:pt x="501" y="294"/>
                  </a:lnTo>
                  <a:lnTo>
                    <a:pt x="497" y="284"/>
                  </a:lnTo>
                  <a:lnTo>
                    <a:pt x="489" y="275"/>
                  </a:lnTo>
                  <a:lnTo>
                    <a:pt x="478" y="267"/>
                  </a:lnTo>
                  <a:lnTo>
                    <a:pt x="466" y="267"/>
                  </a:lnTo>
                  <a:lnTo>
                    <a:pt x="462" y="261"/>
                  </a:lnTo>
                  <a:lnTo>
                    <a:pt x="462" y="255"/>
                  </a:lnTo>
                  <a:lnTo>
                    <a:pt x="468" y="252"/>
                  </a:lnTo>
                  <a:lnTo>
                    <a:pt x="468" y="246"/>
                  </a:lnTo>
                  <a:lnTo>
                    <a:pt x="457" y="244"/>
                  </a:lnTo>
                  <a:lnTo>
                    <a:pt x="437" y="242"/>
                  </a:lnTo>
                  <a:lnTo>
                    <a:pt x="424" y="225"/>
                  </a:lnTo>
                  <a:lnTo>
                    <a:pt x="412" y="211"/>
                  </a:lnTo>
                  <a:lnTo>
                    <a:pt x="395" y="200"/>
                  </a:lnTo>
                  <a:lnTo>
                    <a:pt x="397" y="186"/>
                  </a:lnTo>
                  <a:lnTo>
                    <a:pt x="384" y="173"/>
                  </a:lnTo>
                  <a:lnTo>
                    <a:pt x="372" y="169"/>
                  </a:lnTo>
                  <a:lnTo>
                    <a:pt x="366" y="156"/>
                  </a:lnTo>
                  <a:lnTo>
                    <a:pt x="355" y="142"/>
                  </a:lnTo>
                  <a:lnTo>
                    <a:pt x="345" y="142"/>
                  </a:lnTo>
                  <a:lnTo>
                    <a:pt x="341" y="129"/>
                  </a:lnTo>
                  <a:lnTo>
                    <a:pt x="332" y="117"/>
                  </a:lnTo>
                  <a:lnTo>
                    <a:pt x="320" y="112"/>
                  </a:lnTo>
                  <a:lnTo>
                    <a:pt x="305" y="98"/>
                  </a:lnTo>
                  <a:lnTo>
                    <a:pt x="284" y="94"/>
                  </a:lnTo>
                  <a:lnTo>
                    <a:pt x="274" y="87"/>
                  </a:lnTo>
                  <a:lnTo>
                    <a:pt x="269" y="75"/>
                  </a:lnTo>
                  <a:lnTo>
                    <a:pt x="267" y="65"/>
                  </a:lnTo>
                  <a:lnTo>
                    <a:pt x="259" y="60"/>
                  </a:lnTo>
                  <a:lnTo>
                    <a:pt x="244" y="60"/>
                  </a:lnTo>
                  <a:close/>
                </a:path>
              </a:pathLst>
            </a:custGeom>
            <a:solidFill>
              <a:srgbClr val="FF8C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13"/>
            <p:cNvSpPr/>
            <p:nvPr/>
          </p:nvSpPr>
          <p:spPr>
            <a:xfrm>
              <a:off x="7011123" y="2055360"/>
              <a:ext cx="841372" cy="1117620"/>
            </a:xfrm>
            <a:custGeom>
              <a:avLst/>
              <a:gdLst/>
              <a:ahLst/>
              <a:cxnLst/>
              <a:rect l="l" t="t" r="r" b="b"/>
              <a:pathLst>
                <a:path w="690" h="986" extrusionOk="0">
                  <a:moveTo>
                    <a:pt x="556" y="0"/>
                  </a:moveTo>
                  <a:lnTo>
                    <a:pt x="556" y="15"/>
                  </a:lnTo>
                  <a:lnTo>
                    <a:pt x="556" y="29"/>
                  </a:lnTo>
                  <a:lnTo>
                    <a:pt x="541" y="34"/>
                  </a:lnTo>
                  <a:lnTo>
                    <a:pt x="543" y="50"/>
                  </a:lnTo>
                  <a:lnTo>
                    <a:pt x="533" y="55"/>
                  </a:lnTo>
                  <a:lnTo>
                    <a:pt x="520" y="55"/>
                  </a:lnTo>
                  <a:lnTo>
                    <a:pt x="506" y="63"/>
                  </a:lnTo>
                  <a:lnTo>
                    <a:pt x="502" y="73"/>
                  </a:lnTo>
                  <a:lnTo>
                    <a:pt x="487" y="75"/>
                  </a:lnTo>
                  <a:lnTo>
                    <a:pt x="470" y="75"/>
                  </a:lnTo>
                  <a:lnTo>
                    <a:pt x="466" y="84"/>
                  </a:lnTo>
                  <a:lnTo>
                    <a:pt x="456" y="96"/>
                  </a:lnTo>
                  <a:lnTo>
                    <a:pt x="456" y="109"/>
                  </a:lnTo>
                  <a:lnTo>
                    <a:pt x="445" y="117"/>
                  </a:lnTo>
                  <a:lnTo>
                    <a:pt x="437" y="121"/>
                  </a:lnTo>
                  <a:lnTo>
                    <a:pt x="437" y="136"/>
                  </a:lnTo>
                  <a:lnTo>
                    <a:pt x="426" y="149"/>
                  </a:lnTo>
                  <a:lnTo>
                    <a:pt x="416" y="157"/>
                  </a:lnTo>
                  <a:lnTo>
                    <a:pt x="416" y="174"/>
                  </a:lnTo>
                  <a:lnTo>
                    <a:pt x="424" y="182"/>
                  </a:lnTo>
                  <a:lnTo>
                    <a:pt x="426" y="190"/>
                  </a:lnTo>
                  <a:lnTo>
                    <a:pt x="420" y="205"/>
                  </a:lnTo>
                  <a:lnTo>
                    <a:pt x="414" y="220"/>
                  </a:lnTo>
                  <a:lnTo>
                    <a:pt x="414" y="234"/>
                  </a:lnTo>
                  <a:lnTo>
                    <a:pt x="424" y="245"/>
                  </a:lnTo>
                  <a:lnTo>
                    <a:pt x="433" y="257"/>
                  </a:lnTo>
                  <a:lnTo>
                    <a:pt x="437" y="272"/>
                  </a:lnTo>
                  <a:lnTo>
                    <a:pt x="437" y="288"/>
                  </a:lnTo>
                  <a:lnTo>
                    <a:pt x="431" y="305"/>
                  </a:lnTo>
                  <a:lnTo>
                    <a:pt x="426" y="324"/>
                  </a:lnTo>
                  <a:lnTo>
                    <a:pt x="422" y="324"/>
                  </a:lnTo>
                  <a:lnTo>
                    <a:pt x="418" y="324"/>
                  </a:lnTo>
                  <a:lnTo>
                    <a:pt x="414" y="328"/>
                  </a:lnTo>
                  <a:lnTo>
                    <a:pt x="408" y="339"/>
                  </a:lnTo>
                  <a:lnTo>
                    <a:pt x="406" y="345"/>
                  </a:lnTo>
                  <a:lnTo>
                    <a:pt x="393" y="364"/>
                  </a:lnTo>
                  <a:lnTo>
                    <a:pt x="391" y="385"/>
                  </a:lnTo>
                  <a:lnTo>
                    <a:pt x="399" y="409"/>
                  </a:lnTo>
                  <a:lnTo>
                    <a:pt x="414" y="426"/>
                  </a:lnTo>
                  <a:lnTo>
                    <a:pt x="422" y="430"/>
                  </a:lnTo>
                  <a:lnTo>
                    <a:pt x="431" y="441"/>
                  </a:lnTo>
                  <a:lnTo>
                    <a:pt x="429" y="451"/>
                  </a:lnTo>
                  <a:lnTo>
                    <a:pt x="412" y="462"/>
                  </a:lnTo>
                  <a:lnTo>
                    <a:pt x="416" y="478"/>
                  </a:lnTo>
                  <a:lnTo>
                    <a:pt x="397" y="485"/>
                  </a:lnTo>
                  <a:lnTo>
                    <a:pt x="378" y="487"/>
                  </a:lnTo>
                  <a:lnTo>
                    <a:pt x="353" y="491"/>
                  </a:lnTo>
                  <a:lnTo>
                    <a:pt x="337" y="487"/>
                  </a:lnTo>
                  <a:lnTo>
                    <a:pt x="322" y="483"/>
                  </a:lnTo>
                  <a:lnTo>
                    <a:pt x="305" y="478"/>
                  </a:lnTo>
                  <a:lnTo>
                    <a:pt x="286" y="478"/>
                  </a:lnTo>
                  <a:lnTo>
                    <a:pt x="268" y="485"/>
                  </a:lnTo>
                  <a:lnTo>
                    <a:pt x="253" y="493"/>
                  </a:lnTo>
                  <a:lnTo>
                    <a:pt x="236" y="504"/>
                  </a:lnTo>
                  <a:lnTo>
                    <a:pt x="222" y="510"/>
                  </a:lnTo>
                  <a:lnTo>
                    <a:pt x="207" y="524"/>
                  </a:lnTo>
                  <a:lnTo>
                    <a:pt x="199" y="535"/>
                  </a:lnTo>
                  <a:lnTo>
                    <a:pt x="193" y="551"/>
                  </a:lnTo>
                  <a:lnTo>
                    <a:pt x="182" y="554"/>
                  </a:lnTo>
                  <a:lnTo>
                    <a:pt x="167" y="552"/>
                  </a:lnTo>
                  <a:lnTo>
                    <a:pt x="149" y="554"/>
                  </a:lnTo>
                  <a:lnTo>
                    <a:pt x="136" y="558"/>
                  </a:lnTo>
                  <a:lnTo>
                    <a:pt x="124" y="562"/>
                  </a:lnTo>
                  <a:lnTo>
                    <a:pt x="111" y="566"/>
                  </a:lnTo>
                  <a:lnTo>
                    <a:pt x="99" y="570"/>
                  </a:lnTo>
                  <a:lnTo>
                    <a:pt x="88" y="579"/>
                  </a:lnTo>
                  <a:lnTo>
                    <a:pt x="80" y="593"/>
                  </a:lnTo>
                  <a:lnTo>
                    <a:pt x="75" y="604"/>
                  </a:lnTo>
                  <a:lnTo>
                    <a:pt x="73" y="620"/>
                  </a:lnTo>
                  <a:lnTo>
                    <a:pt x="73" y="629"/>
                  </a:lnTo>
                  <a:lnTo>
                    <a:pt x="73" y="641"/>
                  </a:lnTo>
                  <a:lnTo>
                    <a:pt x="67" y="650"/>
                  </a:lnTo>
                  <a:lnTo>
                    <a:pt x="55" y="658"/>
                  </a:lnTo>
                  <a:lnTo>
                    <a:pt x="53" y="673"/>
                  </a:lnTo>
                  <a:lnTo>
                    <a:pt x="42" y="681"/>
                  </a:lnTo>
                  <a:lnTo>
                    <a:pt x="32" y="691"/>
                  </a:lnTo>
                  <a:lnTo>
                    <a:pt x="27" y="702"/>
                  </a:lnTo>
                  <a:lnTo>
                    <a:pt x="27" y="716"/>
                  </a:lnTo>
                  <a:lnTo>
                    <a:pt x="23" y="725"/>
                  </a:lnTo>
                  <a:lnTo>
                    <a:pt x="17" y="737"/>
                  </a:lnTo>
                  <a:lnTo>
                    <a:pt x="17" y="752"/>
                  </a:lnTo>
                  <a:lnTo>
                    <a:pt x="17" y="765"/>
                  </a:lnTo>
                  <a:lnTo>
                    <a:pt x="17" y="771"/>
                  </a:lnTo>
                  <a:lnTo>
                    <a:pt x="23" y="787"/>
                  </a:lnTo>
                  <a:lnTo>
                    <a:pt x="27" y="798"/>
                  </a:lnTo>
                  <a:lnTo>
                    <a:pt x="32" y="810"/>
                  </a:lnTo>
                  <a:lnTo>
                    <a:pt x="30" y="827"/>
                  </a:lnTo>
                  <a:lnTo>
                    <a:pt x="28" y="840"/>
                  </a:lnTo>
                  <a:lnTo>
                    <a:pt x="23" y="850"/>
                  </a:lnTo>
                  <a:lnTo>
                    <a:pt x="17" y="867"/>
                  </a:lnTo>
                  <a:lnTo>
                    <a:pt x="13" y="877"/>
                  </a:lnTo>
                  <a:lnTo>
                    <a:pt x="0" y="877"/>
                  </a:lnTo>
                  <a:lnTo>
                    <a:pt x="0" y="890"/>
                  </a:lnTo>
                  <a:lnTo>
                    <a:pt x="0" y="900"/>
                  </a:lnTo>
                  <a:lnTo>
                    <a:pt x="13" y="906"/>
                  </a:lnTo>
                  <a:lnTo>
                    <a:pt x="19" y="906"/>
                  </a:lnTo>
                  <a:lnTo>
                    <a:pt x="28" y="919"/>
                  </a:lnTo>
                  <a:lnTo>
                    <a:pt x="28" y="921"/>
                  </a:lnTo>
                  <a:lnTo>
                    <a:pt x="30" y="919"/>
                  </a:lnTo>
                  <a:lnTo>
                    <a:pt x="46" y="921"/>
                  </a:lnTo>
                  <a:lnTo>
                    <a:pt x="53" y="934"/>
                  </a:lnTo>
                  <a:lnTo>
                    <a:pt x="61" y="952"/>
                  </a:lnTo>
                  <a:lnTo>
                    <a:pt x="76" y="969"/>
                  </a:lnTo>
                  <a:lnTo>
                    <a:pt x="86" y="980"/>
                  </a:lnTo>
                  <a:lnTo>
                    <a:pt x="101" y="986"/>
                  </a:lnTo>
                  <a:lnTo>
                    <a:pt x="126" y="986"/>
                  </a:lnTo>
                  <a:lnTo>
                    <a:pt x="146" y="982"/>
                  </a:lnTo>
                  <a:lnTo>
                    <a:pt x="159" y="982"/>
                  </a:lnTo>
                  <a:lnTo>
                    <a:pt x="172" y="975"/>
                  </a:lnTo>
                  <a:lnTo>
                    <a:pt x="186" y="961"/>
                  </a:lnTo>
                  <a:lnTo>
                    <a:pt x="197" y="955"/>
                  </a:lnTo>
                  <a:lnTo>
                    <a:pt x="230" y="957"/>
                  </a:lnTo>
                  <a:lnTo>
                    <a:pt x="249" y="954"/>
                  </a:lnTo>
                  <a:lnTo>
                    <a:pt x="257" y="934"/>
                  </a:lnTo>
                  <a:lnTo>
                    <a:pt x="278" y="931"/>
                  </a:lnTo>
                  <a:lnTo>
                    <a:pt x="289" y="919"/>
                  </a:lnTo>
                  <a:lnTo>
                    <a:pt x="289" y="911"/>
                  </a:lnTo>
                  <a:lnTo>
                    <a:pt x="303" y="902"/>
                  </a:lnTo>
                  <a:lnTo>
                    <a:pt x="305" y="848"/>
                  </a:lnTo>
                  <a:lnTo>
                    <a:pt x="297" y="835"/>
                  </a:lnTo>
                  <a:lnTo>
                    <a:pt x="288" y="821"/>
                  </a:lnTo>
                  <a:lnTo>
                    <a:pt x="307" y="815"/>
                  </a:lnTo>
                  <a:lnTo>
                    <a:pt x="330" y="802"/>
                  </a:lnTo>
                  <a:lnTo>
                    <a:pt x="339" y="813"/>
                  </a:lnTo>
                  <a:lnTo>
                    <a:pt x="345" y="821"/>
                  </a:lnTo>
                  <a:lnTo>
                    <a:pt x="368" y="823"/>
                  </a:lnTo>
                  <a:lnTo>
                    <a:pt x="380" y="829"/>
                  </a:lnTo>
                  <a:lnTo>
                    <a:pt x="393" y="836"/>
                  </a:lnTo>
                  <a:lnTo>
                    <a:pt x="410" y="838"/>
                  </a:lnTo>
                  <a:lnTo>
                    <a:pt x="431" y="833"/>
                  </a:lnTo>
                  <a:lnTo>
                    <a:pt x="447" y="829"/>
                  </a:lnTo>
                  <a:lnTo>
                    <a:pt x="460" y="823"/>
                  </a:lnTo>
                  <a:lnTo>
                    <a:pt x="476" y="808"/>
                  </a:lnTo>
                  <a:lnTo>
                    <a:pt x="502" y="810"/>
                  </a:lnTo>
                  <a:lnTo>
                    <a:pt x="516" y="808"/>
                  </a:lnTo>
                  <a:lnTo>
                    <a:pt x="533" y="798"/>
                  </a:lnTo>
                  <a:lnTo>
                    <a:pt x="552" y="781"/>
                  </a:lnTo>
                  <a:lnTo>
                    <a:pt x="562" y="773"/>
                  </a:lnTo>
                  <a:lnTo>
                    <a:pt x="581" y="764"/>
                  </a:lnTo>
                  <a:lnTo>
                    <a:pt x="594" y="764"/>
                  </a:lnTo>
                  <a:lnTo>
                    <a:pt x="598" y="750"/>
                  </a:lnTo>
                  <a:lnTo>
                    <a:pt x="616" y="739"/>
                  </a:lnTo>
                  <a:lnTo>
                    <a:pt x="629" y="725"/>
                  </a:lnTo>
                  <a:lnTo>
                    <a:pt x="646" y="723"/>
                  </a:lnTo>
                  <a:lnTo>
                    <a:pt x="665" y="712"/>
                  </a:lnTo>
                  <a:lnTo>
                    <a:pt x="669" y="694"/>
                  </a:lnTo>
                  <a:lnTo>
                    <a:pt x="683" y="683"/>
                  </a:lnTo>
                  <a:lnTo>
                    <a:pt x="681" y="666"/>
                  </a:lnTo>
                  <a:lnTo>
                    <a:pt x="667" y="648"/>
                  </a:lnTo>
                  <a:lnTo>
                    <a:pt x="665" y="629"/>
                  </a:lnTo>
                  <a:lnTo>
                    <a:pt x="665" y="602"/>
                  </a:lnTo>
                  <a:lnTo>
                    <a:pt x="679" y="587"/>
                  </a:lnTo>
                  <a:lnTo>
                    <a:pt x="677" y="591"/>
                  </a:lnTo>
                  <a:lnTo>
                    <a:pt x="675" y="583"/>
                  </a:lnTo>
                  <a:lnTo>
                    <a:pt x="669" y="572"/>
                  </a:lnTo>
                  <a:lnTo>
                    <a:pt x="675" y="556"/>
                  </a:lnTo>
                  <a:lnTo>
                    <a:pt x="685" y="551"/>
                  </a:lnTo>
                  <a:lnTo>
                    <a:pt x="690" y="541"/>
                  </a:lnTo>
                  <a:lnTo>
                    <a:pt x="690" y="524"/>
                  </a:lnTo>
                  <a:lnTo>
                    <a:pt x="687" y="506"/>
                  </a:lnTo>
                  <a:lnTo>
                    <a:pt x="675" y="497"/>
                  </a:lnTo>
                  <a:lnTo>
                    <a:pt x="662" y="483"/>
                  </a:lnTo>
                  <a:lnTo>
                    <a:pt x="662" y="466"/>
                  </a:lnTo>
                  <a:lnTo>
                    <a:pt x="671" y="449"/>
                  </a:lnTo>
                  <a:lnTo>
                    <a:pt x="669" y="428"/>
                  </a:lnTo>
                  <a:lnTo>
                    <a:pt x="660" y="412"/>
                  </a:lnTo>
                  <a:lnTo>
                    <a:pt x="652" y="403"/>
                  </a:lnTo>
                  <a:lnTo>
                    <a:pt x="641" y="393"/>
                  </a:lnTo>
                  <a:lnTo>
                    <a:pt x="637" y="376"/>
                  </a:lnTo>
                  <a:lnTo>
                    <a:pt x="642" y="366"/>
                  </a:lnTo>
                  <a:lnTo>
                    <a:pt x="639" y="349"/>
                  </a:lnTo>
                  <a:lnTo>
                    <a:pt x="627" y="347"/>
                  </a:lnTo>
                  <a:lnTo>
                    <a:pt x="623" y="328"/>
                  </a:lnTo>
                  <a:lnTo>
                    <a:pt x="631" y="314"/>
                  </a:lnTo>
                  <a:lnTo>
                    <a:pt x="633" y="295"/>
                  </a:lnTo>
                  <a:lnTo>
                    <a:pt x="637" y="276"/>
                  </a:lnTo>
                  <a:lnTo>
                    <a:pt x="625" y="259"/>
                  </a:lnTo>
                  <a:lnTo>
                    <a:pt x="623" y="242"/>
                  </a:lnTo>
                  <a:lnTo>
                    <a:pt x="631" y="226"/>
                  </a:lnTo>
                  <a:lnTo>
                    <a:pt x="635" y="209"/>
                  </a:lnTo>
                  <a:lnTo>
                    <a:pt x="650" y="201"/>
                  </a:lnTo>
                  <a:lnTo>
                    <a:pt x="650" y="188"/>
                  </a:lnTo>
                  <a:lnTo>
                    <a:pt x="644" y="171"/>
                  </a:lnTo>
                  <a:lnTo>
                    <a:pt x="633" y="155"/>
                  </a:lnTo>
                  <a:lnTo>
                    <a:pt x="625" y="142"/>
                  </a:lnTo>
                  <a:lnTo>
                    <a:pt x="619" y="123"/>
                  </a:lnTo>
                  <a:lnTo>
                    <a:pt x="608" y="101"/>
                  </a:lnTo>
                  <a:lnTo>
                    <a:pt x="619" y="82"/>
                  </a:lnTo>
                  <a:lnTo>
                    <a:pt x="629" y="63"/>
                  </a:lnTo>
                  <a:lnTo>
                    <a:pt x="625" y="32"/>
                  </a:lnTo>
                  <a:lnTo>
                    <a:pt x="625" y="30"/>
                  </a:lnTo>
                  <a:lnTo>
                    <a:pt x="614" y="25"/>
                  </a:lnTo>
                  <a:lnTo>
                    <a:pt x="602" y="19"/>
                  </a:lnTo>
                  <a:lnTo>
                    <a:pt x="598" y="11"/>
                  </a:lnTo>
                  <a:lnTo>
                    <a:pt x="589" y="11"/>
                  </a:lnTo>
                  <a:lnTo>
                    <a:pt x="579" y="2"/>
                  </a:lnTo>
                  <a:lnTo>
                    <a:pt x="566" y="2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rgbClr val="FF8C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6630699" y="1794977"/>
              <a:ext cx="1058760" cy="1289562"/>
            </a:xfrm>
            <a:custGeom>
              <a:avLst/>
              <a:gdLst/>
              <a:ahLst/>
              <a:cxnLst/>
              <a:rect l="l" t="t" r="r" b="b"/>
              <a:pathLst>
                <a:path w="869" h="1140" extrusionOk="0">
                  <a:moveTo>
                    <a:pt x="712" y="171"/>
                  </a:moveTo>
                  <a:lnTo>
                    <a:pt x="698" y="171"/>
                  </a:lnTo>
                  <a:lnTo>
                    <a:pt x="681" y="171"/>
                  </a:lnTo>
                  <a:lnTo>
                    <a:pt x="677" y="180"/>
                  </a:lnTo>
                  <a:lnTo>
                    <a:pt x="685" y="192"/>
                  </a:lnTo>
                  <a:lnTo>
                    <a:pt x="673" y="196"/>
                  </a:lnTo>
                  <a:lnTo>
                    <a:pt x="662" y="202"/>
                  </a:lnTo>
                  <a:lnTo>
                    <a:pt x="660" y="190"/>
                  </a:lnTo>
                  <a:lnTo>
                    <a:pt x="637" y="188"/>
                  </a:lnTo>
                  <a:lnTo>
                    <a:pt x="625" y="192"/>
                  </a:lnTo>
                  <a:lnTo>
                    <a:pt x="620" y="184"/>
                  </a:lnTo>
                  <a:lnTo>
                    <a:pt x="601" y="184"/>
                  </a:lnTo>
                  <a:lnTo>
                    <a:pt x="591" y="196"/>
                  </a:lnTo>
                  <a:lnTo>
                    <a:pt x="577" y="209"/>
                  </a:lnTo>
                  <a:lnTo>
                    <a:pt x="572" y="223"/>
                  </a:lnTo>
                  <a:lnTo>
                    <a:pt x="554" y="223"/>
                  </a:lnTo>
                  <a:lnTo>
                    <a:pt x="553" y="209"/>
                  </a:lnTo>
                  <a:lnTo>
                    <a:pt x="577" y="184"/>
                  </a:lnTo>
                  <a:lnTo>
                    <a:pt x="570" y="171"/>
                  </a:lnTo>
                  <a:lnTo>
                    <a:pt x="560" y="186"/>
                  </a:lnTo>
                  <a:lnTo>
                    <a:pt x="549" y="194"/>
                  </a:lnTo>
                  <a:lnTo>
                    <a:pt x="531" y="209"/>
                  </a:lnTo>
                  <a:lnTo>
                    <a:pt x="528" y="228"/>
                  </a:lnTo>
                  <a:lnTo>
                    <a:pt x="537" y="251"/>
                  </a:lnTo>
                  <a:lnTo>
                    <a:pt x="530" y="267"/>
                  </a:lnTo>
                  <a:lnTo>
                    <a:pt x="514" y="271"/>
                  </a:lnTo>
                  <a:lnTo>
                    <a:pt x="510" y="253"/>
                  </a:lnTo>
                  <a:lnTo>
                    <a:pt x="518" y="234"/>
                  </a:lnTo>
                  <a:lnTo>
                    <a:pt x="514" y="219"/>
                  </a:lnTo>
                  <a:lnTo>
                    <a:pt x="518" y="198"/>
                  </a:lnTo>
                  <a:lnTo>
                    <a:pt x="533" y="184"/>
                  </a:lnTo>
                  <a:lnTo>
                    <a:pt x="547" y="169"/>
                  </a:lnTo>
                  <a:lnTo>
                    <a:pt x="556" y="154"/>
                  </a:lnTo>
                  <a:lnTo>
                    <a:pt x="554" y="138"/>
                  </a:lnTo>
                  <a:lnTo>
                    <a:pt x="539" y="131"/>
                  </a:lnTo>
                  <a:lnTo>
                    <a:pt x="531" y="146"/>
                  </a:lnTo>
                  <a:lnTo>
                    <a:pt x="514" y="156"/>
                  </a:lnTo>
                  <a:lnTo>
                    <a:pt x="499" y="169"/>
                  </a:lnTo>
                  <a:lnTo>
                    <a:pt x="493" y="159"/>
                  </a:lnTo>
                  <a:lnTo>
                    <a:pt x="482" y="159"/>
                  </a:lnTo>
                  <a:lnTo>
                    <a:pt x="485" y="146"/>
                  </a:lnTo>
                  <a:lnTo>
                    <a:pt x="505" y="146"/>
                  </a:lnTo>
                  <a:lnTo>
                    <a:pt x="518" y="131"/>
                  </a:lnTo>
                  <a:lnTo>
                    <a:pt x="518" y="129"/>
                  </a:lnTo>
                  <a:lnTo>
                    <a:pt x="518" y="125"/>
                  </a:lnTo>
                  <a:lnTo>
                    <a:pt x="520" y="119"/>
                  </a:lnTo>
                  <a:lnTo>
                    <a:pt x="526" y="115"/>
                  </a:lnTo>
                  <a:lnTo>
                    <a:pt x="537" y="111"/>
                  </a:lnTo>
                  <a:lnTo>
                    <a:pt x="541" y="109"/>
                  </a:lnTo>
                  <a:lnTo>
                    <a:pt x="537" y="100"/>
                  </a:lnTo>
                  <a:lnTo>
                    <a:pt x="522" y="88"/>
                  </a:lnTo>
                  <a:lnTo>
                    <a:pt x="506" y="77"/>
                  </a:lnTo>
                  <a:lnTo>
                    <a:pt x="497" y="83"/>
                  </a:lnTo>
                  <a:lnTo>
                    <a:pt x="493" y="69"/>
                  </a:lnTo>
                  <a:lnTo>
                    <a:pt x="480" y="61"/>
                  </a:lnTo>
                  <a:lnTo>
                    <a:pt x="468" y="56"/>
                  </a:lnTo>
                  <a:lnTo>
                    <a:pt x="464" y="44"/>
                  </a:lnTo>
                  <a:lnTo>
                    <a:pt x="451" y="46"/>
                  </a:lnTo>
                  <a:lnTo>
                    <a:pt x="451" y="61"/>
                  </a:lnTo>
                  <a:lnTo>
                    <a:pt x="443" y="73"/>
                  </a:lnTo>
                  <a:lnTo>
                    <a:pt x="432" y="61"/>
                  </a:lnTo>
                  <a:lnTo>
                    <a:pt x="424" y="46"/>
                  </a:lnTo>
                  <a:lnTo>
                    <a:pt x="414" y="37"/>
                  </a:lnTo>
                  <a:lnTo>
                    <a:pt x="414" y="25"/>
                  </a:lnTo>
                  <a:lnTo>
                    <a:pt x="403" y="23"/>
                  </a:lnTo>
                  <a:lnTo>
                    <a:pt x="389" y="14"/>
                  </a:lnTo>
                  <a:lnTo>
                    <a:pt x="384" y="2"/>
                  </a:lnTo>
                  <a:lnTo>
                    <a:pt x="372" y="0"/>
                  </a:lnTo>
                  <a:lnTo>
                    <a:pt x="357" y="2"/>
                  </a:lnTo>
                  <a:lnTo>
                    <a:pt x="343" y="8"/>
                  </a:lnTo>
                  <a:lnTo>
                    <a:pt x="340" y="31"/>
                  </a:lnTo>
                  <a:lnTo>
                    <a:pt x="326" y="44"/>
                  </a:lnTo>
                  <a:lnTo>
                    <a:pt x="322" y="65"/>
                  </a:lnTo>
                  <a:lnTo>
                    <a:pt x="311" y="79"/>
                  </a:lnTo>
                  <a:lnTo>
                    <a:pt x="322" y="98"/>
                  </a:lnTo>
                  <a:lnTo>
                    <a:pt x="324" y="111"/>
                  </a:lnTo>
                  <a:lnTo>
                    <a:pt x="317" y="123"/>
                  </a:lnTo>
                  <a:lnTo>
                    <a:pt x="295" y="134"/>
                  </a:lnTo>
                  <a:lnTo>
                    <a:pt x="297" y="150"/>
                  </a:lnTo>
                  <a:lnTo>
                    <a:pt x="297" y="171"/>
                  </a:lnTo>
                  <a:lnTo>
                    <a:pt x="280" y="173"/>
                  </a:lnTo>
                  <a:lnTo>
                    <a:pt x="271" y="190"/>
                  </a:lnTo>
                  <a:lnTo>
                    <a:pt x="269" y="213"/>
                  </a:lnTo>
                  <a:lnTo>
                    <a:pt x="263" y="225"/>
                  </a:lnTo>
                  <a:lnTo>
                    <a:pt x="244" y="228"/>
                  </a:lnTo>
                  <a:lnTo>
                    <a:pt x="244" y="246"/>
                  </a:lnTo>
                  <a:lnTo>
                    <a:pt x="240" y="263"/>
                  </a:lnTo>
                  <a:lnTo>
                    <a:pt x="219" y="276"/>
                  </a:lnTo>
                  <a:lnTo>
                    <a:pt x="215" y="303"/>
                  </a:lnTo>
                  <a:lnTo>
                    <a:pt x="209" y="322"/>
                  </a:lnTo>
                  <a:lnTo>
                    <a:pt x="196" y="336"/>
                  </a:lnTo>
                  <a:lnTo>
                    <a:pt x="188" y="351"/>
                  </a:lnTo>
                  <a:lnTo>
                    <a:pt x="186" y="374"/>
                  </a:lnTo>
                  <a:lnTo>
                    <a:pt x="173" y="376"/>
                  </a:lnTo>
                  <a:lnTo>
                    <a:pt x="157" y="392"/>
                  </a:lnTo>
                  <a:lnTo>
                    <a:pt x="144" y="399"/>
                  </a:lnTo>
                  <a:lnTo>
                    <a:pt x="129" y="405"/>
                  </a:lnTo>
                  <a:lnTo>
                    <a:pt x="111" y="407"/>
                  </a:lnTo>
                  <a:lnTo>
                    <a:pt x="92" y="430"/>
                  </a:lnTo>
                  <a:lnTo>
                    <a:pt x="71" y="434"/>
                  </a:lnTo>
                  <a:lnTo>
                    <a:pt x="56" y="451"/>
                  </a:lnTo>
                  <a:lnTo>
                    <a:pt x="40" y="466"/>
                  </a:lnTo>
                  <a:lnTo>
                    <a:pt x="21" y="466"/>
                  </a:lnTo>
                  <a:lnTo>
                    <a:pt x="11" y="489"/>
                  </a:lnTo>
                  <a:lnTo>
                    <a:pt x="0" y="491"/>
                  </a:lnTo>
                  <a:lnTo>
                    <a:pt x="13" y="495"/>
                  </a:lnTo>
                  <a:lnTo>
                    <a:pt x="31" y="497"/>
                  </a:lnTo>
                  <a:lnTo>
                    <a:pt x="44" y="491"/>
                  </a:lnTo>
                  <a:lnTo>
                    <a:pt x="58" y="497"/>
                  </a:lnTo>
                  <a:lnTo>
                    <a:pt x="73" y="501"/>
                  </a:lnTo>
                  <a:lnTo>
                    <a:pt x="82" y="501"/>
                  </a:lnTo>
                  <a:lnTo>
                    <a:pt x="100" y="501"/>
                  </a:lnTo>
                  <a:lnTo>
                    <a:pt x="107" y="516"/>
                  </a:lnTo>
                  <a:lnTo>
                    <a:pt x="119" y="518"/>
                  </a:lnTo>
                  <a:lnTo>
                    <a:pt x="130" y="528"/>
                  </a:lnTo>
                  <a:lnTo>
                    <a:pt x="138" y="537"/>
                  </a:lnTo>
                  <a:lnTo>
                    <a:pt x="150" y="541"/>
                  </a:lnTo>
                  <a:lnTo>
                    <a:pt x="159" y="560"/>
                  </a:lnTo>
                  <a:lnTo>
                    <a:pt x="152" y="591"/>
                  </a:lnTo>
                  <a:lnTo>
                    <a:pt x="159" y="614"/>
                  </a:lnTo>
                  <a:lnTo>
                    <a:pt x="152" y="630"/>
                  </a:lnTo>
                  <a:lnTo>
                    <a:pt x="152" y="647"/>
                  </a:lnTo>
                  <a:lnTo>
                    <a:pt x="144" y="655"/>
                  </a:lnTo>
                  <a:lnTo>
                    <a:pt x="144" y="672"/>
                  </a:lnTo>
                  <a:lnTo>
                    <a:pt x="146" y="681"/>
                  </a:lnTo>
                  <a:lnTo>
                    <a:pt x="140" y="695"/>
                  </a:lnTo>
                  <a:lnTo>
                    <a:pt x="134" y="708"/>
                  </a:lnTo>
                  <a:lnTo>
                    <a:pt x="129" y="718"/>
                  </a:lnTo>
                  <a:lnTo>
                    <a:pt x="119" y="726"/>
                  </a:lnTo>
                  <a:lnTo>
                    <a:pt x="113" y="737"/>
                  </a:lnTo>
                  <a:lnTo>
                    <a:pt x="119" y="752"/>
                  </a:lnTo>
                  <a:lnTo>
                    <a:pt x="132" y="756"/>
                  </a:lnTo>
                  <a:lnTo>
                    <a:pt x="140" y="770"/>
                  </a:lnTo>
                  <a:lnTo>
                    <a:pt x="152" y="777"/>
                  </a:lnTo>
                  <a:lnTo>
                    <a:pt x="161" y="793"/>
                  </a:lnTo>
                  <a:lnTo>
                    <a:pt x="175" y="802"/>
                  </a:lnTo>
                  <a:lnTo>
                    <a:pt x="178" y="812"/>
                  </a:lnTo>
                  <a:lnTo>
                    <a:pt x="180" y="825"/>
                  </a:lnTo>
                  <a:lnTo>
                    <a:pt x="190" y="827"/>
                  </a:lnTo>
                  <a:lnTo>
                    <a:pt x="196" y="839"/>
                  </a:lnTo>
                  <a:lnTo>
                    <a:pt x="198" y="845"/>
                  </a:lnTo>
                  <a:lnTo>
                    <a:pt x="205" y="848"/>
                  </a:lnTo>
                  <a:lnTo>
                    <a:pt x="219" y="848"/>
                  </a:lnTo>
                  <a:lnTo>
                    <a:pt x="221" y="860"/>
                  </a:lnTo>
                  <a:lnTo>
                    <a:pt x="238" y="860"/>
                  </a:lnTo>
                  <a:lnTo>
                    <a:pt x="267" y="860"/>
                  </a:lnTo>
                  <a:lnTo>
                    <a:pt x="267" y="877"/>
                  </a:lnTo>
                  <a:lnTo>
                    <a:pt x="265" y="898"/>
                  </a:lnTo>
                  <a:lnTo>
                    <a:pt x="253" y="906"/>
                  </a:lnTo>
                  <a:lnTo>
                    <a:pt x="240" y="910"/>
                  </a:lnTo>
                  <a:lnTo>
                    <a:pt x="234" y="923"/>
                  </a:lnTo>
                  <a:lnTo>
                    <a:pt x="219" y="925"/>
                  </a:lnTo>
                  <a:lnTo>
                    <a:pt x="217" y="940"/>
                  </a:lnTo>
                  <a:lnTo>
                    <a:pt x="215" y="958"/>
                  </a:lnTo>
                  <a:lnTo>
                    <a:pt x="209" y="967"/>
                  </a:lnTo>
                  <a:lnTo>
                    <a:pt x="196" y="975"/>
                  </a:lnTo>
                  <a:lnTo>
                    <a:pt x="186" y="987"/>
                  </a:lnTo>
                  <a:lnTo>
                    <a:pt x="200" y="994"/>
                  </a:lnTo>
                  <a:lnTo>
                    <a:pt x="205" y="1008"/>
                  </a:lnTo>
                  <a:lnTo>
                    <a:pt x="215" y="1011"/>
                  </a:lnTo>
                  <a:lnTo>
                    <a:pt x="217" y="1023"/>
                  </a:lnTo>
                  <a:lnTo>
                    <a:pt x="226" y="1031"/>
                  </a:lnTo>
                  <a:lnTo>
                    <a:pt x="234" y="1040"/>
                  </a:lnTo>
                  <a:lnTo>
                    <a:pt x="236" y="1046"/>
                  </a:lnTo>
                  <a:lnTo>
                    <a:pt x="251" y="1046"/>
                  </a:lnTo>
                  <a:lnTo>
                    <a:pt x="253" y="1058"/>
                  </a:lnTo>
                  <a:lnTo>
                    <a:pt x="246" y="1063"/>
                  </a:lnTo>
                  <a:lnTo>
                    <a:pt x="244" y="1079"/>
                  </a:lnTo>
                  <a:lnTo>
                    <a:pt x="253" y="1096"/>
                  </a:lnTo>
                  <a:lnTo>
                    <a:pt x="263" y="1106"/>
                  </a:lnTo>
                  <a:lnTo>
                    <a:pt x="267" y="1119"/>
                  </a:lnTo>
                  <a:lnTo>
                    <a:pt x="276" y="1130"/>
                  </a:lnTo>
                  <a:lnTo>
                    <a:pt x="284" y="1138"/>
                  </a:lnTo>
                  <a:lnTo>
                    <a:pt x="295" y="1140"/>
                  </a:lnTo>
                  <a:lnTo>
                    <a:pt x="313" y="1140"/>
                  </a:lnTo>
                  <a:lnTo>
                    <a:pt x="313" y="1136"/>
                  </a:lnTo>
                  <a:lnTo>
                    <a:pt x="313" y="1123"/>
                  </a:lnTo>
                  <a:lnTo>
                    <a:pt x="326" y="1123"/>
                  </a:lnTo>
                  <a:lnTo>
                    <a:pt x="330" y="1113"/>
                  </a:lnTo>
                  <a:lnTo>
                    <a:pt x="336" y="1096"/>
                  </a:lnTo>
                  <a:lnTo>
                    <a:pt x="341" y="1086"/>
                  </a:lnTo>
                  <a:lnTo>
                    <a:pt x="343" y="1073"/>
                  </a:lnTo>
                  <a:lnTo>
                    <a:pt x="345" y="1056"/>
                  </a:lnTo>
                  <a:lnTo>
                    <a:pt x="340" y="1044"/>
                  </a:lnTo>
                  <a:lnTo>
                    <a:pt x="336" y="1033"/>
                  </a:lnTo>
                  <a:lnTo>
                    <a:pt x="330" y="1017"/>
                  </a:lnTo>
                  <a:lnTo>
                    <a:pt x="330" y="1011"/>
                  </a:lnTo>
                  <a:lnTo>
                    <a:pt x="330" y="998"/>
                  </a:lnTo>
                  <a:lnTo>
                    <a:pt x="330" y="983"/>
                  </a:lnTo>
                  <a:lnTo>
                    <a:pt x="336" y="971"/>
                  </a:lnTo>
                  <a:lnTo>
                    <a:pt x="340" y="962"/>
                  </a:lnTo>
                  <a:lnTo>
                    <a:pt x="340" y="948"/>
                  </a:lnTo>
                  <a:lnTo>
                    <a:pt x="345" y="937"/>
                  </a:lnTo>
                  <a:lnTo>
                    <a:pt x="355" y="927"/>
                  </a:lnTo>
                  <a:lnTo>
                    <a:pt x="366" y="919"/>
                  </a:lnTo>
                  <a:lnTo>
                    <a:pt x="368" y="904"/>
                  </a:lnTo>
                  <a:lnTo>
                    <a:pt x="380" y="896"/>
                  </a:lnTo>
                  <a:lnTo>
                    <a:pt x="386" y="887"/>
                  </a:lnTo>
                  <a:lnTo>
                    <a:pt x="386" y="875"/>
                  </a:lnTo>
                  <a:lnTo>
                    <a:pt x="386" y="866"/>
                  </a:lnTo>
                  <a:lnTo>
                    <a:pt x="388" y="850"/>
                  </a:lnTo>
                  <a:lnTo>
                    <a:pt x="393" y="839"/>
                  </a:lnTo>
                  <a:lnTo>
                    <a:pt x="401" y="825"/>
                  </a:lnTo>
                  <a:lnTo>
                    <a:pt x="412" y="816"/>
                  </a:lnTo>
                  <a:lnTo>
                    <a:pt x="424" y="812"/>
                  </a:lnTo>
                  <a:lnTo>
                    <a:pt x="437" y="808"/>
                  </a:lnTo>
                  <a:lnTo>
                    <a:pt x="449" y="804"/>
                  </a:lnTo>
                  <a:lnTo>
                    <a:pt x="462" y="800"/>
                  </a:lnTo>
                  <a:lnTo>
                    <a:pt x="480" y="798"/>
                  </a:lnTo>
                  <a:lnTo>
                    <a:pt x="495" y="800"/>
                  </a:lnTo>
                  <a:lnTo>
                    <a:pt x="506" y="797"/>
                  </a:lnTo>
                  <a:lnTo>
                    <a:pt x="512" y="781"/>
                  </a:lnTo>
                  <a:lnTo>
                    <a:pt x="520" y="770"/>
                  </a:lnTo>
                  <a:lnTo>
                    <a:pt x="535" y="756"/>
                  </a:lnTo>
                  <a:lnTo>
                    <a:pt x="549" y="750"/>
                  </a:lnTo>
                  <a:lnTo>
                    <a:pt x="566" y="739"/>
                  </a:lnTo>
                  <a:lnTo>
                    <a:pt x="581" y="731"/>
                  </a:lnTo>
                  <a:lnTo>
                    <a:pt x="599" y="724"/>
                  </a:lnTo>
                  <a:lnTo>
                    <a:pt x="618" y="724"/>
                  </a:lnTo>
                  <a:lnTo>
                    <a:pt x="635" y="729"/>
                  </a:lnTo>
                  <a:lnTo>
                    <a:pt x="650" y="733"/>
                  </a:lnTo>
                  <a:lnTo>
                    <a:pt x="666" y="737"/>
                  </a:lnTo>
                  <a:lnTo>
                    <a:pt x="691" y="733"/>
                  </a:lnTo>
                  <a:lnTo>
                    <a:pt x="710" y="731"/>
                  </a:lnTo>
                  <a:lnTo>
                    <a:pt x="729" y="724"/>
                  </a:lnTo>
                  <a:lnTo>
                    <a:pt x="725" y="708"/>
                  </a:lnTo>
                  <a:lnTo>
                    <a:pt x="742" y="697"/>
                  </a:lnTo>
                  <a:lnTo>
                    <a:pt x="744" y="687"/>
                  </a:lnTo>
                  <a:lnTo>
                    <a:pt x="735" y="676"/>
                  </a:lnTo>
                  <a:lnTo>
                    <a:pt x="727" y="672"/>
                  </a:lnTo>
                  <a:lnTo>
                    <a:pt x="712" y="655"/>
                  </a:lnTo>
                  <a:lnTo>
                    <a:pt x="704" y="631"/>
                  </a:lnTo>
                  <a:lnTo>
                    <a:pt x="706" y="610"/>
                  </a:lnTo>
                  <a:lnTo>
                    <a:pt x="719" y="591"/>
                  </a:lnTo>
                  <a:lnTo>
                    <a:pt x="721" y="585"/>
                  </a:lnTo>
                  <a:lnTo>
                    <a:pt x="727" y="574"/>
                  </a:lnTo>
                  <a:lnTo>
                    <a:pt x="731" y="570"/>
                  </a:lnTo>
                  <a:lnTo>
                    <a:pt x="735" y="570"/>
                  </a:lnTo>
                  <a:lnTo>
                    <a:pt x="739" y="570"/>
                  </a:lnTo>
                  <a:lnTo>
                    <a:pt x="744" y="551"/>
                  </a:lnTo>
                  <a:lnTo>
                    <a:pt x="750" y="534"/>
                  </a:lnTo>
                  <a:lnTo>
                    <a:pt x="750" y="518"/>
                  </a:lnTo>
                  <a:lnTo>
                    <a:pt x="746" y="503"/>
                  </a:lnTo>
                  <a:lnTo>
                    <a:pt x="737" y="491"/>
                  </a:lnTo>
                  <a:lnTo>
                    <a:pt x="727" y="480"/>
                  </a:lnTo>
                  <a:lnTo>
                    <a:pt x="727" y="466"/>
                  </a:lnTo>
                  <a:lnTo>
                    <a:pt x="733" y="451"/>
                  </a:lnTo>
                  <a:lnTo>
                    <a:pt x="739" y="436"/>
                  </a:lnTo>
                  <a:lnTo>
                    <a:pt x="737" y="428"/>
                  </a:lnTo>
                  <a:lnTo>
                    <a:pt x="729" y="420"/>
                  </a:lnTo>
                  <a:lnTo>
                    <a:pt x="729" y="403"/>
                  </a:lnTo>
                  <a:lnTo>
                    <a:pt x="739" y="395"/>
                  </a:lnTo>
                  <a:lnTo>
                    <a:pt x="750" y="382"/>
                  </a:lnTo>
                  <a:lnTo>
                    <a:pt x="750" y="367"/>
                  </a:lnTo>
                  <a:lnTo>
                    <a:pt x="758" y="363"/>
                  </a:lnTo>
                  <a:lnTo>
                    <a:pt x="769" y="355"/>
                  </a:lnTo>
                  <a:lnTo>
                    <a:pt x="769" y="342"/>
                  </a:lnTo>
                  <a:lnTo>
                    <a:pt x="779" y="330"/>
                  </a:lnTo>
                  <a:lnTo>
                    <a:pt x="783" y="321"/>
                  </a:lnTo>
                  <a:lnTo>
                    <a:pt x="800" y="321"/>
                  </a:lnTo>
                  <a:lnTo>
                    <a:pt x="815" y="319"/>
                  </a:lnTo>
                  <a:lnTo>
                    <a:pt x="819" y="309"/>
                  </a:lnTo>
                  <a:lnTo>
                    <a:pt x="833" y="301"/>
                  </a:lnTo>
                  <a:lnTo>
                    <a:pt x="846" y="301"/>
                  </a:lnTo>
                  <a:lnTo>
                    <a:pt x="856" y="296"/>
                  </a:lnTo>
                  <a:lnTo>
                    <a:pt x="854" y="280"/>
                  </a:lnTo>
                  <a:lnTo>
                    <a:pt x="869" y="275"/>
                  </a:lnTo>
                  <a:lnTo>
                    <a:pt x="869" y="261"/>
                  </a:lnTo>
                  <a:lnTo>
                    <a:pt x="869" y="250"/>
                  </a:lnTo>
                  <a:lnTo>
                    <a:pt x="867" y="248"/>
                  </a:lnTo>
                  <a:lnTo>
                    <a:pt x="854" y="250"/>
                  </a:lnTo>
                  <a:lnTo>
                    <a:pt x="835" y="250"/>
                  </a:lnTo>
                  <a:lnTo>
                    <a:pt x="821" y="248"/>
                  </a:lnTo>
                  <a:lnTo>
                    <a:pt x="812" y="236"/>
                  </a:lnTo>
                  <a:lnTo>
                    <a:pt x="800" y="236"/>
                  </a:lnTo>
                  <a:lnTo>
                    <a:pt x="800" y="228"/>
                  </a:lnTo>
                  <a:lnTo>
                    <a:pt x="792" y="223"/>
                  </a:lnTo>
                  <a:lnTo>
                    <a:pt x="785" y="215"/>
                  </a:lnTo>
                  <a:lnTo>
                    <a:pt x="773" y="209"/>
                  </a:lnTo>
                  <a:lnTo>
                    <a:pt x="760" y="207"/>
                  </a:lnTo>
                  <a:lnTo>
                    <a:pt x="752" y="202"/>
                  </a:lnTo>
                  <a:lnTo>
                    <a:pt x="735" y="204"/>
                  </a:lnTo>
                  <a:lnTo>
                    <a:pt x="727" y="190"/>
                  </a:lnTo>
                  <a:lnTo>
                    <a:pt x="719" y="182"/>
                  </a:lnTo>
                  <a:lnTo>
                    <a:pt x="712" y="171"/>
                  </a:lnTo>
                  <a:close/>
                </a:path>
              </a:pathLst>
            </a:custGeom>
            <a:solidFill>
              <a:srgbClr val="FF8C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5056651" y="1191407"/>
              <a:ext cx="1990705" cy="1861014"/>
            </a:xfrm>
            <a:custGeom>
              <a:avLst/>
              <a:gdLst/>
              <a:ahLst/>
              <a:cxnLst/>
              <a:rect l="l" t="t" r="r" b="b"/>
              <a:pathLst>
                <a:path w="1638" h="1576" extrusionOk="0">
                  <a:moveTo>
                    <a:pt x="535" y="33"/>
                  </a:moveTo>
                  <a:lnTo>
                    <a:pt x="531" y="33"/>
                  </a:lnTo>
                  <a:lnTo>
                    <a:pt x="522" y="15"/>
                  </a:lnTo>
                  <a:lnTo>
                    <a:pt x="506" y="15"/>
                  </a:lnTo>
                  <a:lnTo>
                    <a:pt x="493" y="23"/>
                  </a:lnTo>
                  <a:lnTo>
                    <a:pt x="472" y="31"/>
                  </a:lnTo>
                  <a:lnTo>
                    <a:pt x="449" y="31"/>
                  </a:lnTo>
                  <a:lnTo>
                    <a:pt x="430" y="29"/>
                  </a:lnTo>
                  <a:lnTo>
                    <a:pt x="416" y="15"/>
                  </a:lnTo>
                  <a:lnTo>
                    <a:pt x="389" y="0"/>
                  </a:lnTo>
                  <a:lnTo>
                    <a:pt x="378" y="21"/>
                  </a:lnTo>
                  <a:lnTo>
                    <a:pt x="361" y="34"/>
                  </a:lnTo>
                  <a:lnTo>
                    <a:pt x="357" y="40"/>
                  </a:lnTo>
                  <a:lnTo>
                    <a:pt x="378" y="61"/>
                  </a:lnTo>
                  <a:lnTo>
                    <a:pt x="378" y="80"/>
                  </a:lnTo>
                  <a:lnTo>
                    <a:pt x="374" y="94"/>
                  </a:lnTo>
                  <a:lnTo>
                    <a:pt x="351" y="98"/>
                  </a:lnTo>
                  <a:lnTo>
                    <a:pt x="326" y="86"/>
                  </a:lnTo>
                  <a:lnTo>
                    <a:pt x="305" y="88"/>
                  </a:lnTo>
                  <a:lnTo>
                    <a:pt x="288" y="90"/>
                  </a:lnTo>
                  <a:lnTo>
                    <a:pt x="263" y="79"/>
                  </a:lnTo>
                  <a:lnTo>
                    <a:pt x="242" y="65"/>
                  </a:lnTo>
                  <a:lnTo>
                    <a:pt x="219" y="75"/>
                  </a:lnTo>
                  <a:lnTo>
                    <a:pt x="199" y="63"/>
                  </a:lnTo>
                  <a:lnTo>
                    <a:pt x="192" y="86"/>
                  </a:lnTo>
                  <a:lnTo>
                    <a:pt x="176" y="98"/>
                  </a:lnTo>
                  <a:lnTo>
                    <a:pt x="161" y="105"/>
                  </a:lnTo>
                  <a:lnTo>
                    <a:pt x="150" y="98"/>
                  </a:lnTo>
                  <a:lnTo>
                    <a:pt x="125" y="98"/>
                  </a:lnTo>
                  <a:lnTo>
                    <a:pt x="115" y="115"/>
                  </a:lnTo>
                  <a:lnTo>
                    <a:pt x="102" y="123"/>
                  </a:lnTo>
                  <a:lnTo>
                    <a:pt x="84" y="115"/>
                  </a:lnTo>
                  <a:lnTo>
                    <a:pt x="61" y="121"/>
                  </a:lnTo>
                  <a:lnTo>
                    <a:pt x="54" y="132"/>
                  </a:lnTo>
                  <a:lnTo>
                    <a:pt x="57" y="148"/>
                  </a:lnTo>
                  <a:lnTo>
                    <a:pt x="38" y="153"/>
                  </a:lnTo>
                  <a:lnTo>
                    <a:pt x="38" y="152"/>
                  </a:lnTo>
                  <a:lnTo>
                    <a:pt x="34" y="150"/>
                  </a:lnTo>
                  <a:lnTo>
                    <a:pt x="29" y="150"/>
                  </a:lnTo>
                  <a:lnTo>
                    <a:pt x="21" y="153"/>
                  </a:lnTo>
                  <a:lnTo>
                    <a:pt x="6" y="161"/>
                  </a:lnTo>
                  <a:lnTo>
                    <a:pt x="0" y="163"/>
                  </a:lnTo>
                  <a:lnTo>
                    <a:pt x="10" y="376"/>
                  </a:lnTo>
                  <a:lnTo>
                    <a:pt x="27" y="399"/>
                  </a:lnTo>
                  <a:lnTo>
                    <a:pt x="36" y="420"/>
                  </a:lnTo>
                  <a:lnTo>
                    <a:pt x="52" y="434"/>
                  </a:lnTo>
                  <a:lnTo>
                    <a:pt x="67" y="449"/>
                  </a:lnTo>
                  <a:lnTo>
                    <a:pt x="57" y="460"/>
                  </a:lnTo>
                  <a:lnTo>
                    <a:pt x="52" y="476"/>
                  </a:lnTo>
                  <a:lnTo>
                    <a:pt x="67" y="501"/>
                  </a:lnTo>
                  <a:lnTo>
                    <a:pt x="84" y="514"/>
                  </a:lnTo>
                  <a:lnTo>
                    <a:pt x="100" y="524"/>
                  </a:lnTo>
                  <a:lnTo>
                    <a:pt x="125" y="524"/>
                  </a:lnTo>
                  <a:lnTo>
                    <a:pt x="151" y="524"/>
                  </a:lnTo>
                  <a:lnTo>
                    <a:pt x="169" y="526"/>
                  </a:lnTo>
                  <a:lnTo>
                    <a:pt x="182" y="518"/>
                  </a:lnTo>
                  <a:lnTo>
                    <a:pt x="203" y="516"/>
                  </a:lnTo>
                  <a:lnTo>
                    <a:pt x="215" y="518"/>
                  </a:lnTo>
                  <a:lnTo>
                    <a:pt x="222" y="541"/>
                  </a:lnTo>
                  <a:lnTo>
                    <a:pt x="224" y="560"/>
                  </a:lnTo>
                  <a:lnTo>
                    <a:pt x="244" y="560"/>
                  </a:lnTo>
                  <a:lnTo>
                    <a:pt x="259" y="564"/>
                  </a:lnTo>
                  <a:lnTo>
                    <a:pt x="274" y="576"/>
                  </a:lnTo>
                  <a:lnTo>
                    <a:pt x="282" y="591"/>
                  </a:lnTo>
                  <a:lnTo>
                    <a:pt x="297" y="589"/>
                  </a:lnTo>
                  <a:lnTo>
                    <a:pt x="315" y="583"/>
                  </a:lnTo>
                  <a:lnTo>
                    <a:pt x="330" y="579"/>
                  </a:lnTo>
                  <a:lnTo>
                    <a:pt x="351" y="566"/>
                  </a:lnTo>
                  <a:lnTo>
                    <a:pt x="370" y="572"/>
                  </a:lnTo>
                  <a:lnTo>
                    <a:pt x="341" y="608"/>
                  </a:lnTo>
                  <a:lnTo>
                    <a:pt x="288" y="666"/>
                  </a:lnTo>
                  <a:lnTo>
                    <a:pt x="71" y="1155"/>
                  </a:lnTo>
                  <a:lnTo>
                    <a:pt x="75" y="1176"/>
                  </a:lnTo>
                  <a:lnTo>
                    <a:pt x="82" y="1199"/>
                  </a:lnTo>
                  <a:lnTo>
                    <a:pt x="96" y="1209"/>
                  </a:lnTo>
                  <a:lnTo>
                    <a:pt x="96" y="1232"/>
                  </a:lnTo>
                  <a:lnTo>
                    <a:pt x="102" y="1257"/>
                  </a:lnTo>
                  <a:lnTo>
                    <a:pt x="117" y="1257"/>
                  </a:lnTo>
                  <a:lnTo>
                    <a:pt x="119" y="1276"/>
                  </a:lnTo>
                  <a:lnTo>
                    <a:pt x="132" y="1305"/>
                  </a:lnTo>
                  <a:lnTo>
                    <a:pt x="144" y="1324"/>
                  </a:lnTo>
                  <a:lnTo>
                    <a:pt x="151" y="1347"/>
                  </a:lnTo>
                  <a:lnTo>
                    <a:pt x="151" y="1366"/>
                  </a:lnTo>
                  <a:lnTo>
                    <a:pt x="161" y="1386"/>
                  </a:lnTo>
                  <a:lnTo>
                    <a:pt x="161" y="1407"/>
                  </a:lnTo>
                  <a:lnTo>
                    <a:pt x="182" y="1422"/>
                  </a:lnTo>
                  <a:lnTo>
                    <a:pt x="194" y="1428"/>
                  </a:lnTo>
                  <a:lnTo>
                    <a:pt x="201" y="1445"/>
                  </a:lnTo>
                  <a:lnTo>
                    <a:pt x="215" y="1445"/>
                  </a:lnTo>
                  <a:lnTo>
                    <a:pt x="224" y="1464"/>
                  </a:lnTo>
                  <a:lnTo>
                    <a:pt x="244" y="1482"/>
                  </a:lnTo>
                  <a:lnTo>
                    <a:pt x="274" y="1493"/>
                  </a:lnTo>
                  <a:lnTo>
                    <a:pt x="320" y="1497"/>
                  </a:lnTo>
                  <a:lnTo>
                    <a:pt x="1090" y="1576"/>
                  </a:lnTo>
                  <a:lnTo>
                    <a:pt x="1094" y="1553"/>
                  </a:lnTo>
                  <a:lnTo>
                    <a:pt x="1101" y="1535"/>
                  </a:lnTo>
                  <a:lnTo>
                    <a:pt x="1115" y="1526"/>
                  </a:lnTo>
                  <a:lnTo>
                    <a:pt x="1136" y="1520"/>
                  </a:lnTo>
                  <a:lnTo>
                    <a:pt x="1136" y="1505"/>
                  </a:lnTo>
                  <a:lnTo>
                    <a:pt x="1145" y="1485"/>
                  </a:lnTo>
                  <a:lnTo>
                    <a:pt x="1159" y="1480"/>
                  </a:lnTo>
                  <a:lnTo>
                    <a:pt x="1161" y="1455"/>
                  </a:lnTo>
                  <a:lnTo>
                    <a:pt x="1176" y="1441"/>
                  </a:lnTo>
                  <a:lnTo>
                    <a:pt x="1188" y="1422"/>
                  </a:lnTo>
                  <a:lnTo>
                    <a:pt x="1197" y="1397"/>
                  </a:lnTo>
                  <a:lnTo>
                    <a:pt x="1216" y="1391"/>
                  </a:lnTo>
                  <a:lnTo>
                    <a:pt x="1222" y="1363"/>
                  </a:lnTo>
                  <a:lnTo>
                    <a:pt x="1216" y="1341"/>
                  </a:lnTo>
                  <a:lnTo>
                    <a:pt x="1203" y="1330"/>
                  </a:lnTo>
                  <a:lnTo>
                    <a:pt x="1203" y="1309"/>
                  </a:lnTo>
                  <a:lnTo>
                    <a:pt x="1211" y="1288"/>
                  </a:lnTo>
                  <a:lnTo>
                    <a:pt x="1220" y="1265"/>
                  </a:lnTo>
                  <a:lnTo>
                    <a:pt x="1230" y="1247"/>
                  </a:lnTo>
                  <a:lnTo>
                    <a:pt x="1234" y="1232"/>
                  </a:lnTo>
                  <a:lnTo>
                    <a:pt x="1251" y="1224"/>
                  </a:lnTo>
                  <a:lnTo>
                    <a:pt x="1266" y="1215"/>
                  </a:lnTo>
                  <a:lnTo>
                    <a:pt x="1283" y="1215"/>
                  </a:lnTo>
                  <a:lnTo>
                    <a:pt x="1283" y="1197"/>
                  </a:lnTo>
                  <a:lnTo>
                    <a:pt x="1295" y="1186"/>
                  </a:lnTo>
                  <a:lnTo>
                    <a:pt x="1312" y="1180"/>
                  </a:lnTo>
                  <a:lnTo>
                    <a:pt x="1320" y="1167"/>
                  </a:lnTo>
                  <a:lnTo>
                    <a:pt x="1320" y="1149"/>
                  </a:lnTo>
                  <a:lnTo>
                    <a:pt x="1328" y="1136"/>
                  </a:lnTo>
                  <a:lnTo>
                    <a:pt x="1337" y="1117"/>
                  </a:lnTo>
                  <a:lnTo>
                    <a:pt x="1335" y="1092"/>
                  </a:lnTo>
                  <a:lnTo>
                    <a:pt x="1335" y="1069"/>
                  </a:lnTo>
                  <a:lnTo>
                    <a:pt x="1320" y="1044"/>
                  </a:lnTo>
                  <a:lnTo>
                    <a:pt x="1303" y="1017"/>
                  </a:lnTo>
                  <a:lnTo>
                    <a:pt x="1308" y="1013"/>
                  </a:lnTo>
                  <a:lnTo>
                    <a:pt x="1295" y="1009"/>
                  </a:lnTo>
                  <a:lnTo>
                    <a:pt x="1306" y="1007"/>
                  </a:lnTo>
                  <a:lnTo>
                    <a:pt x="1316" y="984"/>
                  </a:lnTo>
                  <a:lnTo>
                    <a:pt x="1335" y="984"/>
                  </a:lnTo>
                  <a:lnTo>
                    <a:pt x="1351" y="969"/>
                  </a:lnTo>
                  <a:lnTo>
                    <a:pt x="1366" y="952"/>
                  </a:lnTo>
                  <a:lnTo>
                    <a:pt x="1387" y="948"/>
                  </a:lnTo>
                  <a:lnTo>
                    <a:pt x="1406" y="925"/>
                  </a:lnTo>
                  <a:lnTo>
                    <a:pt x="1424" y="923"/>
                  </a:lnTo>
                  <a:lnTo>
                    <a:pt x="1439" y="917"/>
                  </a:lnTo>
                  <a:lnTo>
                    <a:pt x="1452" y="910"/>
                  </a:lnTo>
                  <a:lnTo>
                    <a:pt x="1468" y="894"/>
                  </a:lnTo>
                  <a:lnTo>
                    <a:pt x="1481" y="892"/>
                  </a:lnTo>
                  <a:lnTo>
                    <a:pt x="1483" y="869"/>
                  </a:lnTo>
                  <a:lnTo>
                    <a:pt x="1491" y="854"/>
                  </a:lnTo>
                  <a:lnTo>
                    <a:pt x="1504" y="840"/>
                  </a:lnTo>
                  <a:lnTo>
                    <a:pt x="1510" y="821"/>
                  </a:lnTo>
                  <a:lnTo>
                    <a:pt x="1514" y="794"/>
                  </a:lnTo>
                  <a:lnTo>
                    <a:pt x="1535" y="781"/>
                  </a:lnTo>
                  <a:lnTo>
                    <a:pt x="1539" y="764"/>
                  </a:lnTo>
                  <a:lnTo>
                    <a:pt x="1539" y="746"/>
                  </a:lnTo>
                  <a:lnTo>
                    <a:pt x="1558" y="743"/>
                  </a:lnTo>
                  <a:lnTo>
                    <a:pt x="1564" y="731"/>
                  </a:lnTo>
                  <a:lnTo>
                    <a:pt x="1566" y="708"/>
                  </a:lnTo>
                  <a:lnTo>
                    <a:pt x="1575" y="691"/>
                  </a:lnTo>
                  <a:lnTo>
                    <a:pt x="1592" y="689"/>
                  </a:lnTo>
                  <a:lnTo>
                    <a:pt x="1592" y="668"/>
                  </a:lnTo>
                  <a:lnTo>
                    <a:pt x="1590" y="652"/>
                  </a:lnTo>
                  <a:lnTo>
                    <a:pt x="1612" y="641"/>
                  </a:lnTo>
                  <a:lnTo>
                    <a:pt x="1619" y="629"/>
                  </a:lnTo>
                  <a:lnTo>
                    <a:pt x="1617" y="616"/>
                  </a:lnTo>
                  <a:lnTo>
                    <a:pt x="1606" y="597"/>
                  </a:lnTo>
                  <a:lnTo>
                    <a:pt x="1617" y="583"/>
                  </a:lnTo>
                  <a:lnTo>
                    <a:pt x="1621" y="562"/>
                  </a:lnTo>
                  <a:lnTo>
                    <a:pt x="1635" y="549"/>
                  </a:lnTo>
                  <a:lnTo>
                    <a:pt x="1638" y="528"/>
                  </a:lnTo>
                  <a:lnTo>
                    <a:pt x="1636" y="526"/>
                  </a:lnTo>
                  <a:lnTo>
                    <a:pt x="1625" y="514"/>
                  </a:lnTo>
                  <a:lnTo>
                    <a:pt x="1621" y="501"/>
                  </a:lnTo>
                  <a:lnTo>
                    <a:pt x="1606" y="501"/>
                  </a:lnTo>
                  <a:lnTo>
                    <a:pt x="1589" y="497"/>
                  </a:lnTo>
                  <a:lnTo>
                    <a:pt x="1571" y="497"/>
                  </a:lnTo>
                  <a:lnTo>
                    <a:pt x="1567" y="482"/>
                  </a:lnTo>
                  <a:lnTo>
                    <a:pt x="1550" y="468"/>
                  </a:lnTo>
                  <a:lnTo>
                    <a:pt x="1546" y="451"/>
                  </a:lnTo>
                  <a:lnTo>
                    <a:pt x="1529" y="453"/>
                  </a:lnTo>
                  <a:lnTo>
                    <a:pt x="1506" y="453"/>
                  </a:lnTo>
                  <a:lnTo>
                    <a:pt x="1504" y="441"/>
                  </a:lnTo>
                  <a:lnTo>
                    <a:pt x="1485" y="441"/>
                  </a:lnTo>
                  <a:lnTo>
                    <a:pt x="1473" y="434"/>
                  </a:lnTo>
                  <a:lnTo>
                    <a:pt x="1456" y="445"/>
                  </a:lnTo>
                  <a:lnTo>
                    <a:pt x="1427" y="449"/>
                  </a:lnTo>
                  <a:lnTo>
                    <a:pt x="1416" y="434"/>
                  </a:lnTo>
                  <a:lnTo>
                    <a:pt x="1385" y="436"/>
                  </a:lnTo>
                  <a:lnTo>
                    <a:pt x="1356" y="457"/>
                  </a:lnTo>
                  <a:lnTo>
                    <a:pt x="1349" y="489"/>
                  </a:lnTo>
                  <a:lnTo>
                    <a:pt x="1349" y="514"/>
                  </a:lnTo>
                  <a:lnTo>
                    <a:pt x="1362" y="543"/>
                  </a:lnTo>
                  <a:lnTo>
                    <a:pt x="1399" y="551"/>
                  </a:lnTo>
                  <a:lnTo>
                    <a:pt x="1424" y="556"/>
                  </a:lnTo>
                  <a:lnTo>
                    <a:pt x="1408" y="564"/>
                  </a:lnTo>
                  <a:lnTo>
                    <a:pt x="1368" y="556"/>
                  </a:lnTo>
                  <a:lnTo>
                    <a:pt x="1343" y="551"/>
                  </a:lnTo>
                  <a:lnTo>
                    <a:pt x="1343" y="568"/>
                  </a:lnTo>
                  <a:lnTo>
                    <a:pt x="1318" y="560"/>
                  </a:lnTo>
                  <a:lnTo>
                    <a:pt x="1299" y="535"/>
                  </a:lnTo>
                  <a:lnTo>
                    <a:pt x="1293" y="560"/>
                  </a:lnTo>
                  <a:lnTo>
                    <a:pt x="1293" y="579"/>
                  </a:lnTo>
                  <a:lnTo>
                    <a:pt x="1276" y="579"/>
                  </a:lnTo>
                  <a:lnTo>
                    <a:pt x="1262" y="568"/>
                  </a:lnTo>
                  <a:lnTo>
                    <a:pt x="1251" y="589"/>
                  </a:lnTo>
                  <a:lnTo>
                    <a:pt x="1241" y="608"/>
                  </a:lnTo>
                  <a:lnTo>
                    <a:pt x="1216" y="633"/>
                  </a:lnTo>
                  <a:lnTo>
                    <a:pt x="1212" y="608"/>
                  </a:lnTo>
                  <a:lnTo>
                    <a:pt x="1222" y="589"/>
                  </a:lnTo>
                  <a:lnTo>
                    <a:pt x="1193" y="591"/>
                  </a:lnTo>
                  <a:lnTo>
                    <a:pt x="1159" y="593"/>
                  </a:lnTo>
                  <a:lnTo>
                    <a:pt x="1161" y="612"/>
                  </a:lnTo>
                  <a:lnTo>
                    <a:pt x="1128" y="591"/>
                  </a:lnTo>
                  <a:lnTo>
                    <a:pt x="1097" y="593"/>
                  </a:lnTo>
                  <a:lnTo>
                    <a:pt x="1071" y="593"/>
                  </a:lnTo>
                  <a:lnTo>
                    <a:pt x="1049" y="585"/>
                  </a:lnTo>
                  <a:lnTo>
                    <a:pt x="1038" y="593"/>
                  </a:lnTo>
                  <a:lnTo>
                    <a:pt x="1038" y="612"/>
                  </a:lnTo>
                  <a:lnTo>
                    <a:pt x="1021" y="622"/>
                  </a:lnTo>
                  <a:lnTo>
                    <a:pt x="1021" y="650"/>
                  </a:lnTo>
                  <a:lnTo>
                    <a:pt x="1005" y="629"/>
                  </a:lnTo>
                  <a:lnTo>
                    <a:pt x="1007" y="599"/>
                  </a:lnTo>
                  <a:lnTo>
                    <a:pt x="1003" y="583"/>
                  </a:lnTo>
                  <a:lnTo>
                    <a:pt x="1040" y="583"/>
                  </a:lnTo>
                  <a:lnTo>
                    <a:pt x="1072" y="574"/>
                  </a:lnTo>
                  <a:lnTo>
                    <a:pt x="1071" y="556"/>
                  </a:lnTo>
                  <a:lnTo>
                    <a:pt x="1047" y="533"/>
                  </a:lnTo>
                  <a:lnTo>
                    <a:pt x="1032" y="507"/>
                  </a:lnTo>
                  <a:lnTo>
                    <a:pt x="1017" y="485"/>
                  </a:lnTo>
                  <a:lnTo>
                    <a:pt x="990" y="489"/>
                  </a:lnTo>
                  <a:lnTo>
                    <a:pt x="973" y="507"/>
                  </a:lnTo>
                  <a:lnTo>
                    <a:pt x="934" y="516"/>
                  </a:lnTo>
                  <a:lnTo>
                    <a:pt x="915" y="533"/>
                  </a:lnTo>
                  <a:lnTo>
                    <a:pt x="896" y="543"/>
                  </a:lnTo>
                  <a:lnTo>
                    <a:pt x="882" y="514"/>
                  </a:lnTo>
                  <a:lnTo>
                    <a:pt x="882" y="508"/>
                  </a:lnTo>
                  <a:lnTo>
                    <a:pt x="882" y="499"/>
                  </a:lnTo>
                  <a:lnTo>
                    <a:pt x="881" y="499"/>
                  </a:lnTo>
                  <a:lnTo>
                    <a:pt x="869" y="491"/>
                  </a:lnTo>
                  <a:lnTo>
                    <a:pt x="863" y="480"/>
                  </a:lnTo>
                  <a:lnTo>
                    <a:pt x="852" y="474"/>
                  </a:lnTo>
                  <a:lnTo>
                    <a:pt x="842" y="462"/>
                  </a:lnTo>
                  <a:lnTo>
                    <a:pt x="831" y="459"/>
                  </a:lnTo>
                  <a:lnTo>
                    <a:pt x="823" y="457"/>
                  </a:lnTo>
                  <a:lnTo>
                    <a:pt x="823" y="445"/>
                  </a:lnTo>
                  <a:lnTo>
                    <a:pt x="815" y="437"/>
                  </a:lnTo>
                  <a:lnTo>
                    <a:pt x="806" y="437"/>
                  </a:lnTo>
                  <a:lnTo>
                    <a:pt x="798" y="426"/>
                  </a:lnTo>
                  <a:lnTo>
                    <a:pt x="798" y="411"/>
                  </a:lnTo>
                  <a:lnTo>
                    <a:pt x="798" y="395"/>
                  </a:lnTo>
                  <a:lnTo>
                    <a:pt x="788" y="386"/>
                  </a:lnTo>
                  <a:lnTo>
                    <a:pt x="781" y="376"/>
                  </a:lnTo>
                  <a:lnTo>
                    <a:pt x="775" y="368"/>
                  </a:lnTo>
                  <a:lnTo>
                    <a:pt x="775" y="357"/>
                  </a:lnTo>
                  <a:lnTo>
                    <a:pt x="769" y="347"/>
                  </a:lnTo>
                  <a:lnTo>
                    <a:pt x="760" y="343"/>
                  </a:lnTo>
                  <a:lnTo>
                    <a:pt x="760" y="330"/>
                  </a:lnTo>
                  <a:lnTo>
                    <a:pt x="756" y="322"/>
                  </a:lnTo>
                  <a:lnTo>
                    <a:pt x="756" y="307"/>
                  </a:lnTo>
                  <a:lnTo>
                    <a:pt x="756" y="294"/>
                  </a:lnTo>
                  <a:lnTo>
                    <a:pt x="746" y="290"/>
                  </a:lnTo>
                  <a:lnTo>
                    <a:pt x="744" y="276"/>
                  </a:lnTo>
                  <a:lnTo>
                    <a:pt x="746" y="269"/>
                  </a:lnTo>
                  <a:lnTo>
                    <a:pt x="742" y="253"/>
                  </a:lnTo>
                  <a:lnTo>
                    <a:pt x="731" y="247"/>
                  </a:lnTo>
                  <a:lnTo>
                    <a:pt x="723" y="242"/>
                  </a:lnTo>
                  <a:lnTo>
                    <a:pt x="712" y="236"/>
                  </a:lnTo>
                  <a:lnTo>
                    <a:pt x="710" y="224"/>
                  </a:lnTo>
                  <a:lnTo>
                    <a:pt x="706" y="215"/>
                  </a:lnTo>
                  <a:lnTo>
                    <a:pt x="700" y="203"/>
                  </a:lnTo>
                  <a:lnTo>
                    <a:pt x="693" y="199"/>
                  </a:lnTo>
                  <a:lnTo>
                    <a:pt x="685" y="190"/>
                  </a:lnTo>
                  <a:lnTo>
                    <a:pt x="685" y="176"/>
                  </a:lnTo>
                  <a:lnTo>
                    <a:pt x="681" y="165"/>
                  </a:lnTo>
                  <a:lnTo>
                    <a:pt x="671" y="157"/>
                  </a:lnTo>
                  <a:lnTo>
                    <a:pt x="658" y="157"/>
                  </a:lnTo>
                  <a:lnTo>
                    <a:pt x="646" y="157"/>
                  </a:lnTo>
                  <a:lnTo>
                    <a:pt x="639" y="150"/>
                  </a:lnTo>
                  <a:lnTo>
                    <a:pt x="633" y="140"/>
                  </a:lnTo>
                  <a:lnTo>
                    <a:pt x="625" y="134"/>
                  </a:lnTo>
                  <a:lnTo>
                    <a:pt x="616" y="130"/>
                  </a:lnTo>
                  <a:lnTo>
                    <a:pt x="606" y="127"/>
                  </a:lnTo>
                  <a:lnTo>
                    <a:pt x="599" y="119"/>
                  </a:lnTo>
                  <a:lnTo>
                    <a:pt x="587" y="111"/>
                  </a:lnTo>
                  <a:lnTo>
                    <a:pt x="574" y="109"/>
                  </a:lnTo>
                  <a:lnTo>
                    <a:pt x="564" y="109"/>
                  </a:lnTo>
                  <a:lnTo>
                    <a:pt x="551" y="107"/>
                  </a:lnTo>
                  <a:lnTo>
                    <a:pt x="537" y="98"/>
                  </a:lnTo>
                  <a:lnTo>
                    <a:pt x="526" y="84"/>
                  </a:lnTo>
                  <a:lnTo>
                    <a:pt x="524" y="65"/>
                  </a:lnTo>
                  <a:lnTo>
                    <a:pt x="526" y="52"/>
                  </a:lnTo>
                  <a:lnTo>
                    <a:pt x="529" y="40"/>
                  </a:lnTo>
                  <a:lnTo>
                    <a:pt x="535" y="33"/>
                  </a:lnTo>
                  <a:close/>
                  <a:moveTo>
                    <a:pt x="886" y="480"/>
                  </a:moveTo>
                  <a:lnTo>
                    <a:pt x="888" y="480"/>
                  </a:lnTo>
                  <a:lnTo>
                    <a:pt x="888" y="478"/>
                  </a:lnTo>
                  <a:lnTo>
                    <a:pt x="888" y="480"/>
                  </a:lnTo>
                  <a:lnTo>
                    <a:pt x="886" y="480"/>
                  </a:lnTo>
                  <a:close/>
                  <a:moveTo>
                    <a:pt x="888" y="478"/>
                  </a:moveTo>
                  <a:lnTo>
                    <a:pt x="888" y="478"/>
                  </a:lnTo>
                  <a:close/>
                  <a:moveTo>
                    <a:pt x="890" y="478"/>
                  </a:moveTo>
                  <a:lnTo>
                    <a:pt x="890" y="476"/>
                  </a:lnTo>
                  <a:lnTo>
                    <a:pt x="890" y="478"/>
                  </a:lnTo>
                  <a:close/>
                </a:path>
              </a:pathLst>
            </a:custGeom>
            <a:solidFill>
              <a:srgbClr val="FF8C00"/>
            </a:solidFill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4187100" y="750627"/>
              <a:ext cx="887664" cy="1011420"/>
            </a:xfrm>
            <a:custGeom>
              <a:avLst/>
              <a:gdLst/>
              <a:ahLst/>
              <a:cxnLst/>
              <a:rect l="l" t="t" r="r" b="b"/>
              <a:pathLst>
                <a:path w="731" h="856" extrusionOk="0">
                  <a:moveTo>
                    <a:pt x="477" y="7"/>
                  </a:moveTo>
                  <a:lnTo>
                    <a:pt x="479" y="17"/>
                  </a:lnTo>
                  <a:lnTo>
                    <a:pt x="489" y="25"/>
                  </a:lnTo>
                  <a:lnTo>
                    <a:pt x="493" y="34"/>
                  </a:lnTo>
                  <a:lnTo>
                    <a:pt x="495" y="44"/>
                  </a:lnTo>
                  <a:lnTo>
                    <a:pt x="485" y="53"/>
                  </a:lnTo>
                  <a:lnTo>
                    <a:pt x="485" y="69"/>
                  </a:lnTo>
                  <a:lnTo>
                    <a:pt x="477" y="78"/>
                  </a:lnTo>
                  <a:lnTo>
                    <a:pt x="472" y="84"/>
                  </a:lnTo>
                  <a:lnTo>
                    <a:pt x="472" y="96"/>
                  </a:lnTo>
                  <a:lnTo>
                    <a:pt x="464" y="109"/>
                  </a:lnTo>
                  <a:lnTo>
                    <a:pt x="451" y="109"/>
                  </a:lnTo>
                  <a:lnTo>
                    <a:pt x="439" y="109"/>
                  </a:lnTo>
                  <a:lnTo>
                    <a:pt x="429" y="115"/>
                  </a:lnTo>
                  <a:lnTo>
                    <a:pt x="420" y="111"/>
                  </a:lnTo>
                  <a:lnTo>
                    <a:pt x="410" y="109"/>
                  </a:lnTo>
                  <a:lnTo>
                    <a:pt x="408" y="121"/>
                  </a:lnTo>
                  <a:lnTo>
                    <a:pt x="395" y="121"/>
                  </a:lnTo>
                  <a:lnTo>
                    <a:pt x="387" y="134"/>
                  </a:lnTo>
                  <a:lnTo>
                    <a:pt x="376" y="142"/>
                  </a:lnTo>
                  <a:lnTo>
                    <a:pt x="360" y="142"/>
                  </a:lnTo>
                  <a:lnTo>
                    <a:pt x="351" y="138"/>
                  </a:lnTo>
                  <a:lnTo>
                    <a:pt x="339" y="147"/>
                  </a:lnTo>
                  <a:lnTo>
                    <a:pt x="335" y="157"/>
                  </a:lnTo>
                  <a:lnTo>
                    <a:pt x="326" y="157"/>
                  </a:lnTo>
                  <a:lnTo>
                    <a:pt x="314" y="149"/>
                  </a:lnTo>
                  <a:lnTo>
                    <a:pt x="309" y="153"/>
                  </a:lnTo>
                  <a:lnTo>
                    <a:pt x="299" y="157"/>
                  </a:lnTo>
                  <a:lnTo>
                    <a:pt x="284" y="149"/>
                  </a:lnTo>
                  <a:lnTo>
                    <a:pt x="270" y="149"/>
                  </a:lnTo>
                  <a:lnTo>
                    <a:pt x="261" y="155"/>
                  </a:lnTo>
                  <a:lnTo>
                    <a:pt x="253" y="165"/>
                  </a:lnTo>
                  <a:lnTo>
                    <a:pt x="236" y="157"/>
                  </a:lnTo>
                  <a:lnTo>
                    <a:pt x="234" y="159"/>
                  </a:lnTo>
                  <a:lnTo>
                    <a:pt x="230" y="163"/>
                  </a:lnTo>
                  <a:lnTo>
                    <a:pt x="228" y="168"/>
                  </a:lnTo>
                  <a:lnTo>
                    <a:pt x="228" y="174"/>
                  </a:lnTo>
                  <a:lnTo>
                    <a:pt x="228" y="182"/>
                  </a:lnTo>
                  <a:lnTo>
                    <a:pt x="226" y="184"/>
                  </a:lnTo>
                  <a:lnTo>
                    <a:pt x="234" y="195"/>
                  </a:lnTo>
                  <a:lnTo>
                    <a:pt x="230" y="209"/>
                  </a:lnTo>
                  <a:lnTo>
                    <a:pt x="215" y="209"/>
                  </a:lnTo>
                  <a:lnTo>
                    <a:pt x="205" y="203"/>
                  </a:lnTo>
                  <a:lnTo>
                    <a:pt x="197" y="192"/>
                  </a:lnTo>
                  <a:lnTo>
                    <a:pt x="192" y="180"/>
                  </a:lnTo>
                  <a:lnTo>
                    <a:pt x="174" y="182"/>
                  </a:lnTo>
                  <a:lnTo>
                    <a:pt x="159" y="184"/>
                  </a:lnTo>
                  <a:lnTo>
                    <a:pt x="142" y="180"/>
                  </a:lnTo>
                  <a:lnTo>
                    <a:pt x="132" y="176"/>
                  </a:lnTo>
                  <a:lnTo>
                    <a:pt x="119" y="176"/>
                  </a:lnTo>
                  <a:lnTo>
                    <a:pt x="111" y="170"/>
                  </a:lnTo>
                  <a:lnTo>
                    <a:pt x="90" y="174"/>
                  </a:lnTo>
                  <a:lnTo>
                    <a:pt x="78" y="176"/>
                  </a:lnTo>
                  <a:lnTo>
                    <a:pt x="67" y="163"/>
                  </a:lnTo>
                  <a:lnTo>
                    <a:pt x="55" y="153"/>
                  </a:lnTo>
                  <a:lnTo>
                    <a:pt x="38" y="153"/>
                  </a:lnTo>
                  <a:lnTo>
                    <a:pt x="19" y="155"/>
                  </a:lnTo>
                  <a:lnTo>
                    <a:pt x="4" y="157"/>
                  </a:lnTo>
                  <a:lnTo>
                    <a:pt x="0" y="168"/>
                  </a:lnTo>
                  <a:lnTo>
                    <a:pt x="2" y="180"/>
                  </a:lnTo>
                  <a:lnTo>
                    <a:pt x="9" y="186"/>
                  </a:lnTo>
                  <a:lnTo>
                    <a:pt x="19" y="184"/>
                  </a:lnTo>
                  <a:lnTo>
                    <a:pt x="32" y="192"/>
                  </a:lnTo>
                  <a:lnTo>
                    <a:pt x="42" y="205"/>
                  </a:lnTo>
                  <a:lnTo>
                    <a:pt x="51" y="209"/>
                  </a:lnTo>
                  <a:lnTo>
                    <a:pt x="53" y="230"/>
                  </a:lnTo>
                  <a:lnTo>
                    <a:pt x="50" y="253"/>
                  </a:lnTo>
                  <a:lnTo>
                    <a:pt x="30" y="270"/>
                  </a:lnTo>
                  <a:lnTo>
                    <a:pt x="25" y="291"/>
                  </a:lnTo>
                  <a:lnTo>
                    <a:pt x="38" y="303"/>
                  </a:lnTo>
                  <a:lnTo>
                    <a:pt x="46" y="320"/>
                  </a:lnTo>
                  <a:lnTo>
                    <a:pt x="38" y="332"/>
                  </a:lnTo>
                  <a:lnTo>
                    <a:pt x="36" y="349"/>
                  </a:lnTo>
                  <a:lnTo>
                    <a:pt x="50" y="362"/>
                  </a:lnTo>
                  <a:lnTo>
                    <a:pt x="67" y="372"/>
                  </a:lnTo>
                  <a:lnTo>
                    <a:pt x="76" y="380"/>
                  </a:lnTo>
                  <a:lnTo>
                    <a:pt x="88" y="382"/>
                  </a:lnTo>
                  <a:lnTo>
                    <a:pt x="105" y="378"/>
                  </a:lnTo>
                  <a:lnTo>
                    <a:pt x="119" y="372"/>
                  </a:lnTo>
                  <a:lnTo>
                    <a:pt x="132" y="372"/>
                  </a:lnTo>
                  <a:lnTo>
                    <a:pt x="144" y="378"/>
                  </a:lnTo>
                  <a:lnTo>
                    <a:pt x="145" y="389"/>
                  </a:lnTo>
                  <a:lnTo>
                    <a:pt x="147" y="401"/>
                  </a:lnTo>
                  <a:lnTo>
                    <a:pt x="165" y="405"/>
                  </a:lnTo>
                  <a:lnTo>
                    <a:pt x="180" y="408"/>
                  </a:lnTo>
                  <a:lnTo>
                    <a:pt x="197" y="414"/>
                  </a:lnTo>
                  <a:lnTo>
                    <a:pt x="207" y="433"/>
                  </a:lnTo>
                  <a:lnTo>
                    <a:pt x="213" y="449"/>
                  </a:lnTo>
                  <a:lnTo>
                    <a:pt x="215" y="468"/>
                  </a:lnTo>
                  <a:lnTo>
                    <a:pt x="224" y="481"/>
                  </a:lnTo>
                  <a:lnTo>
                    <a:pt x="228" y="497"/>
                  </a:lnTo>
                  <a:lnTo>
                    <a:pt x="243" y="522"/>
                  </a:lnTo>
                  <a:lnTo>
                    <a:pt x="261" y="547"/>
                  </a:lnTo>
                  <a:lnTo>
                    <a:pt x="272" y="568"/>
                  </a:lnTo>
                  <a:lnTo>
                    <a:pt x="276" y="579"/>
                  </a:lnTo>
                  <a:lnTo>
                    <a:pt x="278" y="694"/>
                  </a:lnTo>
                  <a:lnTo>
                    <a:pt x="280" y="714"/>
                  </a:lnTo>
                  <a:lnTo>
                    <a:pt x="280" y="727"/>
                  </a:lnTo>
                  <a:lnTo>
                    <a:pt x="284" y="735"/>
                  </a:lnTo>
                  <a:lnTo>
                    <a:pt x="284" y="748"/>
                  </a:lnTo>
                  <a:lnTo>
                    <a:pt x="276" y="754"/>
                  </a:lnTo>
                  <a:lnTo>
                    <a:pt x="272" y="767"/>
                  </a:lnTo>
                  <a:lnTo>
                    <a:pt x="289" y="785"/>
                  </a:lnTo>
                  <a:lnTo>
                    <a:pt x="299" y="792"/>
                  </a:lnTo>
                  <a:lnTo>
                    <a:pt x="309" y="798"/>
                  </a:lnTo>
                  <a:lnTo>
                    <a:pt x="318" y="808"/>
                  </a:lnTo>
                  <a:lnTo>
                    <a:pt x="337" y="817"/>
                  </a:lnTo>
                  <a:lnTo>
                    <a:pt x="349" y="829"/>
                  </a:lnTo>
                  <a:lnTo>
                    <a:pt x="358" y="840"/>
                  </a:lnTo>
                  <a:lnTo>
                    <a:pt x="370" y="842"/>
                  </a:lnTo>
                  <a:lnTo>
                    <a:pt x="383" y="856"/>
                  </a:lnTo>
                  <a:lnTo>
                    <a:pt x="385" y="842"/>
                  </a:lnTo>
                  <a:lnTo>
                    <a:pt x="385" y="827"/>
                  </a:lnTo>
                  <a:lnTo>
                    <a:pt x="393" y="821"/>
                  </a:lnTo>
                  <a:lnTo>
                    <a:pt x="380" y="806"/>
                  </a:lnTo>
                  <a:lnTo>
                    <a:pt x="393" y="792"/>
                  </a:lnTo>
                  <a:lnTo>
                    <a:pt x="393" y="779"/>
                  </a:lnTo>
                  <a:lnTo>
                    <a:pt x="389" y="765"/>
                  </a:lnTo>
                  <a:lnTo>
                    <a:pt x="391" y="748"/>
                  </a:lnTo>
                  <a:lnTo>
                    <a:pt x="410" y="742"/>
                  </a:lnTo>
                  <a:lnTo>
                    <a:pt x="431" y="727"/>
                  </a:lnTo>
                  <a:lnTo>
                    <a:pt x="447" y="723"/>
                  </a:lnTo>
                  <a:lnTo>
                    <a:pt x="468" y="733"/>
                  </a:lnTo>
                  <a:lnTo>
                    <a:pt x="477" y="746"/>
                  </a:lnTo>
                  <a:lnTo>
                    <a:pt x="491" y="758"/>
                  </a:lnTo>
                  <a:lnTo>
                    <a:pt x="497" y="771"/>
                  </a:lnTo>
                  <a:lnTo>
                    <a:pt x="512" y="767"/>
                  </a:lnTo>
                  <a:lnTo>
                    <a:pt x="525" y="756"/>
                  </a:lnTo>
                  <a:lnTo>
                    <a:pt x="552" y="740"/>
                  </a:lnTo>
                  <a:lnTo>
                    <a:pt x="539" y="729"/>
                  </a:lnTo>
                  <a:lnTo>
                    <a:pt x="541" y="719"/>
                  </a:lnTo>
                  <a:lnTo>
                    <a:pt x="554" y="698"/>
                  </a:lnTo>
                  <a:lnTo>
                    <a:pt x="575" y="673"/>
                  </a:lnTo>
                  <a:lnTo>
                    <a:pt x="575" y="652"/>
                  </a:lnTo>
                  <a:lnTo>
                    <a:pt x="585" y="643"/>
                  </a:lnTo>
                  <a:lnTo>
                    <a:pt x="731" y="639"/>
                  </a:lnTo>
                  <a:lnTo>
                    <a:pt x="725" y="512"/>
                  </a:lnTo>
                  <a:lnTo>
                    <a:pt x="727" y="512"/>
                  </a:lnTo>
                  <a:lnTo>
                    <a:pt x="731" y="510"/>
                  </a:lnTo>
                  <a:lnTo>
                    <a:pt x="725" y="502"/>
                  </a:lnTo>
                  <a:lnTo>
                    <a:pt x="696" y="477"/>
                  </a:lnTo>
                  <a:lnTo>
                    <a:pt x="667" y="456"/>
                  </a:lnTo>
                  <a:lnTo>
                    <a:pt x="654" y="447"/>
                  </a:lnTo>
                  <a:lnTo>
                    <a:pt x="639" y="437"/>
                  </a:lnTo>
                  <a:lnTo>
                    <a:pt x="627" y="422"/>
                  </a:lnTo>
                  <a:lnTo>
                    <a:pt x="623" y="412"/>
                  </a:lnTo>
                  <a:lnTo>
                    <a:pt x="608" y="410"/>
                  </a:lnTo>
                  <a:lnTo>
                    <a:pt x="608" y="389"/>
                  </a:lnTo>
                  <a:lnTo>
                    <a:pt x="608" y="376"/>
                  </a:lnTo>
                  <a:lnTo>
                    <a:pt x="596" y="362"/>
                  </a:lnTo>
                  <a:lnTo>
                    <a:pt x="587" y="349"/>
                  </a:lnTo>
                  <a:lnTo>
                    <a:pt x="587" y="334"/>
                  </a:lnTo>
                  <a:lnTo>
                    <a:pt x="587" y="318"/>
                  </a:lnTo>
                  <a:lnTo>
                    <a:pt x="591" y="307"/>
                  </a:lnTo>
                  <a:lnTo>
                    <a:pt x="587" y="287"/>
                  </a:lnTo>
                  <a:lnTo>
                    <a:pt x="594" y="263"/>
                  </a:lnTo>
                  <a:lnTo>
                    <a:pt x="596" y="249"/>
                  </a:lnTo>
                  <a:lnTo>
                    <a:pt x="604" y="241"/>
                  </a:lnTo>
                  <a:lnTo>
                    <a:pt x="600" y="220"/>
                  </a:lnTo>
                  <a:lnTo>
                    <a:pt x="614" y="209"/>
                  </a:lnTo>
                  <a:lnTo>
                    <a:pt x="623" y="186"/>
                  </a:lnTo>
                  <a:lnTo>
                    <a:pt x="639" y="180"/>
                  </a:lnTo>
                  <a:lnTo>
                    <a:pt x="639" y="167"/>
                  </a:lnTo>
                  <a:lnTo>
                    <a:pt x="631" y="159"/>
                  </a:lnTo>
                  <a:lnTo>
                    <a:pt x="617" y="145"/>
                  </a:lnTo>
                  <a:lnTo>
                    <a:pt x="619" y="134"/>
                  </a:lnTo>
                  <a:lnTo>
                    <a:pt x="616" y="121"/>
                  </a:lnTo>
                  <a:lnTo>
                    <a:pt x="608" y="109"/>
                  </a:lnTo>
                  <a:lnTo>
                    <a:pt x="596" y="105"/>
                  </a:lnTo>
                  <a:lnTo>
                    <a:pt x="589" y="105"/>
                  </a:lnTo>
                  <a:lnTo>
                    <a:pt x="575" y="99"/>
                  </a:lnTo>
                  <a:lnTo>
                    <a:pt x="570" y="92"/>
                  </a:lnTo>
                  <a:lnTo>
                    <a:pt x="562" y="92"/>
                  </a:lnTo>
                  <a:lnTo>
                    <a:pt x="560" y="80"/>
                  </a:lnTo>
                  <a:lnTo>
                    <a:pt x="568" y="69"/>
                  </a:lnTo>
                  <a:lnTo>
                    <a:pt x="571" y="49"/>
                  </a:lnTo>
                  <a:lnTo>
                    <a:pt x="571" y="38"/>
                  </a:lnTo>
                  <a:lnTo>
                    <a:pt x="575" y="23"/>
                  </a:lnTo>
                  <a:lnTo>
                    <a:pt x="575" y="7"/>
                  </a:lnTo>
                  <a:lnTo>
                    <a:pt x="562" y="2"/>
                  </a:lnTo>
                  <a:lnTo>
                    <a:pt x="546" y="5"/>
                  </a:lnTo>
                  <a:lnTo>
                    <a:pt x="546" y="15"/>
                  </a:lnTo>
                  <a:lnTo>
                    <a:pt x="529" y="13"/>
                  </a:lnTo>
                  <a:lnTo>
                    <a:pt x="512" y="9"/>
                  </a:lnTo>
                  <a:lnTo>
                    <a:pt x="504" y="0"/>
                  </a:lnTo>
                  <a:lnTo>
                    <a:pt x="489" y="2"/>
                  </a:lnTo>
                  <a:lnTo>
                    <a:pt x="477" y="7"/>
                  </a:ln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2802261" y="1225994"/>
              <a:ext cx="2715333" cy="1785157"/>
            </a:xfrm>
            <a:custGeom>
              <a:avLst/>
              <a:gdLst/>
              <a:ahLst/>
              <a:cxnLst/>
              <a:rect l="l" t="t" r="r" b="b"/>
              <a:pathLst>
                <a:path w="2235" h="1522" extrusionOk="0">
                  <a:moveTo>
                    <a:pt x="472" y="75"/>
                  </a:moveTo>
                  <a:lnTo>
                    <a:pt x="472" y="169"/>
                  </a:lnTo>
                  <a:lnTo>
                    <a:pt x="489" y="169"/>
                  </a:lnTo>
                  <a:lnTo>
                    <a:pt x="507" y="169"/>
                  </a:lnTo>
                  <a:lnTo>
                    <a:pt x="520" y="171"/>
                  </a:lnTo>
                  <a:lnTo>
                    <a:pt x="537" y="174"/>
                  </a:lnTo>
                  <a:lnTo>
                    <a:pt x="551" y="174"/>
                  </a:lnTo>
                  <a:lnTo>
                    <a:pt x="564" y="192"/>
                  </a:lnTo>
                  <a:lnTo>
                    <a:pt x="564" y="242"/>
                  </a:lnTo>
                  <a:lnTo>
                    <a:pt x="543" y="226"/>
                  </a:lnTo>
                  <a:lnTo>
                    <a:pt x="520" y="217"/>
                  </a:lnTo>
                  <a:lnTo>
                    <a:pt x="501" y="222"/>
                  </a:lnTo>
                  <a:lnTo>
                    <a:pt x="476" y="230"/>
                  </a:lnTo>
                  <a:lnTo>
                    <a:pt x="455" y="238"/>
                  </a:lnTo>
                  <a:lnTo>
                    <a:pt x="443" y="253"/>
                  </a:lnTo>
                  <a:lnTo>
                    <a:pt x="436" y="276"/>
                  </a:lnTo>
                  <a:lnTo>
                    <a:pt x="436" y="303"/>
                  </a:lnTo>
                  <a:lnTo>
                    <a:pt x="441" y="315"/>
                  </a:lnTo>
                  <a:lnTo>
                    <a:pt x="451" y="336"/>
                  </a:lnTo>
                  <a:lnTo>
                    <a:pt x="460" y="351"/>
                  </a:lnTo>
                  <a:lnTo>
                    <a:pt x="476" y="364"/>
                  </a:lnTo>
                  <a:lnTo>
                    <a:pt x="495" y="364"/>
                  </a:lnTo>
                  <a:lnTo>
                    <a:pt x="507" y="378"/>
                  </a:lnTo>
                  <a:lnTo>
                    <a:pt x="516" y="403"/>
                  </a:lnTo>
                  <a:lnTo>
                    <a:pt x="528" y="428"/>
                  </a:lnTo>
                  <a:lnTo>
                    <a:pt x="530" y="443"/>
                  </a:lnTo>
                  <a:lnTo>
                    <a:pt x="531" y="458"/>
                  </a:lnTo>
                  <a:lnTo>
                    <a:pt x="531" y="485"/>
                  </a:lnTo>
                  <a:lnTo>
                    <a:pt x="472" y="821"/>
                  </a:lnTo>
                  <a:lnTo>
                    <a:pt x="470" y="844"/>
                  </a:lnTo>
                  <a:lnTo>
                    <a:pt x="451" y="848"/>
                  </a:lnTo>
                  <a:lnTo>
                    <a:pt x="432" y="850"/>
                  </a:lnTo>
                  <a:lnTo>
                    <a:pt x="424" y="838"/>
                  </a:lnTo>
                  <a:lnTo>
                    <a:pt x="403" y="823"/>
                  </a:lnTo>
                  <a:lnTo>
                    <a:pt x="372" y="825"/>
                  </a:lnTo>
                  <a:lnTo>
                    <a:pt x="359" y="837"/>
                  </a:lnTo>
                  <a:lnTo>
                    <a:pt x="343" y="844"/>
                  </a:lnTo>
                  <a:lnTo>
                    <a:pt x="332" y="862"/>
                  </a:lnTo>
                  <a:lnTo>
                    <a:pt x="320" y="862"/>
                  </a:lnTo>
                  <a:lnTo>
                    <a:pt x="315" y="865"/>
                  </a:lnTo>
                  <a:lnTo>
                    <a:pt x="311" y="867"/>
                  </a:lnTo>
                  <a:lnTo>
                    <a:pt x="309" y="869"/>
                  </a:lnTo>
                  <a:lnTo>
                    <a:pt x="297" y="873"/>
                  </a:lnTo>
                  <a:lnTo>
                    <a:pt x="251" y="873"/>
                  </a:lnTo>
                  <a:lnTo>
                    <a:pt x="249" y="862"/>
                  </a:lnTo>
                  <a:lnTo>
                    <a:pt x="228" y="879"/>
                  </a:lnTo>
                  <a:lnTo>
                    <a:pt x="198" y="892"/>
                  </a:lnTo>
                  <a:lnTo>
                    <a:pt x="177" y="909"/>
                  </a:lnTo>
                  <a:lnTo>
                    <a:pt x="155" y="919"/>
                  </a:lnTo>
                  <a:lnTo>
                    <a:pt x="138" y="934"/>
                  </a:lnTo>
                  <a:lnTo>
                    <a:pt x="119" y="967"/>
                  </a:lnTo>
                  <a:lnTo>
                    <a:pt x="102" y="979"/>
                  </a:lnTo>
                  <a:lnTo>
                    <a:pt x="96" y="1013"/>
                  </a:lnTo>
                  <a:lnTo>
                    <a:pt x="84" y="1036"/>
                  </a:lnTo>
                  <a:lnTo>
                    <a:pt x="67" y="1057"/>
                  </a:lnTo>
                  <a:lnTo>
                    <a:pt x="69" y="1086"/>
                  </a:lnTo>
                  <a:lnTo>
                    <a:pt x="69" y="1115"/>
                  </a:lnTo>
                  <a:lnTo>
                    <a:pt x="67" y="1146"/>
                  </a:lnTo>
                  <a:lnTo>
                    <a:pt x="50" y="1153"/>
                  </a:lnTo>
                  <a:lnTo>
                    <a:pt x="31" y="1165"/>
                  </a:lnTo>
                  <a:lnTo>
                    <a:pt x="19" y="1188"/>
                  </a:lnTo>
                  <a:lnTo>
                    <a:pt x="8" y="1207"/>
                  </a:lnTo>
                  <a:lnTo>
                    <a:pt x="0" y="1230"/>
                  </a:lnTo>
                  <a:lnTo>
                    <a:pt x="10" y="1245"/>
                  </a:lnTo>
                  <a:lnTo>
                    <a:pt x="192" y="1295"/>
                  </a:lnTo>
                  <a:lnTo>
                    <a:pt x="240" y="1303"/>
                  </a:lnTo>
                  <a:lnTo>
                    <a:pt x="303" y="1307"/>
                  </a:lnTo>
                  <a:lnTo>
                    <a:pt x="376" y="1326"/>
                  </a:lnTo>
                  <a:lnTo>
                    <a:pt x="466" y="1353"/>
                  </a:lnTo>
                  <a:lnTo>
                    <a:pt x="549" y="1391"/>
                  </a:lnTo>
                  <a:lnTo>
                    <a:pt x="614" y="1426"/>
                  </a:lnTo>
                  <a:lnTo>
                    <a:pt x="706" y="1455"/>
                  </a:lnTo>
                  <a:lnTo>
                    <a:pt x="892" y="1522"/>
                  </a:lnTo>
                  <a:lnTo>
                    <a:pt x="898" y="1508"/>
                  </a:lnTo>
                  <a:lnTo>
                    <a:pt x="911" y="1497"/>
                  </a:lnTo>
                  <a:lnTo>
                    <a:pt x="927" y="1497"/>
                  </a:lnTo>
                  <a:lnTo>
                    <a:pt x="929" y="1478"/>
                  </a:lnTo>
                  <a:lnTo>
                    <a:pt x="950" y="1478"/>
                  </a:lnTo>
                  <a:lnTo>
                    <a:pt x="967" y="1474"/>
                  </a:lnTo>
                  <a:lnTo>
                    <a:pt x="973" y="1462"/>
                  </a:lnTo>
                  <a:lnTo>
                    <a:pt x="986" y="1466"/>
                  </a:lnTo>
                  <a:lnTo>
                    <a:pt x="1003" y="1472"/>
                  </a:lnTo>
                  <a:lnTo>
                    <a:pt x="1034" y="1468"/>
                  </a:lnTo>
                  <a:lnTo>
                    <a:pt x="1055" y="1466"/>
                  </a:lnTo>
                  <a:lnTo>
                    <a:pt x="1082" y="1462"/>
                  </a:lnTo>
                  <a:lnTo>
                    <a:pt x="1097" y="1474"/>
                  </a:lnTo>
                  <a:lnTo>
                    <a:pt x="1105" y="1456"/>
                  </a:lnTo>
                  <a:lnTo>
                    <a:pt x="1097" y="1443"/>
                  </a:lnTo>
                  <a:lnTo>
                    <a:pt x="1117" y="1437"/>
                  </a:lnTo>
                  <a:lnTo>
                    <a:pt x="1119" y="1414"/>
                  </a:lnTo>
                  <a:lnTo>
                    <a:pt x="1153" y="1407"/>
                  </a:lnTo>
                  <a:lnTo>
                    <a:pt x="1170" y="1393"/>
                  </a:lnTo>
                  <a:lnTo>
                    <a:pt x="1188" y="1387"/>
                  </a:lnTo>
                  <a:lnTo>
                    <a:pt x="1207" y="1378"/>
                  </a:lnTo>
                  <a:lnTo>
                    <a:pt x="1226" y="1355"/>
                  </a:lnTo>
                  <a:lnTo>
                    <a:pt x="1236" y="1318"/>
                  </a:lnTo>
                  <a:lnTo>
                    <a:pt x="1251" y="1297"/>
                  </a:lnTo>
                  <a:lnTo>
                    <a:pt x="1268" y="1297"/>
                  </a:lnTo>
                  <a:lnTo>
                    <a:pt x="1278" y="1282"/>
                  </a:lnTo>
                  <a:lnTo>
                    <a:pt x="1368" y="1280"/>
                  </a:lnTo>
                  <a:lnTo>
                    <a:pt x="1429" y="1345"/>
                  </a:lnTo>
                  <a:lnTo>
                    <a:pt x="1498" y="1366"/>
                  </a:lnTo>
                  <a:lnTo>
                    <a:pt x="1550" y="1368"/>
                  </a:lnTo>
                  <a:lnTo>
                    <a:pt x="1571" y="1378"/>
                  </a:lnTo>
                  <a:lnTo>
                    <a:pt x="1913" y="1372"/>
                  </a:lnTo>
                  <a:lnTo>
                    <a:pt x="1917" y="1341"/>
                  </a:lnTo>
                  <a:lnTo>
                    <a:pt x="1932" y="1336"/>
                  </a:lnTo>
                  <a:lnTo>
                    <a:pt x="1930" y="1305"/>
                  </a:lnTo>
                  <a:lnTo>
                    <a:pt x="1938" y="1272"/>
                  </a:lnTo>
                  <a:lnTo>
                    <a:pt x="1945" y="1251"/>
                  </a:lnTo>
                  <a:lnTo>
                    <a:pt x="1957" y="1222"/>
                  </a:lnTo>
                  <a:lnTo>
                    <a:pt x="1963" y="1188"/>
                  </a:lnTo>
                  <a:lnTo>
                    <a:pt x="1961" y="1182"/>
                  </a:lnTo>
                  <a:lnTo>
                    <a:pt x="1961" y="1159"/>
                  </a:lnTo>
                  <a:lnTo>
                    <a:pt x="1947" y="1149"/>
                  </a:lnTo>
                  <a:lnTo>
                    <a:pt x="1940" y="1126"/>
                  </a:lnTo>
                  <a:lnTo>
                    <a:pt x="1936" y="1105"/>
                  </a:lnTo>
                  <a:lnTo>
                    <a:pt x="2153" y="616"/>
                  </a:lnTo>
                  <a:lnTo>
                    <a:pt x="2206" y="558"/>
                  </a:lnTo>
                  <a:lnTo>
                    <a:pt x="2235" y="522"/>
                  </a:lnTo>
                  <a:lnTo>
                    <a:pt x="2216" y="516"/>
                  </a:lnTo>
                  <a:lnTo>
                    <a:pt x="2195" y="529"/>
                  </a:lnTo>
                  <a:lnTo>
                    <a:pt x="2180" y="533"/>
                  </a:lnTo>
                  <a:lnTo>
                    <a:pt x="2162" y="539"/>
                  </a:lnTo>
                  <a:lnTo>
                    <a:pt x="2147" y="541"/>
                  </a:lnTo>
                  <a:lnTo>
                    <a:pt x="2139" y="526"/>
                  </a:lnTo>
                  <a:lnTo>
                    <a:pt x="2124" y="514"/>
                  </a:lnTo>
                  <a:lnTo>
                    <a:pt x="2109" y="510"/>
                  </a:lnTo>
                  <a:lnTo>
                    <a:pt x="2089" y="510"/>
                  </a:lnTo>
                  <a:lnTo>
                    <a:pt x="2087" y="491"/>
                  </a:lnTo>
                  <a:lnTo>
                    <a:pt x="2080" y="468"/>
                  </a:lnTo>
                  <a:lnTo>
                    <a:pt x="2068" y="466"/>
                  </a:lnTo>
                  <a:lnTo>
                    <a:pt x="2047" y="468"/>
                  </a:lnTo>
                  <a:lnTo>
                    <a:pt x="2034" y="476"/>
                  </a:lnTo>
                  <a:lnTo>
                    <a:pt x="2016" y="474"/>
                  </a:lnTo>
                  <a:lnTo>
                    <a:pt x="1990" y="474"/>
                  </a:lnTo>
                  <a:lnTo>
                    <a:pt x="1965" y="474"/>
                  </a:lnTo>
                  <a:lnTo>
                    <a:pt x="1949" y="464"/>
                  </a:lnTo>
                  <a:lnTo>
                    <a:pt x="1932" y="451"/>
                  </a:lnTo>
                  <a:lnTo>
                    <a:pt x="1917" y="426"/>
                  </a:lnTo>
                  <a:lnTo>
                    <a:pt x="1922" y="410"/>
                  </a:lnTo>
                  <a:lnTo>
                    <a:pt x="1932" y="399"/>
                  </a:lnTo>
                  <a:lnTo>
                    <a:pt x="1917" y="384"/>
                  </a:lnTo>
                  <a:lnTo>
                    <a:pt x="1901" y="370"/>
                  </a:lnTo>
                  <a:lnTo>
                    <a:pt x="1892" y="349"/>
                  </a:lnTo>
                  <a:lnTo>
                    <a:pt x="1875" y="326"/>
                  </a:lnTo>
                  <a:lnTo>
                    <a:pt x="1867" y="178"/>
                  </a:lnTo>
                  <a:lnTo>
                    <a:pt x="1871" y="240"/>
                  </a:lnTo>
                  <a:lnTo>
                    <a:pt x="1725" y="244"/>
                  </a:lnTo>
                  <a:lnTo>
                    <a:pt x="1715" y="253"/>
                  </a:lnTo>
                  <a:lnTo>
                    <a:pt x="1715" y="274"/>
                  </a:lnTo>
                  <a:lnTo>
                    <a:pt x="1694" y="299"/>
                  </a:lnTo>
                  <a:lnTo>
                    <a:pt x="1681" y="320"/>
                  </a:lnTo>
                  <a:lnTo>
                    <a:pt x="1679" y="330"/>
                  </a:lnTo>
                  <a:lnTo>
                    <a:pt x="1692" y="341"/>
                  </a:lnTo>
                  <a:lnTo>
                    <a:pt x="1665" y="357"/>
                  </a:lnTo>
                  <a:lnTo>
                    <a:pt x="1652" y="368"/>
                  </a:lnTo>
                  <a:lnTo>
                    <a:pt x="1637" y="372"/>
                  </a:lnTo>
                  <a:lnTo>
                    <a:pt x="1631" y="359"/>
                  </a:lnTo>
                  <a:lnTo>
                    <a:pt x="1617" y="347"/>
                  </a:lnTo>
                  <a:lnTo>
                    <a:pt x="1608" y="334"/>
                  </a:lnTo>
                  <a:lnTo>
                    <a:pt x="1587" y="324"/>
                  </a:lnTo>
                  <a:lnTo>
                    <a:pt x="1571" y="328"/>
                  </a:lnTo>
                  <a:lnTo>
                    <a:pt x="1550" y="343"/>
                  </a:lnTo>
                  <a:lnTo>
                    <a:pt x="1531" y="349"/>
                  </a:lnTo>
                  <a:lnTo>
                    <a:pt x="1529" y="366"/>
                  </a:lnTo>
                  <a:lnTo>
                    <a:pt x="1533" y="380"/>
                  </a:lnTo>
                  <a:lnTo>
                    <a:pt x="1533" y="393"/>
                  </a:lnTo>
                  <a:lnTo>
                    <a:pt x="1520" y="407"/>
                  </a:lnTo>
                  <a:lnTo>
                    <a:pt x="1533" y="422"/>
                  </a:lnTo>
                  <a:lnTo>
                    <a:pt x="1525" y="428"/>
                  </a:lnTo>
                  <a:lnTo>
                    <a:pt x="1525" y="443"/>
                  </a:lnTo>
                  <a:lnTo>
                    <a:pt x="1523" y="457"/>
                  </a:lnTo>
                  <a:lnTo>
                    <a:pt x="1510" y="443"/>
                  </a:lnTo>
                  <a:lnTo>
                    <a:pt x="1498" y="441"/>
                  </a:lnTo>
                  <a:lnTo>
                    <a:pt x="1489" y="430"/>
                  </a:lnTo>
                  <a:lnTo>
                    <a:pt x="1477" y="418"/>
                  </a:lnTo>
                  <a:lnTo>
                    <a:pt x="1458" y="409"/>
                  </a:lnTo>
                  <a:lnTo>
                    <a:pt x="1449" y="399"/>
                  </a:lnTo>
                  <a:lnTo>
                    <a:pt x="1439" y="393"/>
                  </a:lnTo>
                  <a:lnTo>
                    <a:pt x="1429" y="386"/>
                  </a:lnTo>
                  <a:lnTo>
                    <a:pt x="1412" y="368"/>
                  </a:lnTo>
                  <a:lnTo>
                    <a:pt x="1416" y="355"/>
                  </a:lnTo>
                  <a:lnTo>
                    <a:pt x="1424" y="349"/>
                  </a:lnTo>
                  <a:lnTo>
                    <a:pt x="1424" y="336"/>
                  </a:lnTo>
                  <a:lnTo>
                    <a:pt x="1420" y="328"/>
                  </a:lnTo>
                  <a:lnTo>
                    <a:pt x="1420" y="315"/>
                  </a:lnTo>
                  <a:lnTo>
                    <a:pt x="1418" y="295"/>
                  </a:lnTo>
                  <a:lnTo>
                    <a:pt x="1416" y="180"/>
                  </a:lnTo>
                  <a:lnTo>
                    <a:pt x="1412" y="169"/>
                  </a:lnTo>
                  <a:lnTo>
                    <a:pt x="1401" y="148"/>
                  </a:lnTo>
                  <a:lnTo>
                    <a:pt x="1383" y="123"/>
                  </a:lnTo>
                  <a:lnTo>
                    <a:pt x="1368" y="98"/>
                  </a:lnTo>
                  <a:lnTo>
                    <a:pt x="1364" y="82"/>
                  </a:lnTo>
                  <a:lnTo>
                    <a:pt x="1355" y="69"/>
                  </a:lnTo>
                  <a:lnTo>
                    <a:pt x="1353" y="50"/>
                  </a:lnTo>
                  <a:lnTo>
                    <a:pt x="1347" y="34"/>
                  </a:lnTo>
                  <a:lnTo>
                    <a:pt x="1337" y="15"/>
                  </a:lnTo>
                  <a:lnTo>
                    <a:pt x="1320" y="9"/>
                  </a:lnTo>
                  <a:lnTo>
                    <a:pt x="1305" y="6"/>
                  </a:lnTo>
                  <a:lnTo>
                    <a:pt x="1287" y="2"/>
                  </a:lnTo>
                  <a:lnTo>
                    <a:pt x="1287" y="0"/>
                  </a:lnTo>
                  <a:lnTo>
                    <a:pt x="1285" y="2"/>
                  </a:lnTo>
                  <a:lnTo>
                    <a:pt x="1268" y="4"/>
                  </a:lnTo>
                  <a:lnTo>
                    <a:pt x="1257" y="11"/>
                  </a:lnTo>
                  <a:lnTo>
                    <a:pt x="1243" y="21"/>
                  </a:lnTo>
                  <a:lnTo>
                    <a:pt x="1205" y="21"/>
                  </a:lnTo>
                  <a:lnTo>
                    <a:pt x="1207" y="40"/>
                  </a:lnTo>
                  <a:lnTo>
                    <a:pt x="1203" y="59"/>
                  </a:lnTo>
                  <a:lnTo>
                    <a:pt x="1184" y="82"/>
                  </a:lnTo>
                  <a:lnTo>
                    <a:pt x="1167" y="90"/>
                  </a:lnTo>
                  <a:lnTo>
                    <a:pt x="1144" y="98"/>
                  </a:lnTo>
                  <a:lnTo>
                    <a:pt x="1122" y="113"/>
                  </a:lnTo>
                  <a:lnTo>
                    <a:pt x="1103" y="125"/>
                  </a:lnTo>
                  <a:lnTo>
                    <a:pt x="1076" y="130"/>
                  </a:lnTo>
                  <a:lnTo>
                    <a:pt x="1067" y="146"/>
                  </a:lnTo>
                  <a:lnTo>
                    <a:pt x="1034" y="165"/>
                  </a:lnTo>
                  <a:lnTo>
                    <a:pt x="998" y="190"/>
                  </a:lnTo>
                  <a:lnTo>
                    <a:pt x="988" y="178"/>
                  </a:lnTo>
                  <a:lnTo>
                    <a:pt x="992" y="161"/>
                  </a:lnTo>
                  <a:lnTo>
                    <a:pt x="971" y="153"/>
                  </a:lnTo>
                  <a:lnTo>
                    <a:pt x="952" y="167"/>
                  </a:lnTo>
                  <a:lnTo>
                    <a:pt x="948" y="182"/>
                  </a:lnTo>
                  <a:lnTo>
                    <a:pt x="919" y="190"/>
                  </a:lnTo>
                  <a:lnTo>
                    <a:pt x="894" y="169"/>
                  </a:lnTo>
                  <a:lnTo>
                    <a:pt x="850" y="138"/>
                  </a:lnTo>
                  <a:lnTo>
                    <a:pt x="821" y="146"/>
                  </a:lnTo>
                  <a:lnTo>
                    <a:pt x="810" y="132"/>
                  </a:lnTo>
                  <a:lnTo>
                    <a:pt x="810" y="113"/>
                  </a:lnTo>
                  <a:lnTo>
                    <a:pt x="810" y="94"/>
                  </a:lnTo>
                  <a:lnTo>
                    <a:pt x="792" y="71"/>
                  </a:lnTo>
                  <a:lnTo>
                    <a:pt x="794" y="57"/>
                  </a:lnTo>
                  <a:lnTo>
                    <a:pt x="777" y="38"/>
                  </a:lnTo>
                  <a:lnTo>
                    <a:pt x="758" y="29"/>
                  </a:lnTo>
                  <a:lnTo>
                    <a:pt x="750" y="44"/>
                  </a:lnTo>
                  <a:lnTo>
                    <a:pt x="741" y="63"/>
                  </a:lnTo>
                  <a:lnTo>
                    <a:pt x="725" y="73"/>
                  </a:lnTo>
                  <a:lnTo>
                    <a:pt x="708" y="80"/>
                  </a:lnTo>
                  <a:lnTo>
                    <a:pt x="693" y="63"/>
                  </a:lnTo>
                  <a:lnTo>
                    <a:pt x="687" y="48"/>
                  </a:lnTo>
                  <a:lnTo>
                    <a:pt x="672" y="34"/>
                  </a:lnTo>
                  <a:lnTo>
                    <a:pt x="664" y="52"/>
                  </a:lnTo>
                  <a:lnTo>
                    <a:pt x="660" y="59"/>
                  </a:lnTo>
                  <a:lnTo>
                    <a:pt x="662" y="73"/>
                  </a:lnTo>
                  <a:lnTo>
                    <a:pt x="472" y="75"/>
                  </a:lnTo>
                  <a:close/>
                </a:path>
              </a:pathLst>
            </a:custGeom>
            <a:solidFill>
              <a:srgbClr val="FF8C00"/>
            </a:solidFill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2784143" y="2682442"/>
              <a:ext cx="1105054" cy="490538"/>
            </a:xfrm>
            <a:custGeom>
              <a:avLst/>
              <a:gdLst/>
              <a:ahLst/>
              <a:cxnLst/>
              <a:rect l="l" t="t" r="r" b="b"/>
              <a:pathLst>
                <a:path w="915" h="453" extrusionOk="0">
                  <a:moveTo>
                    <a:pt x="99" y="269"/>
                  </a:moveTo>
                  <a:lnTo>
                    <a:pt x="191" y="273"/>
                  </a:lnTo>
                  <a:lnTo>
                    <a:pt x="199" y="284"/>
                  </a:lnTo>
                  <a:lnTo>
                    <a:pt x="205" y="302"/>
                  </a:lnTo>
                  <a:lnTo>
                    <a:pt x="224" y="307"/>
                  </a:lnTo>
                  <a:lnTo>
                    <a:pt x="224" y="327"/>
                  </a:lnTo>
                  <a:lnTo>
                    <a:pt x="270" y="334"/>
                  </a:lnTo>
                  <a:lnTo>
                    <a:pt x="297" y="329"/>
                  </a:lnTo>
                  <a:lnTo>
                    <a:pt x="339" y="325"/>
                  </a:lnTo>
                  <a:lnTo>
                    <a:pt x="404" y="261"/>
                  </a:lnTo>
                  <a:lnTo>
                    <a:pt x="422" y="256"/>
                  </a:lnTo>
                  <a:lnTo>
                    <a:pt x="433" y="275"/>
                  </a:lnTo>
                  <a:lnTo>
                    <a:pt x="427" y="290"/>
                  </a:lnTo>
                  <a:lnTo>
                    <a:pt x="426" y="444"/>
                  </a:lnTo>
                  <a:lnTo>
                    <a:pt x="470" y="444"/>
                  </a:lnTo>
                  <a:lnTo>
                    <a:pt x="483" y="453"/>
                  </a:lnTo>
                  <a:lnTo>
                    <a:pt x="498" y="449"/>
                  </a:lnTo>
                  <a:lnTo>
                    <a:pt x="525" y="434"/>
                  </a:lnTo>
                  <a:lnTo>
                    <a:pt x="543" y="423"/>
                  </a:lnTo>
                  <a:lnTo>
                    <a:pt x="556" y="430"/>
                  </a:lnTo>
                  <a:lnTo>
                    <a:pt x="568" y="436"/>
                  </a:lnTo>
                  <a:lnTo>
                    <a:pt x="650" y="432"/>
                  </a:lnTo>
                  <a:lnTo>
                    <a:pt x="665" y="424"/>
                  </a:lnTo>
                  <a:lnTo>
                    <a:pt x="681" y="436"/>
                  </a:lnTo>
                  <a:lnTo>
                    <a:pt x="690" y="448"/>
                  </a:lnTo>
                  <a:lnTo>
                    <a:pt x="713" y="448"/>
                  </a:lnTo>
                  <a:lnTo>
                    <a:pt x="717" y="432"/>
                  </a:lnTo>
                  <a:lnTo>
                    <a:pt x="731" y="419"/>
                  </a:lnTo>
                  <a:lnTo>
                    <a:pt x="738" y="403"/>
                  </a:lnTo>
                  <a:lnTo>
                    <a:pt x="756" y="400"/>
                  </a:lnTo>
                  <a:lnTo>
                    <a:pt x="769" y="390"/>
                  </a:lnTo>
                  <a:lnTo>
                    <a:pt x="782" y="390"/>
                  </a:lnTo>
                  <a:lnTo>
                    <a:pt x="798" y="403"/>
                  </a:lnTo>
                  <a:lnTo>
                    <a:pt x="807" y="401"/>
                  </a:lnTo>
                  <a:lnTo>
                    <a:pt x="832" y="375"/>
                  </a:lnTo>
                  <a:lnTo>
                    <a:pt x="851" y="375"/>
                  </a:lnTo>
                  <a:lnTo>
                    <a:pt x="863" y="363"/>
                  </a:lnTo>
                  <a:lnTo>
                    <a:pt x="876" y="340"/>
                  </a:lnTo>
                  <a:lnTo>
                    <a:pt x="890" y="329"/>
                  </a:lnTo>
                  <a:lnTo>
                    <a:pt x="907" y="307"/>
                  </a:lnTo>
                  <a:lnTo>
                    <a:pt x="915" y="294"/>
                  </a:lnTo>
                  <a:lnTo>
                    <a:pt x="911" y="284"/>
                  </a:lnTo>
                  <a:lnTo>
                    <a:pt x="905" y="277"/>
                  </a:lnTo>
                  <a:lnTo>
                    <a:pt x="719" y="210"/>
                  </a:lnTo>
                  <a:lnTo>
                    <a:pt x="627" y="181"/>
                  </a:lnTo>
                  <a:lnTo>
                    <a:pt x="562" y="146"/>
                  </a:lnTo>
                  <a:lnTo>
                    <a:pt x="479" y="108"/>
                  </a:lnTo>
                  <a:lnTo>
                    <a:pt x="389" y="81"/>
                  </a:lnTo>
                  <a:lnTo>
                    <a:pt x="316" y="62"/>
                  </a:lnTo>
                  <a:lnTo>
                    <a:pt x="253" y="58"/>
                  </a:lnTo>
                  <a:lnTo>
                    <a:pt x="205" y="50"/>
                  </a:lnTo>
                  <a:lnTo>
                    <a:pt x="23" y="0"/>
                  </a:lnTo>
                  <a:lnTo>
                    <a:pt x="21" y="0"/>
                  </a:lnTo>
                  <a:lnTo>
                    <a:pt x="23" y="10"/>
                  </a:lnTo>
                  <a:lnTo>
                    <a:pt x="11" y="20"/>
                  </a:lnTo>
                  <a:lnTo>
                    <a:pt x="0" y="31"/>
                  </a:lnTo>
                  <a:lnTo>
                    <a:pt x="3" y="48"/>
                  </a:lnTo>
                  <a:lnTo>
                    <a:pt x="3" y="69"/>
                  </a:lnTo>
                  <a:lnTo>
                    <a:pt x="15" y="71"/>
                  </a:lnTo>
                  <a:lnTo>
                    <a:pt x="17" y="87"/>
                  </a:lnTo>
                  <a:lnTo>
                    <a:pt x="15" y="102"/>
                  </a:lnTo>
                  <a:lnTo>
                    <a:pt x="28" y="114"/>
                  </a:lnTo>
                  <a:lnTo>
                    <a:pt x="46" y="133"/>
                  </a:lnTo>
                  <a:lnTo>
                    <a:pt x="65" y="146"/>
                  </a:lnTo>
                  <a:lnTo>
                    <a:pt x="76" y="165"/>
                  </a:lnTo>
                  <a:lnTo>
                    <a:pt x="101" y="169"/>
                  </a:lnTo>
                  <a:lnTo>
                    <a:pt x="101" y="192"/>
                  </a:lnTo>
                  <a:lnTo>
                    <a:pt x="117" y="217"/>
                  </a:lnTo>
                  <a:lnTo>
                    <a:pt x="122" y="233"/>
                  </a:lnTo>
                  <a:lnTo>
                    <a:pt x="101" y="254"/>
                  </a:lnTo>
                  <a:lnTo>
                    <a:pt x="99" y="269"/>
                  </a:ln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3870390" y="2749060"/>
              <a:ext cx="1040644" cy="834421"/>
            </a:xfrm>
            <a:custGeom>
              <a:avLst/>
              <a:gdLst/>
              <a:ahLst/>
              <a:cxnLst/>
              <a:rect l="l" t="t" r="r" b="b"/>
              <a:pathLst>
                <a:path w="850" h="727" extrusionOk="0">
                  <a:moveTo>
                    <a:pt x="309" y="576"/>
                  </a:moveTo>
                  <a:lnTo>
                    <a:pt x="294" y="564"/>
                  </a:lnTo>
                  <a:lnTo>
                    <a:pt x="284" y="547"/>
                  </a:lnTo>
                  <a:lnTo>
                    <a:pt x="269" y="539"/>
                  </a:lnTo>
                  <a:lnTo>
                    <a:pt x="257" y="524"/>
                  </a:lnTo>
                  <a:lnTo>
                    <a:pt x="225" y="516"/>
                  </a:lnTo>
                  <a:lnTo>
                    <a:pt x="219" y="501"/>
                  </a:lnTo>
                  <a:lnTo>
                    <a:pt x="198" y="480"/>
                  </a:lnTo>
                  <a:lnTo>
                    <a:pt x="200" y="468"/>
                  </a:lnTo>
                  <a:lnTo>
                    <a:pt x="179" y="449"/>
                  </a:lnTo>
                  <a:lnTo>
                    <a:pt x="179" y="378"/>
                  </a:lnTo>
                  <a:lnTo>
                    <a:pt x="167" y="365"/>
                  </a:lnTo>
                  <a:lnTo>
                    <a:pt x="165" y="336"/>
                  </a:lnTo>
                  <a:lnTo>
                    <a:pt x="154" y="326"/>
                  </a:lnTo>
                  <a:lnTo>
                    <a:pt x="163" y="313"/>
                  </a:lnTo>
                  <a:lnTo>
                    <a:pt x="175" y="297"/>
                  </a:lnTo>
                  <a:lnTo>
                    <a:pt x="171" y="251"/>
                  </a:lnTo>
                  <a:lnTo>
                    <a:pt x="173" y="234"/>
                  </a:lnTo>
                  <a:lnTo>
                    <a:pt x="177" y="223"/>
                  </a:lnTo>
                  <a:lnTo>
                    <a:pt x="163" y="213"/>
                  </a:lnTo>
                  <a:lnTo>
                    <a:pt x="152" y="223"/>
                  </a:lnTo>
                  <a:lnTo>
                    <a:pt x="150" y="236"/>
                  </a:lnTo>
                  <a:lnTo>
                    <a:pt x="136" y="236"/>
                  </a:lnTo>
                  <a:lnTo>
                    <a:pt x="125" y="223"/>
                  </a:lnTo>
                  <a:lnTo>
                    <a:pt x="113" y="230"/>
                  </a:lnTo>
                  <a:lnTo>
                    <a:pt x="94" y="230"/>
                  </a:lnTo>
                  <a:lnTo>
                    <a:pt x="79" y="236"/>
                  </a:lnTo>
                  <a:lnTo>
                    <a:pt x="60" y="236"/>
                  </a:lnTo>
                  <a:lnTo>
                    <a:pt x="50" y="246"/>
                  </a:lnTo>
                  <a:lnTo>
                    <a:pt x="35" y="246"/>
                  </a:lnTo>
                  <a:lnTo>
                    <a:pt x="25" y="257"/>
                  </a:lnTo>
                  <a:lnTo>
                    <a:pt x="10" y="257"/>
                  </a:lnTo>
                  <a:lnTo>
                    <a:pt x="6" y="249"/>
                  </a:lnTo>
                  <a:lnTo>
                    <a:pt x="0" y="242"/>
                  </a:lnTo>
                  <a:lnTo>
                    <a:pt x="6" y="228"/>
                  </a:lnTo>
                  <a:lnTo>
                    <a:pt x="19" y="217"/>
                  </a:lnTo>
                  <a:lnTo>
                    <a:pt x="35" y="217"/>
                  </a:lnTo>
                  <a:lnTo>
                    <a:pt x="37" y="198"/>
                  </a:lnTo>
                  <a:lnTo>
                    <a:pt x="58" y="198"/>
                  </a:lnTo>
                  <a:lnTo>
                    <a:pt x="75" y="194"/>
                  </a:lnTo>
                  <a:lnTo>
                    <a:pt x="81" y="182"/>
                  </a:lnTo>
                  <a:lnTo>
                    <a:pt x="94" y="186"/>
                  </a:lnTo>
                  <a:lnTo>
                    <a:pt x="111" y="192"/>
                  </a:lnTo>
                  <a:lnTo>
                    <a:pt x="142" y="188"/>
                  </a:lnTo>
                  <a:lnTo>
                    <a:pt x="163" y="186"/>
                  </a:lnTo>
                  <a:lnTo>
                    <a:pt x="190" y="182"/>
                  </a:lnTo>
                  <a:lnTo>
                    <a:pt x="205" y="194"/>
                  </a:lnTo>
                  <a:lnTo>
                    <a:pt x="213" y="176"/>
                  </a:lnTo>
                  <a:lnTo>
                    <a:pt x="205" y="163"/>
                  </a:lnTo>
                  <a:lnTo>
                    <a:pt x="225" y="157"/>
                  </a:lnTo>
                  <a:lnTo>
                    <a:pt x="227" y="134"/>
                  </a:lnTo>
                  <a:lnTo>
                    <a:pt x="261" y="127"/>
                  </a:lnTo>
                  <a:lnTo>
                    <a:pt x="278" y="113"/>
                  </a:lnTo>
                  <a:lnTo>
                    <a:pt x="296" y="107"/>
                  </a:lnTo>
                  <a:lnTo>
                    <a:pt x="315" y="98"/>
                  </a:lnTo>
                  <a:lnTo>
                    <a:pt x="334" y="75"/>
                  </a:lnTo>
                  <a:lnTo>
                    <a:pt x="344" y="38"/>
                  </a:lnTo>
                  <a:lnTo>
                    <a:pt x="359" y="17"/>
                  </a:lnTo>
                  <a:lnTo>
                    <a:pt x="376" y="17"/>
                  </a:lnTo>
                  <a:lnTo>
                    <a:pt x="386" y="2"/>
                  </a:lnTo>
                  <a:lnTo>
                    <a:pt x="476" y="0"/>
                  </a:lnTo>
                  <a:lnTo>
                    <a:pt x="537" y="65"/>
                  </a:lnTo>
                  <a:lnTo>
                    <a:pt x="606" y="86"/>
                  </a:lnTo>
                  <a:lnTo>
                    <a:pt x="658" y="88"/>
                  </a:lnTo>
                  <a:lnTo>
                    <a:pt x="676" y="96"/>
                  </a:lnTo>
                  <a:lnTo>
                    <a:pt x="674" y="102"/>
                  </a:lnTo>
                  <a:lnTo>
                    <a:pt x="674" y="113"/>
                  </a:lnTo>
                  <a:lnTo>
                    <a:pt x="664" y="121"/>
                  </a:lnTo>
                  <a:lnTo>
                    <a:pt x="656" y="132"/>
                  </a:lnTo>
                  <a:lnTo>
                    <a:pt x="660" y="142"/>
                  </a:lnTo>
                  <a:lnTo>
                    <a:pt x="668" y="152"/>
                  </a:lnTo>
                  <a:lnTo>
                    <a:pt x="677" y="163"/>
                  </a:lnTo>
                  <a:lnTo>
                    <a:pt x="677" y="180"/>
                  </a:lnTo>
                  <a:lnTo>
                    <a:pt x="683" y="190"/>
                  </a:lnTo>
                  <a:lnTo>
                    <a:pt x="683" y="211"/>
                  </a:lnTo>
                  <a:lnTo>
                    <a:pt x="677" y="224"/>
                  </a:lnTo>
                  <a:lnTo>
                    <a:pt x="668" y="238"/>
                  </a:lnTo>
                  <a:lnTo>
                    <a:pt x="664" y="251"/>
                  </a:lnTo>
                  <a:lnTo>
                    <a:pt x="656" y="265"/>
                  </a:lnTo>
                  <a:lnTo>
                    <a:pt x="654" y="278"/>
                  </a:lnTo>
                  <a:lnTo>
                    <a:pt x="654" y="297"/>
                  </a:lnTo>
                  <a:lnTo>
                    <a:pt x="662" y="313"/>
                  </a:lnTo>
                  <a:lnTo>
                    <a:pt x="681" y="328"/>
                  </a:lnTo>
                  <a:lnTo>
                    <a:pt x="700" y="345"/>
                  </a:lnTo>
                  <a:lnTo>
                    <a:pt x="714" y="359"/>
                  </a:lnTo>
                  <a:lnTo>
                    <a:pt x="729" y="370"/>
                  </a:lnTo>
                  <a:lnTo>
                    <a:pt x="743" y="374"/>
                  </a:lnTo>
                  <a:lnTo>
                    <a:pt x="752" y="366"/>
                  </a:lnTo>
                  <a:lnTo>
                    <a:pt x="762" y="357"/>
                  </a:lnTo>
                  <a:lnTo>
                    <a:pt x="775" y="357"/>
                  </a:lnTo>
                  <a:lnTo>
                    <a:pt x="789" y="370"/>
                  </a:lnTo>
                  <a:lnTo>
                    <a:pt x="804" y="384"/>
                  </a:lnTo>
                  <a:lnTo>
                    <a:pt x="816" y="395"/>
                  </a:lnTo>
                  <a:lnTo>
                    <a:pt x="831" y="399"/>
                  </a:lnTo>
                  <a:lnTo>
                    <a:pt x="844" y="401"/>
                  </a:lnTo>
                  <a:lnTo>
                    <a:pt x="848" y="413"/>
                  </a:lnTo>
                  <a:lnTo>
                    <a:pt x="848" y="428"/>
                  </a:lnTo>
                  <a:lnTo>
                    <a:pt x="839" y="437"/>
                  </a:lnTo>
                  <a:lnTo>
                    <a:pt x="833" y="449"/>
                  </a:lnTo>
                  <a:lnTo>
                    <a:pt x="841" y="464"/>
                  </a:lnTo>
                  <a:lnTo>
                    <a:pt x="848" y="478"/>
                  </a:lnTo>
                  <a:lnTo>
                    <a:pt x="850" y="493"/>
                  </a:lnTo>
                  <a:lnTo>
                    <a:pt x="848" y="510"/>
                  </a:lnTo>
                  <a:lnTo>
                    <a:pt x="842" y="522"/>
                  </a:lnTo>
                  <a:lnTo>
                    <a:pt x="842" y="539"/>
                  </a:lnTo>
                  <a:lnTo>
                    <a:pt x="841" y="555"/>
                  </a:lnTo>
                  <a:lnTo>
                    <a:pt x="839" y="570"/>
                  </a:lnTo>
                  <a:lnTo>
                    <a:pt x="831" y="583"/>
                  </a:lnTo>
                  <a:lnTo>
                    <a:pt x="827" y="601"/>
                  </a:lnTo>
                  <a:lnTo>
                    <a:pt x="825" y="618"/>
                  </a:lnTo>
                  <a:lnTo>
                    <a:pt x="818" y="627"/>
                  </a:lnTo>
                  <a:lnTo>
                    <a:pt x="818" y="645"/>
                  </a:lnTo>
                  <a:lnTo>
                    <a:pt x="812" y="658"/>
                  </a:lnTo>
                  <a:lnTo>
                    <a:pt x="800" y="668"/>
                  </a:lnTo>
                  <a:lnTo>
                    <a:pt x="791" y="685"/>
                  </a:lnTo>
                  <a:lnTo>
                    <a:pt x="779" y="691"/>
                  </a:lnTo>
                  <a:lnTo>
                    <a:pt x="768" y="702"/>
                  </a:lnTo>
                  <a:lnTo>
                    <a:pt x="758" y="716"/>
                  </a:lnTo>
                  <a:lnTo>
                    <a:pt x="754" y="727"/>
                  </a:lnTo>
                  <a:lnTo>
                    <a:pt x="745" y="714"/>
                  </a:lnTo>
                  <a:lnTo>
                    <a:pt x="733" y="708"/>
                  </a:lnTo>
                  <a:lnTo>
                    <a:pt x="714" y="704"/>
                  </a:lnTo>
                  <a:lnTo>
                    <a:pt x="704" y="695"/>
                  </a:lnTo>
                  <a:lnTo>
                    <a:pt x="614" y="695"/>
                  </a:lnTo>
                  <a:lnTo>
                    <a:pt x="606" y="685"/>
                  </a:lnTo>
                  <a:lnTo>
                    <a:pt x="595" y="672"/>
                  </a:lnTo>
                  <a:lnTo>
                    <a:pt x="589" y="662"/>
                  </a:lnTo>
                  <a:lnTo>
                    <a:pt x="583" y="647"/>
                  </a:lnTo>
                  <a:lnTo>
                    <a:pt x="553" y="643"/>
                  </a:lnTo>
                  <a:lnTo>
                    <a:pt x="545" y="631"/>
                  </a:lnTo>
                  <a:lnTo>
                    <a:pt x="535" y="626"/>
                  </a:lnTo>
                  <a:lnTo>
                    <a:pt x="522" y="622"/>
                  </a:lnTo>
                  <a:lnTo>
                    <a:pt x="509" y="620"/>
                  </a:lnTo>
                  <a:lnTo>
                    <a:pt x="493" y="620"/>
                  </a:lnTo>
                  <a:lnTo>
                    <a:pt x="488" y="610"/>
                  </a:lnTo>
                  <a:lnTo>
                    <a:pt x="472" y="604"/>
                  </a:lnTo>
                  <a:lnTo>
                    <a:pt x="461" y="593"/>
                  </a:lnTo>
                  <a:lnTo>
                    <a:pt x="451" y="581"/>
                  </a:lnTo>
                  <a:lnTo>
                    <a:pt x="440" y="578"/>
                  </a:lnTo>
                  <a:lnTo>
                    <a:pt x="428" y="583"/>
                  </a:lnTo>
                  <a:lnTo>
                    <a:pt x="420" y="589"/>
                  </a:lnTo>
                  <a:lnTo>
                    <a:pt x="409" y="583"/>
                  </a:lnTo>
                  <a:lnTo>
                    <a:pt x="409" y="570"/>
                  </a:lnTo>
                  <a:lnTo>
                    <a:pt x="392" y="562"/>
                  </a:lnTo>
                  <a:lnTo>
                    <a:pt x="380" y="556"/>
                  </a:lnTo>
                  <a:lnTo>
                    <a:pt x="365" y="562"/>
                  </a:lnTo>
                  <a:lnTo>
                    <a:pt x="353" y="568"/>
                  </a:lnTo>
                  <a:lnTo>
                    <a:pt x="351" y="578"/>
                  </a:lnTo>
                  <a:lnTo>
                    <a:pt x="309" y="576"/>
                  </a:lnTo>
                  <a:close/>
                </a:path>
              </a:pathLst>
            </a:custGeom>
            <a:solidFill>
              <a:srgbClr val="FF8C00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4648925" y="2647529"/>
              <a:ext cx="1718969" cy="1471619"/>
            </a:xfrm>
            <a:custGeom>
              <a:avLst/>
              <a:gdLst/>
              <a:ahLst/>
              <a:cxnLst/>
              <a:rect l="l" t="t" r="r" b="b"/>
              <a:pathLst>
                <a:path w="1409" h="1353" extrusionOk="0">
                  <a:moveTo>
                    <a:pt x="162" y="1138"/>
                  </a:moveTo>
                  <a:lnTo>
                    <a:pt x="162" y="1105"/>
                  </a:lnTo>
                  <a:lnTo>
                    <a:pt x="152" y="1079"/>
                  </a:lnTo>
                  <a:lnTo>
                    <a:pt x="156" y="1042"/>
                  </a:lnTo>
                  <a:lnTo>
                    <a:pt x="119" y="988"/>
                  </a:lnTo>
                  <a:lnTo>
                    <a:pt x="129" y="965"/>
                  </a:lnTo>
                  <a:lnTo>
                    <a:pt x="137" y="940"/>
                  </a:lnTo>
                  <a:lnTo>
                    <a:pt x="140" y="921"/>
                  </a:lnTo>
                  <a:lnTo>
                    <a:pt x="117" y="891"/>
                  </a:lnTo>
                  <a:lnTo>
                    <a:pt x="108" y="871"/>
                  </a:lnTo>
                  <a:lnTo>
                    <a:pt x="119" y="856"/>
                  </a:lnTo>
                  <a:lnTo>
                    <a:pt x="127" y="844"/>
                  </a:lnTo>
                  <a:lnTo>
                    <a:pt x="106" y="835"/>
                  </a:lnTo>
                  <a:lnTo>
                    <a:pt x="100" y="821"/>
                  </a:lnTo>
                  <a:lnTo>
                    <a:pt x="104" y="814"/>
                  </a:lnTo>
                  <a:lnTo>
                    <a:pt x="114" y="800"/>
                  </a:lnTo>
                  <a:lnTo>
                    <a:pt x="125" y="789"/>
                  </a:lnTo>
                  <a:lnTo>
                    <a:pt x="137" y="783"/>
                  </a:lnTo>
                  <a:lnTo>
                    <a:pt x="146" y="766"/>
                  </a:lnTo>
                  <a:lnTo>
                    <a:pt x="158" y="756"/>
                  </a:lnTo>
                  <a:lnTo>
                    <a:pt x="164" y="743"/>
                  </a:lnTo>
                  <a:lnTo>
                    <a:pt x="164" y="725"/>
                  </a:lnTo>
                  <a:lnTo>
                    <a:pt x="171" y="716"/>
                  </a:lnTo>
                  <a:lnTo>
                    <a:pt x="173" y="699"/>
                  </a:lnTo>
                  <a:lnTo>
                    <a:pt x="177" y="681"/>
                  </a:lnTo>
                  <a:lnTo>
                    <a:pt x="185" y="668"/>
                  </a:lnTo>
                  <a:lnTo>
                    <a:pt x="187" y="653"/>
                  </a:lnTo>
                  <a:lnTo>
                    <a:pt x="188" y="637"/>
                  </a:lnTo>
                  <a:lnTo>
                    <a:pt x="188" y="620"/>
                  </a:lnTo>
                  <a:lnTo>
                    <a:pt x="194" y="608"/>
                  </a:lnTo>
                  <a:lnTo>
                    <a:pt x="196" y="591"/>
                  </a:lnTo>
                  <a:lnTo>
                    <a:pt x="194" y="576"/>
                  </a:lnTo>
                  <a:lnTo>
                    <a:pt x="187" y="562"/>
                  </a:lnTo>
                  <a:lnTo>
                    <a:pt x="179" y="547"/>
                  </a:lnTo>
                  <a:lnTo>
                    <a:pt x="185" y="535"/>
                  </a:lnTo>
                  <a:lnTo>
                    <a:pt x="194" y="526"/>
                  </a:lnTo>
                  <a:lnTo>
                    <a:pt x="194" y="511"/>
                  </a:lnTo>
                  <a:lnTo>
                    <a:pt x="190" y="499"/>
                  </a:lnTo>
                  <a:lnTo>
                    <a:pt x="177" y="497"/>
                  </a:lnTo>
                  <a:lnTo>
                    <a:pt x="162" y="493"/>
                  </a:lnTo>
                  <a:lnTo>
                    <a:pt x="150" y="482"/>
                  </a:lnTo>
                  <a:lnTo>
                    <a:pt x="135" y="468"/>
                  </a:lnTo>
                  <a:lnTo>
                    <a:pt x="121" y="455"/>
                  </a:lnTo>
                  <a:lnTo>
                    <a:pt x="108" y="455"/>
                  </a:lnTo>
                  <a:lnTo>
                    <a:pt x="98" y="464"/>
                  </a:lnTo>
                  <a:lnTo>
                    <a:pt x="89" y="472"/>
                  </a:lnTo>
                  <a:lnTo>
                    <a:pt x="75" y="468"/>
                  </a:lnTo>
                  <a:lnTo>
                    <a:pt x="60" y="457"/>
                  </a:lnTo>
                  <a:lnTo>
                    <a:pt x="46" y="443"/>
                  </a:lnTo>
                  <a:lnTo>
                    <a:pt x="27" y="426"/>
                  </a:lnTo>
                  <a:lnTo>
                    <a:pt x="8" y="411"/>
                  </a:lnTo>
                  <a:lnTo>
                    <a:pt x="0" y="395"/>
                  </a:lnTo>
                  <a:lnTo>
                    <a:pt x="0" y="376"/>
                  </a:lnTo>
                  <a:lnTo>
                    <a:pt x="2" y="363"/>
                  </a:lnTo>
                  <a:lnTo>
                    <a:pt x="10" y="349"/>
                  </a:lnTo>
                  <a:lnTo>
                    <a:pt x="14" y="336"/>
                  </a:lnTo>
                  <a:lnTo>
                    <a:pt x="23" y="322"/>
                  </a:lnTo>
                  <a:lnTo>
                    <a:pt x="29" y="309"/>
                  </a:lnTo>
                  <a:lnTo>
                    <a:pt x="29" y="288"/>
                  </a:lnTo>
                  <a:lnTo>
                    <a:pt x="23" y="278"/>
                  </a:lnTo>
                  <a:lnTo>
                    <a:pt x="23" y="261"/>
                  </a:lnTo>
                  <a:lnTo>
                    <a:pt x="14" y="250"/>
                  </a:lnTo>
                  <a:lnTo>
                    <a:pt x="6" y="240"/>
                  </a:lnTo>
                  <a:lnTo>
                    <a:pt x="2" y="230"/>
                  </a:lnTo>
                  <a:lnTo>
                    <a:pt x="10" y="219"/>
                  </a:lnTo>
                  <a:lnTo>
                    <a:pt x="20" y="211"/>
                  </a:lnTo>
                  <a:lnTo>
                    <a:pt x="20" y="200"/>
                  </a:lnTo>
                  <a:lnTo>
                    <a:pt x="22" y="194"/>
                  </a:lnTo>
                  <a:lnTo>
                    <a:pt x="25" y="196"/>
                  </a:lnTo>
                  <a:lnTo>
                    <a:pt x="367" y="190"/>
                  </a:lnTo>
                  <a:lnTo>
                    <a:pt x="371" y="159"/>
                  </a:lnTo>
                  <a:lnTo>
                    <a:pt x="386" y="154"/>
                  </a:lnTo>
                  <a:lnTo>
                    <a:pt x="384" y="123"/>
                  </a:lnTo>
                  <a:lnTo>
                    <a:pt x="392" y="90"/>
                  </a:lnTo>
                  <a:lnTo>
                    <a:pt x="399" y="69"/>
                  </a:lnTo>
                  <a:lnTo>
                    <a:pt x="411" y="40"/>
                  </a:lnTo>
                  <a:lnTo>
                    <a:pt x="417" y="6"/>
                  </a:lnTo>
                  <a:lnTo>
                    <a:pt x="415" y="0"/>
                  </a:lnTo>
                  <a:lnTo>
                    <a:pt x="421" y="25"/>
                  </a:lnTo>
                  <a:lnTo>
                    <a:pt x="436" y="25"/>
                  </a:lnTo>
                  <a:lnTo>
                    <a:pt x="438" y="44"/>
                  </a:lnTo>
                  <a:lnTo>
                    <a:pt x="451" y="73"/>
                  </a:lnTo>
                  <a:lnTo>
                    <a:pt x="463" y="92"/>
                  </a:lnTo>
                  <a:lnTo>
                    <a:pt x="470" y="115"/>
                  </a:lnTo>
                  <a:lnTo>
                    <a:pt x="470" y="134"/>
                  </a:lnTo>
                  <a:lnTo>
                    <a:pt x="480" y="154"/>
                  </a:lnTo>
                  <a:lnTo>
                    <a:pt x="480" y="175"/>
                  </a:lnTo>
                  <a:lnTo>
                    <a:pt x="501" y="190"/>
                  </a:lnTo>
                  <a:lnTo>
                    <a:pt x="513" y="196"/>
                  </a:lnTo>
                  <a:lnTo>
                    <a:pt x="520" y="213"/>
                  </a:lnTo>
                  <a:lnTo>
                    <a:pt x="534" y="213"/>
                  </a:lnTo>
                  <a:lnTo>
                    <a:pt x="543" y="232"/>
                  </a:lnTo>
                  <a:lnTo>
                    <a:pt x="563" y="250"/>
                  </a:lnTo>
                  <a:lnTo>
                    <a:pt x="593" y="261"/>
                  </a:lnTo>
                  <a:lnTo>
                    <a:pt x="639" y="265"/>
                  </a:lnTo>
                  <a:lnTo>
                    <a:pt x="1405" y="342"/>
                  </a:lnTo>
                  <a:lnTo>
                    <a:pt x="1409" y="349"/>
                  </a:lnTo>
                  <a:lnTo>
                    <a:pt x="1397" y="372"/>
                  </a:lnTo>
                  <a:lnTo>
                    <a:pt x="1397" y="393"/>
                  </a:lnTo>
                  <a:lnTo>
                    <a:pt x="1393" y="411"/>
                  </a:lnTo>
                  <a:lnTo>
                    <a:pt x="1380" y="426"/>
                  </a:lnTo>
                  <a:lnTo>
                    <a:pt x="1380" y="445"/>
                  </a:lnTo>
                  <a:lnTo>
                    <a:pt x="1368" y="461"/>
                  </a:lnTo>
                  <a:lnTo>
                    <a:pt x="1361" y="472"/>
                  </a:lnTo>
                  <a:lnTo>
                    <a:pt x="1366" y="489"/>
                  </a:lnTo>
                  <a:lnTo>
                    <a:pt x="1368" y="507"/>
                  </a:lnTo>
                  <a:lnTo>
                    <a:pt x="1368" y="526"/>
                  </a:lnTo>
                  <a:lnTo>
                    <a:pt x="1355" y="543"/>
                  </a:lnTo>
                  <a:lnTo>
                    <a:pt x="1336" y="562"/>
                  </a:lnTo>
                  <a:lnTo>
                    <a:pt x="1353" y="580"/>
                  </a:lnTo>
                  <a:lnTo>
                    <a:pt x="1359" y="591"/>
                  </a:lnTo>
                  <a:lnTo>
                    <a:pt x="1353" y="612"/>
                  </a:lnTo>
                  <a:lnTo>
                    <a:pt x="1353" y="635"/>
                  </a:lnTo>
                  <a:lnTo>
                    <a:pt x="1343" y="656"/>
                  </a:lnTo>
                  <a:lnTo>
                    <a:pt x="1343" y="677"/>
                  </a:lnTo>
                  <a:lnTo>
                    <a:pt x="1351" y="697"/>
                  </a:lnTo>
                  <a:lnTo>
                    <a:pt x="1353" y="716"/>
                  </a:lnTo>
                  <a:lnTo>
                    <a:pt x="1342" y="768"/>
                  </a:lnTo>
                  <a:lnTo>
                    <a:pt x="1332" y="798"/>
                  </a:lnTo>
                  <a:lnTo>
                    <a:pt x="1320" y="833"/>
                  </a:lnTo>
                  <a:lnTo>
                    <a:pt x="1303" y="858"/>
                  </a:lnTo>
                  <a:lnTo>
                    <a:pt x="1303" y="887"/>
                  </a:lnTo>
                  <a:lnTo>
                    <a:pt x="1297" y="906"/>
                  </a:lnTo>
                  <a:lnTo>
                    <a:pt x="1297" y="931"/>
                  </a:lnTo>
                  <a:lnTo>
                    <a:pt x="1299" y="952"/>
                  </a:lnTo>
                  <a:lnTo>
                    <a:pt x="1299" y="967"/>
                  </a:lnTo>
                  <a:lnTo>
                    <a:pt x="1282" y="969"/>
                  </a:lnTo>
                  <a:lnTo>
                    <a:pt x="1269" y="979"/>
                  </a:lnTo>
                  <a:lnTo>
                    <a:pt x="1269" y="996"/>
                  </a:lnTo>
                  <a:lnTo>
                    <a:pt x="1242" y="996"/>
                  </a:lnTo>
                  <a:lnTo>
                    <a:pt x="1217" y="1010"/>
                  </a:lnTo>
                  <a:lnTo>
                    <a:pt x="1203" y="1031"/>
                  </a:lnTo>
                  <a:lnTo>
                    <a:pt x="1198" y="1059"/>
                  </a:lnTo>
                  <a:lnTo>
                    <a:pt x="1186" y="1081"/>
                  </a:lnTo>
                  <a:lnTo>
                    <a:pt x="1167" y="1096"/>
                  </a:lnTo>
                  <a:lnTo>
                    <a:pt x="1152" y="1100"/>
                  </a:lnTo>
                  <a:lnTo>
                    <a:pt x="1130" y="1105"/>
                  </a:lnTo>
                  <a:lnTo>
                    <a:pt x="1115" y="1121"/>
                  </a:lnTo>
                  <a:lnTo>
                    <a:pt x="1096" y="1144"/>
                  </a:lnTo>
                  <a:lnTo>
                    <a:pt x="1094" y="1167"/>
                  </a:lnTo>
                  <a:lnTo>
                    <a:pt x="1094" y="1186"/>
                  </a:lnTo>
                  <a:lnTo>
                    <a:pt x="1077" y="1188"/>
                  </a:lnTo>
                  <a:lnTo>
                    <a:pt x="1067" y="1207"/>
                  </a:lnTo>
                  <a:lnTo>
                    <a:pt x="1048" y="1224"/>
                  </a:lnTo>
                  <a:lnTo>
                    <a:pt x="1042" y="1244"/>
                  </a:lnTo>
                  <a:lnTo>
                    <a:pt x="1027" y="1244"/>
                  </a:lnTo>
                  <a:lnTo>
                    <a:pt x="1015" y="1257"/>
                  </a:lnTo>
                  <a:lnTo>
                    <a:pt x="1010" y="1278"/>
                  </a:lnTo>
                  <a:lnTo>
                    <a:pt x="1004" y="1294"/>
                  </a:lnTo>
                  <a:lnTo>
                    <a:pt x="1004" y="1313"/>
                  </a:lnTo>
                  <a:lnTo>
                    <a:pt x="1010" y="1338"/>
                  </a:lnTo>
                  <a:lnTo>
                    <a:pt x="1008" y="1353"/>
                  </a:lnTo>
                  <a:lnTo>
                    <a:pt x="992" y="1342"/>
                  </a:lnTo>
                  <a:lnTo>
                    <a:pt x="981" y="1336"/>
                  </a:lnTo>
                  <a:lnTo>
                    <a:pt x="977" y="1284"/>
                  </a:lnTo>
                  <a:lnTo>
                    <a:pt x="967" y="1272"/>
                  </a:lnTo>
                  <a:lnTo>
                    <a:pt x="950" y="1269"/>
                  </a:lnTo>
                  <a:lnTo>
                    <a:pt x="939" y="1280"/>
                  </a:lnTo>
                  <a:lnTo>
                    <a:pt x="921" y="1297"/>
                  </a:lnTo>
                  <a:lnTo>
                    <a:pt x="797" y="1299"/>
                  </a:lnTo>
                  <a:lnTo>
                    <a:pt x="783" y="1305"/>
                  </a:lnTo>
                  <a:lnTo>
                    <a:pt x="733" y="1303"/>
                  </a:lnTo>
                  <a:lnTo>
                    <a:pt x="710" y="1282"/>
                  </a:lnTo>
                  <a:lnTo>
                    <a:pt x="699" y="1271"/>
                  </a:lnTo>
                  <a:lnTo>
                    <a:pt x="683" y="1272"/>
                  </a:lnTo>
                  <a:lnTo>
                    <a:pt x="670" y="1259"/>
                  </a:lnTo>
                  <a:lnTo>
                    <a:pt x="649" y="1247"/>
                  </a:lnTo>
                  <a:lnTo>
                    <a:pt x="624" y="1249"/>
                  </a:lnTo>
                  <a:lnTo>
                    <a:pt x="611" y="1261"/>
                  </a:lnTo>
                  <a:lnTo>
                    <a:pt x="595" y="1272"/>
                  </a:lnTo>
                  <a:lnTo>
                    <a:pt x="563" y="1271"/>
                  </a:lnTo>
                  <a:lnTo>
                    <a:pt x="561" y="1297"/>
                  </a:lnTo>
                  <a:lnTo>
                    <a:pt x="540" y="1297"/>
                  </a:lnTo>
                  <a:lnTo>
                    <a:pt x="538" y="1313"/>
                  </a:lnTo>
                  <a:lnTo>
                    <a:pt x="524" y="1322"/>
                  </a:lnTo>
                  <a:lnTo>
                    <a:pt x="501" y="1322"/>
                  </a:lnTo>
                  <a:lnTo>
                    <a:pt x="472" y="1322"/>
                  </a:lnTo>
                  <a:lnTo>
                    <a:pt x="463" y="1320"/>
                  </a:lnTo>
                  <a:lnTo>
                    <a:pt x="463" y="1301"/>
                  </a:lnTo>
                  <a:lnTo>
                    <a:pt x="442" y="1290"/>
                  </a:lnTo>
                  <a:lnTo>
                    <a:pt x="423" y="1290"/>
                  </a:lnTo>
                  <a:lnTo>
                    <a:pt x="413" y="1272"/>
                  </a:lnTo>
                  <a:lnTo>
                    <a:pt x="398" y="1272"/>
                  </a:lnTo>
                  <a:lnTo>
                    <a:pt x="392" y="1247"/>
                  </a:lnTo>
                  <a:lnTo>
                    <a:pt x="376" y="1221"/>
                  </a:lnTo>
                  <a:lnTo>
                    <a:pt x="380" y="1200"/>
                  </a:lnTo>
                  <a:lnTo>
                    <a:pt x="369" y="1188"/>
                  </a:lnTo>
                  <a:lnTo>
                    <a:pt x="382" y="1173"/>
                  </a:lnTo>
                  <a:lnTo>
                    <a:pt x="396" y="1150"/>
                  </a:lnTo>
                  <a:lnTo>
                    <a:pt x="376" y="1138"/>
                  </a:lnTo>
                  <a:lnTo>
                    <a:pt x="353" y="1144"/>
                  </a:lnTo>
                  <a:lnTo>
                    <a:pt x="330" y="1144"/>
                  </a:lnTo>
                  <a:lnTo>
                    <a:pt x="309" y="1132"/>
                  </a:lnTo>
                  <a:lnTo>
                    <a:pt x="290" y="1138"/>
                  </a:lnTo>
                  <a:lnTo>
                    <a:pt x="162" y="1138"/>
                  </a:lnTo>
                  <a:close/>
                </a:path>
              </a:pathLst>
            </a:custGeom>
            <a:solidFill>
              <a:srgbClr val="FF8C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5155280" y="3977060"/>
              <a:ext cx="1050707" cy="905222"/>
            </a:xfrm>
            <a:custGeom>
              <a:avLst/>
              <a:gdLst/>
              <a:ahLst/>
              <a:cxnLst/>
              <a:rect l="l" t="t" r="r" b="b"/>
              <a:pathLst>
                <a:path w="866" h="887" extrusionOk="0">
                  <a:moveTo>
                    <a:pt x="35" y="634"/>
                  </a:moveTo>
                  <a:lnTo>
                    <a:pt x="37" y="615"/>
                  </a:lnTo>
                  <a:lnTo>
                    <a:pt x="25" y="603"/>
                  </a:lnTo>
                  <a:lnTo>
                    <a:pt x="41" y="594"/>
                  </a:lnTo>
                  <a:lnTo>
                    <a:pt x="45" y="538"/>
                  </a:lnTo>
                  <a:lnTo>
                    <a:pt x="27" y="524"/>
                  </a:lnTo>
                  <a:lnTo>
                    <a:pt x="43" y="511"/>
                  </a:lnTo>
                  <a:lnTo>
                    <a:pt x="43" y="490"/>
                  </a:lnTo>
                  <a:lnTo>
                    <a:pt x="39" y="467"/>
                  </a:lnTo>
                  <a:lnTo>
                    <a:pt x="22" y="448"/>
                  </a:lnTo>
                  <a:lnTo>
                    <a:pt x="22" y="421"/>
                  </a:lnTo>
                  <a:lnTo>
                    <a:pt x="0" y="388"/>
                  </a:lnTo>
                  <a:lnTo>
                    <a:pt x="18" y="380"/>
                  </a:lnTo>
                  <a:lnTo>
                    <a:pt x="31" y="361"/>
                  </a:lnTo>
                  <a:lnTo>
                    <a:pt x="10" y="348"/>
                  </a:lnTo>
                  <a:lnTo>
                    <a:pt x="6" y="327"/>
                  </a:lnTo>
                  <a:lnTo>
                    <a:pt x="8" y="308"/>
                  </a:lnTo>
                  <a:lnTo>
                    <a:pt x="24" y="260"/>
                  </a:lnTo>
                  <a:lnTo>
                    <a:pt x="48" y="227"/>
                  </a:lnTo>
                  <a:lnTo>
                    <a:pt x="56" y="198"/>
                  </a:lnTo>
                  <a:lnTo>
                    <a:pt x="60" y="175"/>
                  </a:lnTo>
                  <a:lnTo>
                    <a:pt x="73" y="154"/>
                  </a:lnTo>
                  <a:lnTo>
                    <a:pt x="81" y="133"/>
                  </a:lnTo>
                  <a:lnTo>
                    <a:pt x="75" y="116"/>
                  </a:lnTo>
                  <a:lnTo>
                    <a:pt x="70" y="95"/>
                  </a:lnTo>
                  <a:lnTo>
                    <a:pt x="66" y="79"/>
                  </a:lnTo>
                  <a:lnTo>
                    <a:pt x="68" y="73"/>
                  </a:lnTo>
                  <a:lnTo>
                    <a:pt x="73" y="75"/>
                  </a:lnTo>
                  <a:lnTo>
                    <a:pt x="102" y="75"/>
                  </a:lnTo>
                  <a:lnTo>
                    <a:pt x="125" y="75"/>
                  </a:lnTo>
                  <a:lnTo>
                    <a:pt x="139" y="66"/>
                  </a:lnTo>
                  <a:lnTo>
                    <a:pt x="141" y="50"/>
                  </a:lnTo>
                  <a:lnTo>
                    <a:pt x="162" y="50"/>
                  </a:lnTo>
                  <a:lnTo>
                    <a:pt x="164" y="24"/>
                  </a:lnTo>
                  <a:lnTo>
                    <a:pt x="196" y="25"/>
                  </a:lnTo>
                  <a:lnTo>
                    <a:pt x="212" y="14"/>
                  </a:lnTo>
                  <a:lnTo>
                    <a:pt x="225" y="2"/>
                  </a:lnTo>
                  <a:lnTo>
                    <a:pt x="250" y="0"/>
                  </a:lnTo>
                  <a:lnTo>
                    <a:pt x="271" y="12"/>
                  </a:lnTo>
                  <a:lnTo>
                    <a:pt x="284" y="25"/>
                  </a:lnTo>
                  <a:lnTo>
                    <a:pt x="300" y="24"/>
                  </a:lnTo>
                  <a:lnTo>
                    <a:pt x="311" y="35"/>
                  </a:lnTo>
                  <a:lnTo>
                    <a:pt x="334" y="56"/>
                  </a:lnTo>
                  <a:lnTo>
                    <a:pt x="384" y="58"/>
                  </a:lnTo>
                  <a:lnTo>
                    <a:pt x="398" y="52"/>
                  </a:lnTo>
                  <a:lnTo>
                    <a:pt x="522" y="50"/>
                  </a:lnTo>
                  <a:lnTo>
                    <a:pt x="540" y="33"/>
                  </a:lnTo>
                  <a:lnTo>
                    <a:pt x="551" y="22"/>
                  </a:lnTo>
                  <a:lnTo>
                    <a:pt x="568" y="25"/>
                  </a:lnTo>
                  <a:lnTo>
                    <a:pt x="578" y="37"/>
                  </a:lnTo>
                  <a:lnTo>
                    <a:pt x="582" y="89"/>
                  </a:lnTo>
                  <a:lnTo>
                    <a:pt x="593" y="95"/>
                  </a:lnTo>
                  <a:lnTo>
                    <a:pt x="609" y="106"/>
                  </a:lnTo>
                  <a:lnTo>
                    <a:pt x="611" y="110"/>
                  </a:lnTo>
                  <a:lnTo>
                    <a:pt x="616" y="119"/>
                  </a:lnTo>
                  <a:lnTo>
                    <a:pt x="616" y="141"/>
                  </a:lnTo>
                  <a:lnTo>
                    <a:pt x="641" y="144"/>
                  </a:lnTo>
                  <a:lnTo>
                    <a:pt x="662" y="152"/>
                  </a:lnTo>
                  <a:lnTo>
                    <a:pt x="659" y="167"/>
                  </a:lnTo>
                  <a:lnTo>
                    <a:pt x="643" y="179"/>
                  </a:lnTo>
                  <a:lnTo>
                    <a:pt x="645" y="198"/>
                  </a:lnTo>
                  <a:lnTo>
                    <a:pt x="668" y="198"/>
                  </a:lnTo>
                  <a:lnTo>
                    <a:pt x="680" y="206"/>
                  </a:lnTo>
                  <a:lnTo>
                    <a:pt x="710" y="215"/>
                  </a:lnTo>
                  <a:lnTo>
                    <a:pt x="735" y="237"/>
                  </a:lnTo>
                  <a:lnTo>
                    <a:pt x="749" y="248"/>
                  </a:lnTo>
                  <a:lnTo>
                    <a:pt x="774" y="273"/>
                  </a:lnTo>
                  <a:lnTo>
                    <a:pt x="799" y="283"/>
                  </a:lnTo>
                  <a:lnTo>
                    <a:pt x="833" y="300"/>
                  </a:lnTo>
                  <a:lnTo>
                    <a:pt x="850" y="308"/>
                  </a:lnTo>
                  <a:lnTo>
                    <a:pt x="866" y="325"/>
                  </a:lnTo>
                  <a:lnTo>
                    <a:pt x="858" y="338"/>
                  </a:lnTo>
                  <a:lnTo>
                    <a:pt x="858" y="357"/>
                  </a:lnTo>
                  <a:lnTo>
                    <a:pt x="860" y="379"/>
                  </a:lnTo>
                  <a:lnTo>
                    <a:pt x="858" y="379"/>
                  </a:lnTo>
                  <a:lnTo>
                    <a:pt x="847" y="390"/>
                  </a:lnTo>
                  <a:lnTo>
                    <a:pt x="847" y="402"/>
                  </a:lnTo>
                  <a:lnTo>
                    <a:pt x="831" y="409"/>
                  </a:lnTo>
                  <a:lnTo>
                    <a:pt x="822" y="415"/>
                  </a:lnTo>
                  <a:lnTo>
                    <a:pt x="814" y="428"/>
                  </a:lnTo>
                  <a:lnTo>
                    <a:pt x="808" y="440"/>
                  </a:lnTo>
                  <a:lnTo>
                    <a:pt x="806" y="453"/>
                  </a:lnTo>
                  <a:lnTo>
                    <a:pt x="802" y="461"/>
                  </a:lnTo>
                  <a:lnTo>
                    <a:pt x="793" y="471"/>
                  </a:lnTo>
                  <a:lnTo>
                    <a:pt x="783" y="480"/>
                  </a:lnTo>
                  <a:lnTo>
                    <a:pt x="768" y="492"/>
                  </a:lnTo>
                  <a:lnTo>
                    <a:pt x="762" y="507"/>
                  </a:lnTo>
                  <a:lnTo>
                    <a:pt x="755" y="521"/>
                  </a:lnTo>
                  <a:lnTo>
                    <a:pt x="747" y="523"/>
                  </a:lnTo>
                  <a:lnTo>
                    <a:pt x="747" y="540"/>
                  </a:lnTo>
                  <a:lnTo>
                    <a:pt x="737" y="557"/>
                  </a:lnTo>
                  <a:lnTo>
                    <a:pt x="724" y="574"/>
                  </a:lnTo>
                  <a:lnTo>
                    <a:pt x="708" y="590"/>
                  </a:lnTo>
                  <a:lnTo>
                    <a:pt x="699" y="607"/>
                  </a:lnTo>
                  <a:lnTo>
                    <a:pt x="685" y="624"/>
                  </a:lnTo>
                  <a:lnTo>
                    <a:pt x="666" y="640"/>
                  </a:lnTo>
                  <a:lnTo>
                    <a:pt x="649" y="657"/>
                  </a:lnTo>
                  <a:lnTo>
                    <a:pt x="626" y="665"/>
                  </a:lnTo>
                  <a:lnTo>
                    <a:pt x="613" y="680"/>
                  </a:lnTo>
                  <a:lnTo>
                    <a:pt x="591" y="691"/>
                  </a:lnTo>
                  <a:lnTo>
                    <a:pt x="591" y="695"/>
                  </a:lnTo>
                  <a:lnTo>
                    <a:pt x="572" y="701"/>
                  </a:lnTo>
                  <a:lnTo>
                    <a:pt x="559" y="718"/>
                  </a:lnTo>
                  <a:lnTo>
                    <a:pt x="542" y="720"/>
                  </a:lnTo>
                  <a:lnTo>
                    <a:pt x="528" y="736"/>
                  </a:lnTo>
                  <a:lnTo>
                    <a:pt x="517" y="760"/>
                  </a:lnTo>
                  <a:lnTo>
                    <a:pt x="513" y="780"/>
                  </a:lnTo>
                  <a:lnTo>
                    <a:pt x="499" y="795"/>
                  </a:lnTo>
                  <a:lnTo>
                    <a:pt x="494" y="812"/>
                  </a:lnTo>
                  <a:lnTo>
                    <a:pt x="484" y="833"/>
                  </a:lnTo>
                  <a:lnTo>
                    <a:pt x="471" y="841"/>
                  </a:lnTo>
                  <a:lnTo>
                    <a:pt x="459" y="866"/>
                  </a:lnTo>
                  <a:lnTo>
                    <a:pt x="457" y="887"/>
                  </a:lnTo>
                  <a:lnTo>
                    <a:pt x="449" y="881"/>
                  </a:lnTo>
                  <a:lnTo>
                    <a:pt x="434" y="868"/>
                  </a:lnTo>
                  <a:lnTo>
                    <a:pt x="421" y="853"/>
                  </a:lnTo>
                  <a:lnTo>
                    <a:pt x="403" y="843"/>
                  </a:lnTo>
                  <a:lnTo>
                    <a:pt x="380" y="847"/>
                  </a:lnTo>
                  <a:lnTo>
                    <a:pt x="361" y="858"/>
                  </a:lnTo>
                  <a:lnTo>
                    <a:pt x="330" y="855"/>
                  </a:lnTo>
                  <a:lnTo>
                    <a:pt x="315" y="843"/>
                  </a:lnTo>
                  <a:lnTo>
                    <a:pt x="309" y="822"/>
                  </a:lnTo>
                  <a:lnTo>
                    <a:pt x="307" y="797"/>
                  </a:lnTo>
                  <a:lnTo>
                    <a:pt x="294" y="774"/>
                  </a:lnTo>
                  <a:lnTo>
                    <a:pt x="294" y="749"/>
                  </a:lnTo>
                  <a:lnTo>
                    <a:pt x="294" y="728"/>
                  </a:lnTo>
                  <a:lnTo>
                    <a:pt x="286" y="714"/>
                  </a:lnTo>
                  <a:lnTo>
                    <a:pt x="286" y="695"/>
                  </a:lnTo>
                  <a:lnTo>
                    <a:pt x="286" y="672"/>
                  </a:lnTo>
                  <a:lnTo>
                    <a:pt x="279" y="670"/>
                  </a:lnTo>
                  <a:lnTo>
                    <a:pt x="279" y="649"/>
                  </a:lnTo>
                  <a:lnTo>
                    <a:pt x="261" y="634"/>
                  </a:lnTo>
                  <a:lnTo>
                    <a:pt x="246" y="641"/>
                  </a:lnTo>
                  <a:lnTo>
                    <a:pt x="229" y="636"/>
                  </a:lnTo>
                  <a:lnTo>
                    <a:pt x="213" y="618"/>
                  </a:lnTo>
                  <a:lnTo>
                    <a:pt x="198" y="624"/>
                  </a:lnTo>
                  <a:lnTo>
                    <a:pt x="169" y="638"/>
                  </a:lnTo>
                  <a:lnTo>
                    <a:pt x="148" y="657"/>
                  </a:lnTo>
                  <a:lnTo>
                    <a:pt x="127" y="645"/>
                  </a:lnTo>
                  <a:lnTo>
                    <a:pt x="110" y="634"/>
                  </a:lnTo>
                  <a:lnTo>
                    <a:pt x="96" y="640"/>
                  </a:lnTo>
                  <a:lnTo>
                    <a:pt x="79" y="640"/>
                  </a:lnTo>
                  <a:lnTo>
                    <a:pt x="70" y="626"/>
                  </a:lnTo>
                  <a:lnTo>
                    <a:pt x="54" y="628"/>
                  </a:lnTo>
                  <a:lnTo>
                    <a:pt x="43" y="628"/>
                  </a:lnTo>
                  <a:lnTo>
                    <a:pt x="35" y="634"/>
                  </a:lnTo>
                  <a:close/>
                </a:path>
              </a:pathLst>
            </a:custGeom>
            <a:solidFill>
              <a:srgbClr val="FF8C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6242219" y="2353729"/>
              <a:ext cx="805141" cy="1193477"/>
            </a:xfrm>
            <a:custGeom>
              <a:avLst/>
              <a:gdLst/>
              <a:ahLst/>
              <a:cxnLst/>
              <a:rect l="l" t="t" r="r" b="b"/>
              <a:pathLst>
                <a:path w="663" h="1054" extrusionOk="0">
                  <a:moveTo>
                    <a:pt x="211" y="977"/>
                  </a:moveTo>
                  <a:lnTo>
                    <a:pt x="205" y="964"/>
                  </a:lnTo>
                  <a:lnTo>
                    <a:pt x="205" y="933"/>
                  </a:lnTo>
                  <a:lnTo>
                    <a:pt x="197" y="908"/>
                  </a:lnTo>
                  <a:lnTo>
                    <a:pt x="184" y="893"/>
                  </a:lnTo>
                  <a:lnTo>
                    <a:pt x="182" y="881"/>
                  </a:lnTo>
                  <a:lnTo>
                    <a:pt x="165" y="874"/>
                  </a:lnTo>
                  <a:lnTo>
                    <a:pt x="147" y="868"/>
                  </a:lnTo>
                  <a:lnTo>
                    <a:pt x="130" y="854"/>
                  </a:lnTo>
                  <a:lnTo>
                    <a:pt x="117" y="866"/>
                  </a:lnTo>
                  <a:lnTo>
                    <a:pt x="105" y="883"/>
                  </a:lnTo>
                  <a:lnTo>
                    <a:pt x="90" y="891"/>
                  </a:lnTo>
                  <a:lnTo>
                    <a:pt x="82" y="912"/>
                  </a:lnTo>
                  <a:lnTo>
                    <a:pt x="65" y="925"/>
                  </a:lnTo>
                  <a:lnTo>
                    <a:pt x="57" y="925"/>
                  </a:lnTo>
                  <a:lnTo>
                    <a:pt x="57" y="920"/>
                  </a:lnTo>
                  <a:lnTo>
                    <a:pt x="49" y="900"/>
                  </a:lnTo>
                  <a:lnTo>
                    <a:pt x="49" y="879"/>
                  </a:lnTo>
                  <a:lnTo>
                    <a:pt x="59" y="858"/>
                  </a:lnTo>
                  <a:lnTo>
                    <a:pt x="59" y="835"/>
                  </a:lnTo>
                  <a:lnTo>
                    <a:pt x="65" y="814"/>
                  </a:lnTo>
                  <a:lnTo>
                    <a:pt x="59" y="803"/>
                  </a:lnTo>
                  <a:lnTo>
                    <a:pt x="42" y="785"/>
                  </a:lnTo>
                  <a:lnTo>
                    <a:pt x="61" y="766"/>
                  </a:lnTo>
                  <a:lnTo>
                    <a:pt x="74" y="749"/>
                  </a:lnTo>
                  <a:lnTo>
                    <a:pt x="74" y="730"/>
                  </a:lnTo>
                  <a:lnTo>
                    <a:pt x="72" y="712"/>
                  </a:lnTo>
                  <a:lnTo>
                    <a:pt x="67" y="695"/>
                  </a:lnTo>
                  <a:lnTo>
                    <a:pt x="74" y="684"/>
                  </a:lnTo>
                  <a:lnTo>
                    <a:pt x="86" y="668"/>
                  </a:lnTo>
                  <a:lnTo>
                    <a:pt x="86" y="649"/>
                  </a:lnTo>
                  <a:lnTo>
                    <a:pt x="99" y="634"/>
                  </a:lnTo>
                  <a:lnTo>
                    <a:pt x="103" y="616"/>
                  </a:lnTo>
                  <a:lnTo>
                    <a:pt x="103" y="595"/>
                  </a:lnTo>
                  <a:lnTo>
                    <a:pt x="115" y="572"/>
                  </a:lnTo>
                  <a:lnTo>
                    <a:pt x="111" y="565"/>
                  </a:lnTo>
                  <a:lnTo>
                    <a:pt x="0" y="553"/>
                  </a:lnTo>
                  <a:lnTo>
                    <a:pt x="115" y="567"/>
                  </a:lnTo>
                  <a:lnTo>
                    <a:pt x="119" y="544"/>
                  </a:lnTo>
                  <a:lnTo>
                    <a:pt x="126" y="526"/>
                  </a:lnTo>
                  <a:lnTo>
                    <a:pt x="140" y="517"/>
                  </a:lnTo>
                  <a:lnTo>
                    <a:pt x="161" y="511"/>
                  </a:lnTo>
                  <a:lnTo>
                    <a:pt x="161" y="496"/>
                  </a:lnTo>
                  <a:lnTo>
                    <a:pt x="170" y="476"/>
                  </a:lnTo>
                  <a:lnTo>
                    <a:pt x="184" y="471"/>
                  </a:lnTo>
                  <a:lnTo>
                    <a:pt x="186" y="446"/>
                  </a:lnTo>
                  <a:lnTo>
                    <a:pt x="201" y="432"/>
                  </a:lnTo>
                  <a:lnTo>
                    <a:pt x="213" y="413"/>
                  </a:lnTo>
                  <a:lnTo>
                    <a:pt x="222" y="388"/>
                  </a:lnTo>
                  <a:lnTo>
                    <a:pt x="241" y="382"/>
                  </a:lnTo>
                  <a:lnTo>
                    <a:pt x="247" y="354"/>
                  </a:lnTo>
                  <a:lnTo>
                    <a:pt x="241" y="332"/>
                  </a:lnTo>
                  <a:lnTo>
                    <a:pt x="228" y="321"/>
                  </a:lnTo>
                  <a:lnTo>
                    <a:pt x="228" y="300"/>
                  </a:lnTo>
                  <a:lnTo>
                    <a:pt x="236" y="279"/>
                  </a:lnTo>
                  <a:lnTo>
                    <a:pt x="245" y="256"/>
                  </a:lnTo>
                  <a:lnTo>
                    <a:pt x="255" y="238"/>
                  </a:lnTo>
                  <a:lnTo>
                    <a:pt x="259" y="223"/>
                  </a:lnTo>
                  <a:lnTo>
                    <a:pt x="276" y="215"/>
                  </a:lnTo>
                  <a:lnTo>
                    <a:pt x="291" y="206"/>
                  </a:lnTo>
                  <a:lnTo>
                    <a:pt x="308" y="206"/>
                  </a:lnTo>
                  <a:lnTo>
                    <a:pt x="308" y="188"/>
                  </a:lnTo>
                  <a:lnTo>
                    <a:pt x="320" y="177"/>
                  </a:lnTo>
                  <a:lnTo>
                    <a:pt x="337" y="171"/>
                  </a:lnTo>
                  <a:lnTo>
                    <a:pt x="345" y="158"/>
                  </a:lnTo>
                  <a:lnTo>
                    <a:pt x="345" y="140"/>
                  </a:lnTo>
                  <a:lnTo>
                    <a:pt x="353" y="127"/>
                  </a:lnTo>
                  <a:lnTo>
                    <a:pt x="362" y="108"/>
                  </a:lnTo>
                  <a:lnTo>
                    <a:pt x="360" y="83"/>
                  </a:lnTo>
                  <a:lnTo>
                    <a:pt x="360" y="60"/>
                  </a:lnTo>
                  <a:lnTo>
                    <a:pt x="345" y="35"/>
                  </a:lnTo>
                  <a:lnTo>
                    <a:pt x="328" y="8"/>
                  </a:lnTo>
                  <a:lnTo>
                    <a:pt x="333" y="4"/>
                  </a:lnTo>
                  <a:lnTo>
                    <a:pt x="351" y="6"/>
                  </a:lnTo>
                  <a:lnTo>
                    <a:pt x="364" y="0"/>
                  </a:lnTo>
                  <a:lnTo>
                    <a:pt x="378" y="6"/>
                  </a:lnTo>
                  <a:lnTo>
                    <a:pt x="393" y="10"/>
                  </a:lnTo>
                  <a:lnTo>
                    <a:pt x="402" y="10"/>
                  </a:lnTo>
                  <a:lnTo>
                    <a:pt x="420" y="10"/>
                  </a:lnTo>
                  <a:lnTo>
                    <a:pt x="427" y="25"/>
                  </a:lnTo>
                  <a:lnTo>
                    <a:pt x="439" y="27"/>
                  </a:lnTo>
                  <a:lnTo>
                    <a:pt x="450" y="37"/>
                  </a:lnTo>
                  <a:lnTo>
                    <a:pt x="458" y="46"/>
                  </a:lnTo>
                  <a:lnTo>
                    <a:pt x="470" y="50"/>
                  </a:lnTo>
                  <a:lnTo>
                    <a:pt x="479" y="69"/>
                  </a:lnTo>
                  <a:lnTo>
                    <a:pt x="472" y="100"/>
                  </a:lnTo>
                  <a:lnTo>
                    <a:pt x="479" y="123"/>
                  </a:lnTo>
                  <a:lnTo>
                    <a:pt x="472" y="139"/>
                  </a:lnTo>
                  <a:lnTo>
                    <a:pt x="472" y="156"/>
                  </a:lnTo>
                  <a:lnTo>
                    <a:pt x="464" y="164"/>
                  </a:lnTo>
                  <a:lnTo>
                    <a:pt x="464" y="181"/>
                  </a:lnTo>
                  <a:lnTo>
                    <a:pt x="466" y="190"/>
                  </a:lnTo>
                  <a:lnTo>
                    <a:pt x="460" y="204"/>
                  </a:lnTo>
                  <a:lnTo>
                    <a:pt x="454" y="217"/>
                  </a:lnTo>
                  <a:lnTo>
                    <a:pt x="449" y="227"/>
                  </a:lnTo>
                  <a:lnTo>
                    <a:pt x="439" y="235"/>
                  </a:lnTo>
                  <a:lnTo>
                    <a:pt x="433" y="246"/>
                  </a:lnTo>
                  <a:lnTo>
                    <a:pt x="439" y="261"/>
                  </a:lnTo>
                  <a:lnTo>
                    <a:pt x="452" y="265"/>
                  </a:lnTo>
                  <a:lnTo>
                    <a:pt x="460" y="279"/>
                  </a:lnTo>
                  <a:lnTo>
                    <a:pt x="472" y="286"/>
                  </a:lnTo>
                  <a:lnTo>
                    <a:pt x="481" y="302"/>
                  </a:lnTo>
                  <a:lnTo>
                    <a:pt x="495" y="311"/>
                  </a:lnTo>
                  <a:lnTo>
                    <a:pt x="498" y="321"/>
                  </a:lnTo>
                  <a:lnTo>
                    <a:pt x="500" y="334"/>
                  </a:lnTo>
                  <a:lnTo>
                    <a:pt x="510" y="336"/>
                  </a:lnTo>
                  <a:lnTo>
                    <a:pt x="516" y="348"/>
                  </a:lnTo>
                  <a:lnTo>
                    <a:pt x="518" y="354"/>
                  </a:lnTo>
                  <a:lnTo>
                    <a:pt x="525" y="357"/>
                  </a:lnTo>
                  <a:lnTo>
                    <a:pt x="539" y="357"/>
                  </a:lnTo>
                  <a:lnTo>
                    <a:pt x="541" y="369"/>
                  </a:lnTo>
                  <a:lnTo>
                    <a:pt x="558" y="369"/>
                  </a:lnTo>
                  <a:lnTo>
                    <a:pt x="587" y="369"/>
                  </a:lnTo>
                  <a:lnTo>
                    <a:pt x="587" y="386"/>
                  </a:lnTo>
                  <a:lnTo>
                    <a:pt x="585" y="407"/>
                  </a:lnTo>
                  <a:lnTo>
                    <a:pt x="573" y="415"/>
                  </a:lnTo>
                  <a:lnTo>
                    <a:pt x="560" y="419"/>
                  </a:lnTo>
                  <a:lnTo>
                    <a:pt x="554" y="432"/>
                  </a:lnTo>
                  <a:lnTo>
                    <a:pt x="539" y="434"/>
                  </a:lnTo>
                  <a:lnTo>
                    <a:pt x="537" y="449"/>
                  </a:lnTo>
                  <a:lnTo>
                    <a:pt x="535" y="467"/>
                  </a:lnTo>
                  <a:lnTo>
                    <a:pt x="529" y="476"/>
                  </a:lnTo>
                  <a:lnTo>
                    <a:pt x="516" y="484"/>
                  </a:lnTo>
                  <a:lnTo>
                    <a:pt x="506" y="496"/>
                  </a:lnTo>
                  <a:lnTo>
                    <a:pt x="520" y="503"/>
                  </a:lnTo>
                  <a:lnTo>
                    <a:pt x="525" y="517"/>
                  </a:lnTo>
                  <a:lnTo>
                    <a:pt x="535" y="520"/>
                  </a:lnTo>
                  <a:lnTo>
                    <a:pt x="537" y="532"/>
                  </a:lnTo>
                  <a:lnTo>
                    <a:pt x="546" y="540"/>
                  </a:lnTo>
                  <a:lnTo>
                    <a:pt x="554" y="549"/>
                  </a:lnTo>
                  <a:lnTo>
                    <a:pt x="556" y="555"/>
                  </a:lnTo>
                  <a:lnTo>
                    <a:pt x="571" y="555"/>
                  </a:lnTo>
                  <a:lnTo>
                    <a:pt x="573" y="567"/>
                  </a:lnTo>
                  <a:lnTo>
                    <a:pt x="566" y="572"/>
                  </a:lnTo>
                  <a:lnTo>
                    <a:pt x="564" y="588"/>
                  </a:lnTo>
                  <a:lnTo>
                    <a:pt x="573" y="605"/>
                  </a:lnTo>
                  <a:lnTo>
                    <a:pt x="583" y="615"/>
                  </a:lnTo>
                  <a:lnTo>
                    <a:pt x="587" y="628"/>
                  </a:lnTo>
                  <a:lnTo>
                    <a:pt x="596" y="639"/>
                  </a:lnTo>
                  <a:lnTo>
                    <a:pt x="604" y="647"/>
                  </a:lnTo>
                  <a:lnTo>
                    <a:pt x="615" y="649"/>
                  </a:lnTo>
                  <a:lnTo>
                    <a:pt x="633" y="649"/>
                  </a:lnTo>
                  <a:lnTo>
                    <a:pt x="633" y="655"/>
                  </a:lnTo>
                  <a:lnTo>
                    <a:pt x="646" y="661"/>
                  </a:lnTo>
                  <a:lnTo>
                    <a:pt x="652" y="661"/>
                  </a:lnTo>
                  <a:lnTo>
                    <a:pt x="661" y="674"/>
                  </a:lnTo>
                  <a:lnTo>
                    <a:pt x="661" y="676"/>
                  </a:lnTo>
                  <a:lnTo>
                    <a:pt x="663" y="674"/>
                  </a:lnTo>
                  <a:lnTo>
                    <a:pt x="644" y="686"/>
                  </a:lnTo>
                  <a:lnTo>
                    <a:pt x="627" y="697"/>
                  </a:lnTo>
                  <a:lnTo>
                    <a:pt x="612" y="697"/>
                  </a:lnTo>
                  <a:lnTo>
                    <a:pt x="602" y="709"/>
                  </a:lnTo>
                  <a:lnTo>
                    <a:pt x="598" y="724"/>
                  </a:lnTo>
                  <a:lnTo>
                    <a:pt x="600" y="739"/>
                  </a:lnTo>
                  <a:lnTo>
                    <a:pt x="589" y="751"/>
                  </a:lnTo>
                  <a:lnTo>
                    <a:pt x="573" y="758"/>
                  </a:lnTo>
                  <a:lnTo>
                    <a:pt x="566" y="774"/>
                  </a:lnTo>
                  <a:lnTo>
                    <a:pt x="562" y="791"/>
                  </a:lnTo>
                  <a:lnTo>
                    <a:pt x="562" y="806"/>
                  </a:lnTo>
                  <a:lnTo>
                    <a:pt x="581" y="818"/>
                  </a:lnTo>
                  <a:lnTo>
                    <a:pt x="602" y="810"/>
                  </a:lnTo>
                  <a:lnTo>
                    <a:pt x="614" y="814"/>
                  </a:lnTo>
                  <a:lnTo>
                    <a:pt x="615" y="826"/>
                  </a:lnTo>
                  <a:lnTo>
                    <a:pt x="604" y="837"/>
                  </a:lnTo>
                  <a:lnTo>
                    <a:pt x="589" y="837"/>
                  </a:lnTo>
                  <a:lnTo>
                    <a:pt x="583" y="847"/>
                  </a:lnTo>
                  <a:lnTo>
                    <a:pt x="594" y="858"/>
                  </a:lnTo>
                  <a:lnTo>
                    <a:pt x="604" y="868"/>
                  </a:lnTo>
                  <a:lnTo>
                    <a:pt x="598" y="877"/>
                  </a:lnTo>
                  <a:lnTo>
                    <a:pt x="583" y="879"/>
                  </a:lnTo>
                  <a:lnTo>
                    <a:pt x="581" y="897"/>
                  </a:lnTo>
                  <a:lnTo>
                    <a:pt x="587" y="914"/>
                  </a:lnTo>
                  <a:lnTo>
                    <a:pt x="596" y="927"/>
                  </a:lnTo>
                  <a:lnTo>
                    <a:pt x="594" y="948"/>
                  </a:lnTo>
                  <a:lnTo>
                    <a:pt x="583" y="954"/>
                  </a:lnTo>
                  <a:lnTo>
                    <a:pt x="583" y="968"/>
                  </a:lnTo>
                  <a:lnTo>
                    <a:pt x="589" y="979"/>
                  </a:lnTo>
                  <a:lnTo>
                    <a:pt x="602" y="987"/>
                  </a:lnTo>
                  <a:lnTo>
                    <a:pt x="602" y="1002"/>
                  </a:lnTo>
                  <a:lnTo>
                    <a:pt x="583" y="1014"/>
                  </a:lnTo>
                  <a:lnTo>
                    <a:pt x="581" y="1016"/>
                  </a:lnTo>
                  <a:lnTo>
                    <a:pt x="577" y="1014"/>
                  </a:lnTo>
                  <a:lnTo>
                    <a:pt x="564" y="1012"/>
                  </a:lnTo>
                  <a:lnTo>
                    <a:pt x="550" y="1018"/>
                  </a:lnTo>
                  <a:lnTo>
                    <a:pt x="537" y="1029"/>
                  </a:lnTo>
                  <a:lnTo>
                    <a:pt x="529" y="1043"/>
                  </a:lnTo>
                  <a:lnTo>
                    <a:pt x="512" y="1052"/>
                  </a:lnTo>
                  <a:lnTo>
                    <a:pt x="493" y="1052"/>
                  </a:lnTo>
                  <a:lnTo>
                    <a:pt x="483" y="1041"/>
                  </a:lnTo>
                  <a:lnTo>
                    <a:pt x="466" y="1054"/>
                  </a:lnTo>
                  <a:lnTo>
                    <a:pt x="452" y="1050"/>
                  </a:lnTo>
                  <a:lnTo>
                    <a:pt x="435" y="1041"/>
                  </a:lnTo>
                  <a:lnTo>
                    <a:pt x="420" y="1021"/>
                  </a:lnTo>
                  <a:lnTo>
                    <a:pt x="406" y="1014"/>
                  </a:lnTo>
                  <a:lnTo>
                    <a:pt x="404" y="1029"/>
                  </a:lnTo>
                  <a:lnTo>
                    <a:pt x="402" y="1048"/>
                  </a:lnTo>
                  <a:lnTo>
                    <a:pt x="385" y="1046"/>
                  </a:lnTo>
                  <a:lnTo>
                    <a:pt x="374" y="1033"/>
                  </a:lnTo>
                  <a:lnTo>
                    <a:pt x="358" y="1027"/>
                  </a:lnTo>
                  <a:lnTo>
                    <a:pt x="356" y="1008"/>
                  </a:lnTo>
                  <a:lnTo>
                    <a:pt x="339" y="1004"/>
                  </a:lnTo>
                  <a:lnTo>
                    <a:pt x="322" y="1006"/>
                  </a:lnTo>
                  <a:lnTo>
                    <a:pt x="307" y="1014"/>
                  </a:lnTo>
                  <a:lnTo>
                    <a:pt x="299" y="1029"/>
                  </a:lnTo>
                  <a:lnTo>
                    <a:pt x="282" y="1018"/>
                  </a:lnTo>
                  <a:lnTo>
                    <a:pt x="285" y="996"/>
                  </a:lnTo>
                  <a:lnTo>
                    <a:pt x="287" y="973"/>
                  </a:lnTo>
                  <a:lnTo>
                    <a:pt x="278" y="958"/>
                  </a:lnTo>
                  <a:lnTo>
                    <a:pt x="266" y="947"/>
                  </a:lnTo>
                  <a:lnTo>
                    <a:pt x="264" y="922"/>
                  </a:lnTo>
                  <a:lnTo>
                    <a:pt x="251" y="931"/>
                  </a:lnTo>
                  <a:lnTo>
                    <a:pt x="226" y="941"/>
                  </a:lnTo>
                  <a:lnTo>
                    <a:pt x="224" y="956"/>
                  </a:lnTo>
                  <a:lnTo>
                    <a:pt x="211" y="977"/>
                  </a:lnTo>
                  <a:close/>
                </a:path>
              </a:pathLst>
            </a:custGeom>
            <a:solidFill>
              <a:srgbClr val="D8D8D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5884371" y="3318115"/>
              <a:ext cx="1094990" cy="1001306"/>
            </a:xfrm>
            <a:custGeom>
              <a:avLst/>
              <a:gdLst/>
              <a:ahLst/>
              <a:cxnLst/>
              <a:rect l="l" t="t" r="r" b="b"/>
              <a:pathLst>
                <a:path w="902" h="941" extrusionOk="0">
                  <a:moveTo>
                    <a:pt x="370" y="831"/>
                  </a:moveTo>
                  <a:lnTo>
                    <a:pt x="393" y="830"/>
                  </a:lnTo>
                  <a:lnTo>
                    <a:pt x="412" y="830"/>
                  </a:lnTo>
                  <a:lnTo>
                    <a:pt x="437" y="826"/>
                  </a:lnTo>
                  <a:lnTo>
                    <a:pt x="455" y="830"/>
                  </a:lnTo>
                  <a:lnTo>
                    <a:pt x="476" y="828"/>
                  </a:lnTo>
                  <a:lnTo>
                    <a:pt x="495" y="818"/>
                  </a:lnTo>
                  <a:lnTo>
                    <a:pt x="514" y="808"/>
                  </a:lnTo>
                  <a:lnTo>
                    <a:pt x="527" y="812"/>
                  </a:lnTo>
                  <a:lnTo>
                    <a:pt x="552" y="812"/>
                  </a:lnTo>
                  <a:lnTo>
                    <a:pt x="587" y="812"/>
                  </a:lnTo>
                  <a:lnTo>
                    <a:pt x="600" y="820"/>
                  </a:lnTo>
                  <a:lnTo>
                    <a:pt x="612" y="828"/>
                  </a:lnTo>
                  <a:lnTo>
                    <a:pt x="631" y="828"/>
                  </a:lnTo>
                  <a:lnTo>
                    <a:pt x="637" y="812"/>
                  </a:lnTo>
                  <a:lnTo>
                    <a:pt x="656" y="812"/>
                  </a:lnTo>
                  <a:lnTo>
                    <a:pt x="669" y="803"/>
                  </a:lnTo>
                  <a:lnTo>
                    <a:pt x="689" y="791"/>
                  </a:lnTo>
                  <a:lnTo>
                    <a:pt x="700" y="782"/>
                  </a:lnTo>
                  <a:lnTo>
                    <a:pt x="698" y="768"/>
                  </a:lnTo>
                  <a:lnTo>
                    <a:pt x="687" y="759"/>
                  </a:lnTo>
                  <a:lnTo>
                    <a:pt x="691" y="743"/>
                  </a:lnTo>
                  <a:lnTo>
                    <a:pt x="706" y="724"/>
                  </a:lnTo>
                  <a:lnTo>
                    <a:pt x="698" y="711"/>
                  </a:lnTo>
                  <a:lnTo>
                    <a:pt x="681" y="699"/>
                  </a:lnTo>
                  <a:lnTo>
                    <a:pt x="681" y="676"/>
                  </a:lnTo>
                  <a:lnTo>
                    <a:pt x="691" y="663"/>
                  </a:lnTo>
                  <a:lnTo>
                    <a:pt x="710" y="653"/>
                  </a:lnTo>
                  <a:lnTo>
                    <a:pt x="717" y="636"/>
                  </a:lnTo>
                  <a:lnTo>
                    <a:pt x="717" y="616"/>
                  </a:lnTo>
                  <a:lnTo>
                    <a:pt x="710" y="599"/>
                  </a:lnTo>
                  <a:lnTo>
                    <a:pt x="704" y="580"/>
                  </a:lnTo>
                  <a:lnTo>
                    <a:pt x="708" y="561"/>
                  </a:lnTo>
                  <a:lnTo>
                    <a:pt x="721" y="538"/>
                  </a:lnTo>
                  <a:lnTo>
                    <a:pt x="740" y="536"/>
                  </a:lnTo>
                  <a:lnTo>
                    <a:pt x="756" y="521"/>
                  </a:lnTo>
                  <a:lnTo>
                    <a:pt x="775" y="515"/>
                  </a:lnTo>
                  <a:lnTo>
                    <a:pt x="794" y="501"/>
                  </a:lnTo>
                  <a:lnTo>
                    <a:pt x="785" y="488"/>
                  </a:lnTo>
                  <a:lnTo>
                    <a:pt x="788" y="436"/>
                  </a:lnTo>
                  <a:lnTo>
                    <a:pt x="796" y="423"/>
                  </a:lnTo>
                  <a:lnTo>
                    <a:pt x="785" y="411"/>
                  </a:lnTo>
                  <a:lnTo>
                    <a:pt x="786" y="398"/>
                  </a:lnTo>
                  <a:lnTo>
                    <a:pt x="802" y="400"/>
                  </a:lnTo>
                  <a:lnTo>
                    <a:pt x="819" y="398"/>
                  </a:lnTo>
                  <a:lnTo>
                    <a:pt x="823" y="380"/>
                  </a:lnTo>
                  <a:lnTo>
                    <a:pt x="829" y="365"/>
                  </a:lnTo>
                  <a:lnTo>
                    <a:pt x="838" y="373"/>
                  </a:lnTo>
                  <a:lnTo>
                    <a:pt x="844" y="380"/>
                  </a:lnTo>
                  <a:lnTo>
                    <a:pt x="857" y="390"/>
                  </a:lnTo>
                  <a:lnTo>
                    <a:pt x="871" y="392"/>
                  </a:lnTo>
                  <a:lnTo>
                    <a:pt x="882" y="386"/>
                  </a:lnTo>
                  <a:lnTo>
                    <a:pt x="894" y="373"/>
                  </a:lnTo>
                  <a:lnTo>
                    <a:pt x="902" y="355"/>
                  </a:lnTo>
                  <a:lnTo>
                    <a:pt x="902" y="340"/>
                  </a:lnTo>
                  <a:lnTo>
                    <a:pt x="902" y="329"/>
                  </a:lnTo>
                  <a:lnTo>
                    <a:pt x="890" y="315"/>
                  </a:lnTo>
                  <a:lnTo>
                    <a:pt x="879" y="300"/>
                  </a:lnTo>
                  <a:lnTo>
                    <a:pt x="867" y="284"/>
                  </a:lnTo>
                  <a:lnTo>
                    <a:pt x="867" y="269"/>
                  </a:lnTo>
                  <a:lnTo>
                    <a:pt x="865" y="254"/>
                  </a:lnTo>
                  <a:lnTo>
                    <a:pt x="867" y="236"/>
                  </a:lnTo>
                  <a:lnTo>
                    <a:pt x="877" y="227"/>
                  </a:lnTo>
                  <a:lnTo>
                    <a:pt x="877" y="215"/>
                  </a:lnTo>
                  <a:lnTo>
                    <a:pt x="869" y="202"/>
                  </a:lnTo>
                  <a:lnTo>
                    <a:pt x="875" y="187"/>
                  </a:lnTo>
                  <a:lnTo>
                    <a:pt x="863" y="175"/>
                  </a:lnTo>
                  <a:lnTo>
                    <a:pt x="871" y="162"/>
                  </a:lnTo>
                  <a:lnTo>
                    <a:pt x="867" y="160"/>
                  </a:lnTo>
                  <a:lnTo>
                    <a:pt x="854" y="158"/>
                  </a:lnTo>
                  <a:lnTo>
                    <a:pt x="840" y="164"/>
                  </a:lnTo>
                  <a:lnTo>
                    <a:pt x="827" y="175"/>
                  </a:lnTo>
                  <a:lnTo>
                    <a:pt x="819" y="189"/>
                  </a:lnTo>
                  <a:lnTo>
                    <a:pt x="802" y="198"/>
                  </a:lnTo>
                  <a:lnTo>
                    <a:pt x="783" y="198"/>
                  </a:lnTo>
                  <a:lnTo>
                    <a:pt x="773" y="187"/>
                  </a:lnTo>
                  <a:lnTo>
                    <a:pt x="756" y="200"/>
                  </a:lnTo>
                  <a:lnTo>
                    <a:pt x="742" y="196"/>
                  </a:lnTo>
                  <a:lnTo>
                    <a:pt x="725" y="187"/>
                  </a:lnTo>
                  <a:lnTo>
                    <a:pt x="710" y="167"/>
                  </a:lnTo>
                  <a:lnTo>
                    <a:pt x="696" y="160"/>
                  </a:lnTo>
                  <a:lnTo>
                    <a:pt x="694" y="175"/>
                  </a:lnTo>
                  <a:lnTo>
                    <a:pt x="692" y="194"/>
                  </a:lnTo>
                  <a:lnTo>
                    <a:pt x="675" y="192"/>
                  </a:lnTo>
                  <a:lnTo>
                    <a:pt x="664" y="179"/>
                  </a:lnTo>
                  <a:lnTo>
                    <a:pt x="648" y="173"/>
                  </a:lnTo>
                  <a:lnTo>
                    <a:pt x="646" y="154"/>
                  </a:lnTo>
                  <a:lnTo>
                    <a:pt x="629" y="150"/>
                  </a:lnTo>
                  <a:lnTo>
                    <a:pt x="612" y="152"/>
                  </a:lnTo>
                  <a:lnTo>
                    <a:pt x="597" y="160"/>
                  </a:lnTo>
                  <a:lnTo>
                    <a:pt x="589" y="175"/>
                  </a:lnTo>
                  <a:lnTo>
                    <a:pt x="572" y="164"/>
                  </a:lnTo>
                  <a:lnTo>
                    <a:pt x="575" y="142"/>
                  </a:lnTo>
                  <a:lnTo>
                    <a:pt x="577" y="119"/>
                  </a:lnTo>
                  <a:lnTo>
                    <a:pt x="568" y="104"/>
                  </a:lnTo>
                  <a:lnTo>
                    <a:pt x="556" y="93"/>
                  </a:lnTo>
                  <a:lnTo>
                    <a:pt x="554" y="68"/>
                  </a:lnTo>
                  <a:lnTo>
                    <a:pt x="541" y="77"/>
                  </a:lnTo>
                  <a:lnTo>
                    <a:pt x="516" y="87"/>
                  </a:lnTo>
                  <a:lnTo>
                    <a:pt x="514" y="102"/>
                  </a:lnTo>
                  <a:lnTo>
                    <a:pt x="501" y="123"/>
                  </a:lnTo>
                  <a:lnTo>
                    <a:pt x="495" y="110"/>
                  </a:lnTo>
                  <a:lnTo>
                    <a:pt x="495" y="79"/>
                  </a:lnTo>
                  <a:lnTo>
                    <a:pt x="487" y="54"/>
                  </a:lnTo>
                  <a:lnTo>
                    <a:pt x="474" y="39"/>
                  </a:lnTo>
                  <a:lnTo>
                    <a:pt x="472" y="27"/>
                  </a:lnTo>
                  <a:lnTo>
                    <a:pt x="455" y="20"/>
                  </a:lnTo>
                  <a:lnTo>
                    <a:pt x="437" y="14"/>
                  </a:lnTo>
                  <a:lnTo>
                    <a:pt x="420" y="0"/>
                  </a:lnTo>
                  <a:lnTo>
                    <a:pt x="407" y="12"/>
                  </a:lnTo>
                  <a:lnTo>
                    <a:pt x="395" y="29"/>
                  </a:lnTo>
                  <a:lnTo>
                    <a:pt x="380" y="37"/>
                  </a:lnTo>
                  <a:lnTo>
                    <a:pt x="372" y="58"/>
                  </a:lnTo>
                  <a:lnTo>
                    <a:pt x="355" y="71"/>
                  </a:lnTo>
                  <a:lnTo>
                    <a:pt x="347" y="71"/>
                  </a:lnTo>
                  <a:lnTo>
                    <a:pt x="347" y="66"/>
                  </a:lnTo>
                  <a:lnTo>
                    <a:pt x="349" y="85"/>
                  </a:lnTo>
                  <a:lnTo>
                    <a:pt x="338" y="137"/>
                  </a:lnTo>
                  <a:lnTo>
                    <a:pt x="328" y="167"/>
                  </a:lnTo>
                  <a:lnTo>
                    <a:pt x="316" y="202"/>
                  </a:lnTo>
                  <a:lnTo>
                    <a:pt x="299" y="227"/>
                  </a:lnTo>
                  <a:lnTo>
                    <a:pt x="299" y="256"/>
                  </a:lnTo>
                  <a:lnTo>
                    <a:pt x="293" y="275"/>
                  </a:lnTo>
                  <a:lnTo>
                    <a:pt x="293" y="300"/>
                  </a:lnTo>
                  <a:lnTo>
                    <a:pt x="295" y="321"/>
                  </a:lnTo>
                  <a:lnTo>
                    <a:pt x="295" y="336"/>
                  </a:lnTo>
                  <a:lnTo>
                    <a:pt x="278" y="338"/>
                  </a:lnTo>
                  <a:lnTo>
                    <a:pt x="265" y="348"/>
                  </a:lnTo>
                  <a:lnTo>
                    <a:pt x="265" y="365"/>
                  </a:lnTo>
                  <a:lnTo>
                    <a:pt x="238" y="365"/>
                  </a:lnTo>
                  <a:lnTo>
                    <a:pt x="213" y="379"/>
                  </a:lnTo>
                  <a:lnTo>
                    <a:pt x="199" y="400"/>
                  </a:lnTo>
                  <a:lnTo>
                    <a:pt x="194" y="428"/>
                  </a:lnTo>
                  <a:lnTo>
                    <a:pt x="182" y="450"/>
                  </a:lnTo>
                  <a:lnTo>
                    <a:pt x="163" y="465"/>
                  </a:lnTo>
                  <a:lnTo>
                    <a:pt x="148" y="469"/>
                  </a:lnTo>
                  <a:lnTo>
                    <a:pt x="126" y="474"/>
                  </a:lnTo>
                  <a:lnTo>
                    <a:pt x="111" y="490"/>
                  </a:lnTo>
                  <a:lnTo>
                    <a:pt x="92" y="513"/>
                  </a:lnTo>
                  <a:lnTo>
                    <a:pt x="90" y="536"/>
                  </a:lnTo>
                  <a:lnTo>
                    <a:pt x="90" y="555"/>
                  </a:lnTo>
                  <a:lnTo>
                    <a:pt x="73" y="557"/>
                  </a:lnTo>
                  <a:lnTo>
                    <a:pt x="63" y="576"/>
                  </a:lnTo>
                  <a:lnTo>
                    <a:pt x="44" y="593"/>
                  </a:lnTo>
                  <a:lnTo>
                    <a:pt x="38" y="613"/>
                  </a:lnTo>
                  <a:lnTo>
                    <a:pt x="23" y="613"/>
                  </a:lnTo>
                  <a:lnTo>
                    <a:pt x="11" y="626"/>
                  </a:lnTo>
                  <a:lnTo>
                    <a:pt x="6" y="647"/>
                  </a:lnTo>
                  <a:lnTo>
                    <a:pt x="0" y="663"/>
                  </a:lnTo>
                  <a:lnTo>
                    <a:pt x="0" y="682"/>
                  </a:lnTo>
                  <a:lnTo>
                    <a:pt x="6" y="707"/>
                  </a:lnTo>
                  <a:lnTo>
                    <a:pt x="4" y="722"/>
                  </a:lnTo>
                  <a:lnTo>
                    <a:pt x="6" y="726"/>
                  </a:lnTo>
                  <a:lnTo>
                    <a:pt x="11" y="735"/>
                  </a:lnTo>
                  <a:lnTo>
                    <a:pt x="11" y="757"/>
                  </a:lnTo>
                  <a:lnTo>
                    <a:pt x="36" y="760"/>
                  </a:lnTo>
                  <a:lnTo>
                    <a:pt x="57" y="768"/>
                  </a:lnTo>
                  <a:lnTo>
                    <a:pt x="54" y="783"/>
                  </a:lnTo>
                  <a:lnTo>
                    <a:pt x="38" y="795"/>
                  </a:lnTo>
                  <a:lnTo>
                    <a:pt x="40" y="814"/>
                  </a:lnTo>
                  <a:lnTo>
                    <a:pt x="63" y="814"/>
                  </a:lnTo>
                  <a:lnTo>
                    <a:pt x="75" y="822"/>
                  </a:lnTo>
                  <a:lnTo>
                    <a:pt x="105" y="831"/>
                  </a:lnTo>
                  <a:lnTo>
                    <a:pt x="130" y="853"/>
                  </a:lnTo>
                  <a:lnTo>
                    <a:pt x="144" y="864"/>
                  </a:lnTo>
                  <a:lnTo>
                    <a:pt x="169" y="889"/>
                  </a:lnTo>
                  <a:lnTo>
                    <a:pt x="194" y="899"/>
                  </a:lnTo>
                  <a:lnTo>
                    <a:pt x="228" y="916"/>
                  </a:lnTo>
                  <a:lnTo>
                    <a:pt x="245" y="924"/>
                  </a:lnTo>
                  <a:lnTo>
                    <a:pt x="261" y="941"/>
                  </a:lnTo>
                  <a:lnTo>
                    <a:pt x="272" y="935"/>
                  </a:lnTo>
                  <a:lnTo>
                    <a:pt x="282" y="927"/>
                  </a:lnTo>
                  <a:lnTo>
                    <a:pt x="286" y="908"/>
                  </a:lnTo>
                  <a:lnTo>
                    <a:pt x="295" y="897"/>
                  </a:lnTo>
                  <a:lnTo>
                    <a:pt x="315" y="881"/>
                  </a:lnTo>
                  <a:lnTo>
                    <a:pt x="330" y="866"/>
                  </a:lnTo>
                  <a:lnTo>
                    <a:pt x="345" y="854"/>
                  </a:lnTo>
                  <a:lnTo>
                    <a:pt x="357" y="841"/>
                  </a:lnTo>
                  <a:lnTo>
                    <a:pt x="370" y="831"/>
                  </a:lnTo>
                  <a:close/>
                </a:path>
              </a:pathLst>
            </a:custGeom>
            <a:solidFill>
              <a:srgbClr val="FF8C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6206644" y="3634699"/>
              <a:ext cx="1592165" cy="1132793"/>
            </a:xfrm>
            <a:custGeom>
              <a:avLst/>
              <a:gdLst/>
              <a:ahLst/>
              <a:cxnLst/>
              <a:rect l="l" t="t" r="r" b="b"/>
              <a:pathLst>
                <a:path w="1349" h="1080" extrusionOk="0">
                  <a:moveTo>
                    <a:pt x="698" y="1021"/>
                  </a:moveTo>
                  <a:lnTo>
                    <a:pt x="704" y="1015"/>
                  </a:lnTo>
                  <a:lnTo>
                    <a:pt x="716" y="1011"/>
                  </a:lnTo>
                  <a:lnTo>
                    <a:pt x="723" y="1003"/>
                  </a:lnTo>
                  <a:lnTo>
                    <a:pt x="735" y="1003"/>
                  </a:lnTo>
                  <a:lnTo>
                    <a:pt x="746" y="1003"/>
                  </a:lnTo>
                  <a:lnTo>
                    <a:pt x="760" y="1001"/>
                  </a:lnTo>
                  <a:lnTo>
                    <a:pt x="771" y="998"/>
                  </a:lnTo>
                  <a:lnTo>
                    <a:pt x="779" y="994"/>
                  </a:lnTo>
                  <a:lnTo>
                    <a:pt x="785" y="988"/>
                  </a:lnTo>
                  <a:lnTo>
                    <a:pt x="800" y="988"/>
                  </a:lnTo>
                  <a:lnTo>
                    <a:pt x="810" y="990"/>
                  </a:lnTo>
                  <a:lnTo>
                    <a:pt x="817" y="996"/>
                  </a:lnTo>
                  <a:lnTo>
                    <a:pt x="827" y="998"/>
                  </a:lnTo>
                  <a:lnTo>
                    <a:pt x="833" y="998"/>
                  </a:lnTo>
                  <a:lnTo>
                    <a:pt x="833" y="986"/>
                  </a:lnTo>
                  <a:lnTo>
                    <a:pt x="844" y="986"/>
                  </a:lnTo>
                  <a:lnTo>
                    <a:pt x="854" y="984"/>
                  </a:lnTo>
                  <a:lnTo>
                    <a:pt x="865" y="988"/>
                  </a:lnTo>
                  <a:lnTo>
                    <a:pt x="871" y="994"/>
                  </a:lnTo>
                  <a:lnTo>
                    <a:pt x="883" y="996"/>
                  </a:lnTo>
                  <a:lnTo>
                    <a:pt x="898" y="994"/>
                  </a:lnTo>
                  <a:lnTo>
                    <a:pt x="898" y="986"/>
                  </a:lnTo>
                  <a:lnTo>
                    <a:pt x="910" y="986"/>
                  </a:lnTo>
                  <a:lnTo>
                    <a:pt x="919" y="986"/>
                  </a:lnTo>
                  <a:lnTo>
                    <a:pt x="931" y="978"/>
                  </a:lnTo>
                  <a:lnTo>
                    <a:pt x="944" y="976"/>
                  </a:lnTo>
                  <a:lnTo>
                    <a:pt x="946" y="967"/>
                  </a:lnTo>
                  <a:lnTo>
                    <a:pt x="954" y="963"/>
                  </a:lnTo>
                  <a:lnTo>
                    <a:pt x="965" y="955"/>
                  </a:lnTo>
                  <a:lnTo>
                    <a:pt x="973" y="953"/>
                  </a:lnTo>
                  <a:lnTo>
                    <a:pt x="986" y="953"/>
                  </a:lnTo>
                  <a:lnTo>
                    <a:pt x="998" y="950"/>
                  </a:lnTo>
                  <a:lnTo>
                    <a:pt x="998" y="938"/>
                  </a:lnTo>
                  <a:lnTo>
                    <a:pt x="1002" y="927"/>
                  </a:lnTo>
                  <a:lnTo>
                    <a:pt x="1009" y="921"/>
                  </a:lnTo>
                  <a:lnTo>
                    <a:pt x="1011" y="909"/>
                  </a:lnTo>
                  <a:lnTo>
                    <a:pt x="1015" y="900"/>
                  </a:lnTo>
                  <a:lnTo>
                    <a:pt x="1023" y="894"/>
                  </a:lnTo>
                  <a:lnTo>
                    <a:pt x="1023" y="877"/>
                  </a:lnTo>
                  <a:lnTo>
                    <a:pt x="1030" y="871"/>
                  </a:lnTo>
                  <a:lnTo>
                    <a:pt x="1038" y="863"/>
                  </a:lnTo>
                  <a:lnTo>
                    <a:pt x="1046" y="856"/>
                  </a:lnTo>
                  <a:lnTo>
                    <a:pt x="1055" y="848"/>
                  </a:lnTo>
                  <a:lnTo>
                    <a:pt x="1065" y="850"/>
                  </a:lnTo>
                  <a:lnTo>
                    <a:pt x="1057" y="848"/>
                  </a:lnTo>
                  <a:lnTo>
                    <a:pt x="1059" y="844"/>
                  </a:lnTo>
                  <a:lnTo>
                    <a:pt x="1063" y="829"/>
                  </a:lnTo>
                  <a:lnTo>
                    <a:pt x="1069" y="815"/>
                  </a:lnTo>
                  <a:lnTo>
                    <a:pt x="1069" y="800"/>
                  </a:lnTo>
                  <a:lnTo>
                    <a:pt x="1078" y="790"/>
                  </a:lnTo>
                  <a:lnTo>
                    <a:pt x="1086" y="781"/>
                  </a:lnTo>
                  <a:lnTo>
                    <a:pt x="1103" y="781"/>
                  </a:lnTo>
                  <a:lnTo>
                    <a:pt x="1119" y="777"/>
                  </a:lnTo>
                  <a:lnTo>
                    <a:pt x="1130" y="765"/>
                  </a:lnTo>
                  <a:lnTo>
                    <a:pt x="1142" y="752"/>
                  </a:lnTo>
                  <a:lnTo>
                    <a:pt x="1149" y="740"/>
                  </a:lnTo>
                  <a:lnTo>
                    <a:pt x="1161" y="727"/>
                  </a:lnTo>
                  <a:lnTo>
                    <a:pt x="1178" y="727"/>
                  </a:lnTo>
                  <a:lnTo>
                    <a:pt x="1184" y="714"/>
                  </a:lnTo>
                  <a:lnTo>
                    <a:pt x="1184" y="702"/>
                  </a:lnTo>
                  <a:lnTo>
                    <a:pt x="1197" y="696"/>
                  </a:lnTo>
                  <a:lnTo>
                    <a:pt x="1197" y="679"/>
                  </a:lnTo>
                  <a:lnTo>
                    <a:pt x="1190" y="667"/>
                  </a:lnTo>
                  <a:lnTo>
                    <a:pt x="1188" y="658"/>
                  </a:lnTo>
                  <a:lnTo>
                    <a:pt x="1172" y="646"/>
                  </a:lnTo>
                  <a:lnTo>
                    <a:pt x="1174" y="633"/>
                  </a:lnTo>
                  <a:lnTo>
                    <a:pt x="1182" y="623"/>
                  </a:lnTo>
                  <a:lnTo>
                    <a:pt x="1192" y="620"/>
                  </a:lnTo>
                  <a:lnTo>
                    <a:pt x="1192" y="598"/>
                  </a:lnTo>
                  <a:lnTo>
                    <a:pt x="1180" y="591"/>
                  </a:lnTo>
                  <a:lnTo>
                    <a:pt x="1180" y="579"/>
                  </a:lnTo>
                  <a:lnTo>
                    <a:pt x="1167" y="573"/>
                  </a:lnTo>
                  <a:lnTo>
                    <a:pt x="1167" y="560"/>
                  </a:lnTo>
                  <a:lnTo>
                    <a:pt x="1176" y="554"/>
                  </a:lnTo>
                  <a:lnTo>
                    <a:pt x="1176" y="539"/>
                  </a:lnTo>
                  <a:lnTo>
                    <a:pt x="1188" y="531"/>
                  </a:lnTo>
                  <a:lnTo>
                    <a:pt x="1199" y="531"/>
                  </a:lnTo>
                  <a:lnTo>
                    <a:pt x="1199" y="520"/>
                  </a:lnTo>
                  <a:lnTo>
                    <a:pt x="1205" y="514"/>
                  </a:lnTo>
                  <a:lnTo>
                    <a:pt x="1226" y="514"/>
                  </a:lnTo>
                  <a:lnTo>
                    <a:pt x="1249" y="516"/>
                  </a:lnTo>
                  <a:lnTo>
                    <a:pt x="1268" y="510"/>
                  </a:lnTo>
                  <a:lnTo>
                    <a:pt x="1282" y="514"/>
                  </a:lnTo>
                  <a:lnTo>
                    <a:pt x="1276" y="512"/>
                  </a:lnTo>
                  <a:lnTo>
                    <a:pt x="1282" y="508"/>
                  </a:lnTo>
                  <a:lnTo>
                    <a:pt x="1284" y="497"/>
                  </a:lnTo>
                  <a:lnTo>
                    <a:pt x="1282" y="481"/>
                  </a:lnTo>
                  <a:lnTo>
                    <a:pt x="1270" y="479"/>
                  </a:lnTo>
                  <a:lnTo>
                    <a:pt x="1263" y="468"/>
                  </a:lnTo>
                  <a:lnTo>
                    <a:pt x="1263" y="454"/>
                  </a:lnTo>
                  <a:lnTo>
                    <a:pt x="1245" y="449"/>
                  </a:lnTo>
                  <a:lnTo>
                    <a:pt x="1243" y="430"/>
                  </a:lnTo>
                  <a:lnTo>
                    <a:pt x="1245" y="412"/>
                  </a:lnTo>
                  <a:lnTo>
                    <a:pt x="1253" y="397"/>
                  </a:lnTo>
                  <a:lnTo>
                    <a:pt x="1253" y="385"/>
                  </a:lnTo>
                  <a:lnTo>
                    <a:pt x="1266" y="387"/>
                  </a:lnTo>
                  <a:lnTo>
                    <a:pt x="1289" y="387"/>
                  </a:lnTo>
                  <a:lnTo>
                    <a:pt x="1286" y="372"/>
                  </a:lnTo>
                  <a:lnTo>
                    <a:pt x="1288" y="345"/>
                  </a:lnTo>
                  <a:lnTo>
                    <a:pt x="1307" y="345"/>
                  </a:lnTo>
                  <a:lnTo>
                    <a:pt x="1316" y="328"/>
                  </a:lnTo>
                  <a:lnTo>
                    <a:pt x="1322" y="316"/>
                  </a:lnTo>
                  <a:lnTo>
                    <a:pt x="1335" y="305"/>
                  </a:lnTo>
                  <a:lnTo>
                    <a:pt x="1349" y="293"/>
                  </a:lnTo>
                  <a:lnTo>
                    <a:pt x="1349" y="272"/>
                  </a:lnTo>
                  <a:lnTo>
                    <a:pt x="1339" y="268"/>
                  </a:lnTo>
                  <a:lnTo>
                    <a:pt x="1320" y="259"/>
                  </a:lnTo>
                  <a:lnTo>
                    <a:pt x="1305" y="243"/>
                  </a:lnTo>
                  <a:lnTo>
                    <a:pt x="1305" y="232"/>
                  </a:lnTo>
                  <a:lnTo>
                    <a:pt x="1282" y="232"/>
                  </a:lnTo>
                  <a:lnTo>
                    <a:pt x="1261" y="236"/>
                  </a:lnTo>
                  <a:lnTo>
                    <a:pt x="1249" y="226"/>
                  </a:lnTo>
                  <a:lnTo>
                    <a:pt x="1236" y="216"/>
                  </a:lnTo>
                  <a:lnTo>
                    <a:pt x="1218" y="222"/>
                  </a:lnTo>
                  <a:lnTo>
                    <a:pt x="1199" y="222"/>
                  </a:lnTo>
                  <a:lnTo>
                    <a:pt x="1186" y="222"/>
                  </a:lnTo>
                  <a:lnTo>
                    <a:pt x="1182" y="209"/>
                  </a:lnTo>
                  <a:lnTo>
                    <a:pt x="1176" y="193"/>
                  </a:lnTo>
                  <a:lnTo>
                    <a:pt x="1163" y="182"/>
                  </a:lnTo>
                  <a:lnTo>
                    <a:pt x="1159" y="167"/>
                  </a:lnTo>
                  <a:lnTo>
                    <a:pt x="1147" y="161"/>
                  </a:lnTo>
                  <a:lnTo>
                    <a:pt x="1146" y="151"/>
                  </a:lnTo>
                  <a:lnTo>
                    <a:pt x="1132" y="138"/>
                  </a:lnTo>
                  <a:lnTo>
                    <a:pt x="1117" y="140"/>
                  </a:lnTo>
                  <a:lnTo>
                    <a:pt x="1103" y="142"/>
                  </a:lnTo>
                  <a:lnTo>
                    <a:pt x="1088" y="130"/>
                  </a:lnTo>
                  <a:lnTo>
                    <a:pt x="1076" y="132"/>
                  </a:lnTo>
                  <a:lnTo>
                    <a:pt x="1063" y="126"/>
                  </a:lnTo>
                  <a:lnTo>
                    <a:pt x="1057" y="113"/>
                  </a:lnTo>
                  <a:lnTo>
                    <a:pt x="1048" y="111"/>
                  </a:lnTo>
                  <a:lnTo>
                    <a:pt x="1048" y="101"/>
                  </a:lnTo>
                  <a:lnTo>
                    <a:pt x="1038" y="96"/>
                  </a:lnTo>
                  <a:lnTo>
                    <a:pt x="1027" y="94"/>
                  </a:lnTo>
                  <a:lnTo>
                    <a:pt x="1015" y="86"/>
                  </a:lnTo>
                  <a:lnTo>
                    <a:pt x="1007" y="78"/>
                  </a:lnTo>
                  <a:lnTo>
                    <a:pt x="1007" y="69"/>
                  </a:lnTo>
                  <a:lnTo>
                    <a:pt x="981" y="69"/>
                  </a:lnTo>
                  <a:lnTo>
                    <a:pt x="890" y="69"/>
                  </a:lnTo>
                  <a:lnTo>
                    <a:pt x="888" y="53"/>
                  </a:lnTo>
                  <a:lnTo>
                    <a:pt x="890" y="32"/>
                  </a:lnTo>
                  <a:lnTo>
                    <a:pt x="898" y="17"/>
                  </a:lnTo>
                  <a:lnTo>
                    <a:pt x="902" y="5"/>
                  </a:lnTo>
                  <a:lnTo>
                    <a:pt x="823" y="0"/>
                  </a:lnTo>
                  <a:lnTo>
                    <a:pt x="810" y="5"/>
                  </a:lnTo>
                  <a:lnTo>
                    <a:pt x="796" y="5"/>
                  </a:lnTo>
                  <a:lnTo>
                    <a:pt x="785" y="15"/>
                  </a:lnTo>
                  <a:lnTo>
                    <a:pt x="783" y="25"/>
                  </a:lnTo>
                  <a:lnTo>
                    <a:pt x="760" y="38"/>
                  </a:lnTo>
                  <a:lnTo>
                    <a:pt x="735" y="42"/>
                  </a:lnTo>
                  <a:lnTo>
                    <a:pt x="727" y="51"/>
                  </a:lnTo>
                  <a:lnTo>
                    <a:pt x="708" y="57"/>
                  </a:lnTo>
                  <a:lnTo>
                    <a:pt x="695" y="76"/>
                  </a:lnTo>
                  <a:lnTo>
                    <a:pt x="674" y="82"/>
                  </a:lnTo>
                  <a:lnTo>
                    <a:pt x="658" y="90"/>
                  </a:lnTo>
                  <a:lnTo>
                    <a:pt x="639" y="94"/>
                  </a:lnTo>
                  <a:lnTo>
                    <a:pt x="624" y="94"/>
                  </a:lnTo>
                  <a:lnTo>
                    <a:pt x="616" y="80"/>
                  </a:lnTo>
                  <a:lnTo>
                    <a:pt x="616" y="63"/>
                  </a:lnTo>
                  <a:lnTo>
                    <a:pt x="618" y="63"/>
                  </a:lnTo>
                  <a:lnTo>
                    <a:pt x="604" y="61"/>
                  </a:lnTo>
                  <a:lnTo>
                    <a:pt x="591" y="51"/>
                  </a:lnTo>
                  <a:lnTo>
                    <a:pt x="585" y="44"/>
                  </a:lnTo>
                  <a:lnTo>
                    <a:pt x="576" y="36"/>
                  </a:lnTo>
                  <a:lnTo>
                    <a:pt x="570" y="51"/>
                  </a:lnTo>
                  <a:lnTo>
                    <a:pt x="566" y="69"/>
                  </a:lnTo>
                  <a:lnTo>
                    <a:pt x="549" y="71"/>
                  </a:lnTo>
                  <a:lnTo>
                    <a:pt x="533" y="69"/>
                  </a:lnTo>
                  <a:lnTo>
                    <a:pt x="532" y="82"/>
                  </a:lnTo>
                  <a:lnTo>
                    <a:pt x="543" y="94"/>
                  </a:lnTo>
                  <a:lnTo>
                    <a:pt x="535" y="107"/>
                  </a:lnTo>
                  <a:lnTo>
                    <a:pt x="532" y="159"/>
                  </a:lnTo>
                  <a:lnTo>
                    <a:pt x="541" y="172"/>
                  </a:lnTo>
                  <a:lnTo>
                    <a:pt x="522" y="186"/>
                  </a:lnTo>
                  <a:lnTo>
                    <a:pt x="503" y="192"/>
                  </a:lnTo>
                  <a:lnTo>
                    <a:pt x="487" y="207"/>
                  </a:lnTo>
                  <a:lnTo>
                    <a:pt x="468" y="209"/>
                  </a:lnTo>
                  <a:lnTo>
                    <a:pt x="455" y="232"/>
                  </a:lnTo>
                  <a:lnTo>
                    <a:pt x="451" y="251"/>
                  </a:lnTo>
                  <a:lnTo>
                    <a:pt x="457" y="270"/>
                  </a:lnTo>
                  <a:lnTo>
                    <a:pt x="464" y="287"/>
                  </a:lnTo>
                  <a:lnTo>
                    <a:pt x="464" y="307"/>
                  </a:lnTo>
                  <a:lnTo>
                    <a:pt x="457" y="324"/>
                  </a:lnTo>
                  <a:lnTo>
                    <a:pt x="438" y="334"/>
                  </a:lnTo>
                  <a:lnTo>
                    <a:pt x="428" y="347"/>
                  </a:lnTo>
                  <a:lnTo>
                    <a:pt x="428" y="370"/>
                  </a:lnTo>
                  <a:lnTo>
                    <a:pt x="445" y="382"/>
                  </a:lnTo>
                  <a:lnTo>
                    <a:pt x="453" y="395"/>
                  </a:lnTo>
                  <a:lnTo>
                    <a:pt x="438" y="414"/>
                  </a:lnTo>
                  <a:lnTo>
                    <a:pt x="434" y="430"/>
                  </a:lnTo>
                  <a:lnTo>
                    <a:pt x="445" y="439"/>
                  </a:lnTo>
                  <a:lnTo>
                    <a:pt x="447" y="453"/>
                  </a:lnTo>
                  <a:lnTo>
                    <a:pt x="436" y="462"/>
                  </a:lnTo>
                  <a:lnTo>
                    <a:pt x="416" y="474"/>
                  </a:lnTo>
                  <a:lnTo>
                    <a:pt x="403" y="483"/>
                  </a:lnTo>
                  <a:lnTo>
                    <a:pt x="384" y="483"/>
                  </a:lnTo>
                  <a:lnTo>
                    <a:pt x="378" y="499"/>
                  </a:lnTo>
                  <a:lnTo>
                    <a:pt x="359" y="499"/>
                  </a:lnTo>
                  <a:lnTo>
                    <a:pt x="347" y="491"/>
                  </a:lnTo>
                  <a:lnTo>
                    <a:pt x="334" y="483"/>
                  </a:lnTo>
                  <a:lnTo>
                    <a:pt x="299" y="483"/>
                  </a:lnTo>
                  <a:lnTo>
                    <a:pt x="274" y="483"/>
                  </a:lnTo>
                  <a:lnTo>
                    <a:pt x="261" y="479"/>
                  </a:lnTo>
                  <a:lnTo>
                    <a:pt x="242" y="489"/>
                  </a:lnTo>
                  <a:lnTo>
                    <a:pt x="223" y="499"/>
                  </a:lnTo>
                  <a:lnTo>
                    <a:pt x="202" y="501"/>
                  </a:lnTo>
                  <a:lnTo>
                    <a:pt x="184" y="497"/>
                  </a:lnTo>
                  <a:lnTo>
                    <a:pt x="159" y="501"/>
                  </a:lnTo>
                  <a:lnTo>
                    <a:pt x="140" y="501"/>
                  </a:lnTo>
                  <a:lnTo>
                    <a:pt x="117" y="502"/>
                  </a:lnTo>
                  <a:lnTo>
                    <a:pt x="104" y="512"/>
                  </a:lnTo>
                  <a:lnTo>
                    <a:pt x="92" y="525"/>
                  </a:lnTo>
                  <a:lnTo>
                    <a:pt x="77" y="537"/>
                  </a:lnTo>
                  <a:lnTo>
                    <a:pt x="62" y="552"/>
                  </a:lnTo>
                  <a:lnTo>
                    <a:pt x="42" y="568"/>
                  </a:lnTo>
                  <a:lnTo>
                    <a:pt x="33" y="579"/>
                  </a:lnTo>
                  <a:lnTo>
                    <a:pt x="29" y="598"/>
                  </a:lnTo>
                  <a:lnTo>
                    <a:pt x="19" y="606"/>
                  </a:lnTo>
                  <a:lnTo>
                    <a:pt x="8" y="612"/>
                  </a:lnTo>
                  <a:lnTo>
                    <a:pt x="0" y="625"/>
                  </a:lnTo>
                  <a:lnTo>
                    <a:pt x="0" y="644"/>
                  </a:lnTo>
                  <a:lnTo>
                    <a:pt x="2" y="666"/>
                  </a:lnTo>
                  <a:lnTo>
                    <a:pt x="14" y="662"/>
                  </a:lnTo>
                  <a:lnTo>
                    <a:pt x="33" y="654"/>
                  </a:lnTo>
                  <a:lnTo>
                    <a:pt x="48" y="652"/>
                  </a:lnTo>
                  <a:lnTo>
                    <a:pt x="52" y="652"/>
                  </a:lnTo>
                  <a:lnTo>
                    <a:pt x="63" y="656"/>
                  </a:lnTo>
                  <a:lnTo>
                    <a:pt x="81" y="662"/>
                  </a:lnTo>
                  <a:lnTo>
                    <a:pt x="98" y="658"/>
                  </a:lnTo>
                  <a:lnTo>
                    <a:pt x="106" y="666"/>
                  </a:lnTo>
                  <a:lnTo>
                    <a:pt x="117" y="669"/>
                  </a:lnTo>
                  <a:lnTo>
                    <a:pt x="134" y="669"/>
                  </a:lnTo>
                  <a:lnTo>
                    <a:pt x="142" y="666"/>
                  </a:lnTo>
                  <a:lnTo>
                    <a:pt x="152" y="662"/>
                  </a:lnTo>
                  <a:lnTo>
                    <a:pt x="167" y="671"/>
                  </a:lnTo>
                  <a:lnTo>
                    <a:pt x="175" y="666"/>
                  </a:lnTo>
                  <a:lnTo>
                    <a:pt x="190" y="673"/>
                  </a:lnTo>
                  <a:lnTo>
                    <a:pt x="202" y="677"/>
                  </a:lnTo>
                  <a:lnTo>
                    <a:pt x="202" y="689"/>
                  </a:lnTo>
                  <a:lnTo>
                    <a:pt x="200" y="698"/>
                  </a:lnTo>
                  <a:lnTo>
                    <a:pt x="205" y="712"/>
                  </a:lnTo>
                  <a:lnTo>
                    <a:pt x="225" y="715"/>
                  </a:lnTo>
                  <a:lnTo>
                    <a:pt x="244" y="712"/>
                  </a:lnTo>
                  <a:lnTo>
                    <a:pt x="257" y="708"/>
                  </a:lnTo>
                  <a:lnTo>
                    <a:pt x="273" y="704"/>
                  </a:lnTo>
                  <a:lnTo>
                    <a:pt x="286" y="702"/>
                  </a:lnTo>
                  <a:lnTo>
                    <a:pt x="301" y="708"/>
                  </a:lnTo>
                  <a:lnTo>
                    <a:pt x="319" y="712"/>
                  </a:lnTo>
                  <a:lnTo>
                    <a:pt x="336" y="706"/>
                  </a:lnTo>
                  <a:lnTo>
                    <a:pt x="351" y="706"/>
                  </a:lnTo>
                  <a:lnTo>
                    <a:pt x="361" y="706"/>
                  </a:lnTo>
                  <a:lnTo>
                    <a:pt x="374" y="706"/>
                  </a:lnTo>
                  <a:lnTo>
                    <a:pt x="380" y="698"/>
                  </a:lnTo>
                  <a:lnTo>
                    <a:pt x="392" y="692"/>
                  </a:lnTo>
                  <a:lnTo>
                    <a:pt x="405" y="692"/>
                  </a:lnTo>
                  <a:lnTo>
                    <a:pt x="413" y="698"/>
                  </a:lnTo>
                  <a:lnTo>
                    <a:pt x="424" y="710"/>
                  </a:lnTo>
                  <a:lnTo>
                    <a:pt x="439" y="714"/>
                  </a:lnTo>
                  <a:lnTo>
                    <a:pt x="439" y="727"/>
                  </a:lnTo>
                  <a:lnTo>
                    <a:pt x="451" y="742"/>
                  </a:lnTo>
                  <a:lnTo>
                    <a:pt x="459" y="752"/>
                  </a:lnTo>
                  <a:lnTo>
                    <a:pt x="466" y="765"/>
                  </a:lnTo>
                  <a:lnTo>
                    <a:pt x="468" y="779"/>
                  </a:lnTo>
                  <a:lnTo>
                    <a:pt x="459" y="794"/>
                  </a:lnTo>
                  <a:lnTo>
                    <a:pt x="449" y="810"/>
                  </a:lnTo>
                  <a:lnTo>
                    <a:pt x="449" y="819"/>
                  </a:lnTo>
                  <a:lnTo>
                    <a:pt x="455" y="821"/>
                  </a:lnTo>
                  <a:lnTo>
                    <a:pt x="468" y="831"/>
                  </a:lnTo>
                  <a:lnTo>
                    <a:pt x="464" y="840"/>
                  </a:lnTo>
                  <a:lnTo>
                    <a:pt x="472" y="846"/>
                  </a:lnTo>
                  <a:lnTo>
                    <a:pt x="478" y="856"/>
                  </a:lnTo>
                  <a:lnTo>
                    <a:pt x="486" y="865"/>
                  </a:lnTo>
                  <a:lnTo>
                    <a:pt x="497" y="865"/>
                  </a:lnTo>
                  <a:lnTo>
                    <a:pt x="512" y="861"/>
                  </a:lnTo>
                  <a:lnTo>
                    <a:pt x="528" y="871"/>
                  </a:lnTo>
                  <a:lnTo>
                    <a:pt x="528" y="884"/>
                  </a:lnTo>
                  <a:lnTo>
                    <a:pt x="528" y="894"/>
                  </a:lnTo>
                  <a:lnTo>
                    <a:pt x="514" y="894"/>
                  </a:lnTo>
                  <a:lnTo>
                    <a:pt x="503" y="904"/>
                  </a:lnTo>
                  <a:lnTo>
                    <a:pt x="505" y="925"/>
                  </a:lnTo>
                  <a:lnTo>
                    <a:pt x="503" y="953"/>
                  </a:lnTo>
                  <a:lnTo>
                    <a:pt x="503" y="967"/>
                  </a:lnTo>
                  <a:lnTo>
                    <a:pt x="509" y="978"/>
                  </a:lnTo>
                  <a:lnTo>
                    <a:pt x="509" y="992"/>
                  </a:lnTo>
                  <a:lnTo>
                    <a:pt x="518" y="1007"/>
                  </a:lnTo>
                  <a:lnTo>
                    <a:pt x="532" y="1015"/>
                  </a:lnTo>
                  <a:lnTo>
                    <a:pt x="535" y="1024"/>
                  </a:lnTo>
                  <a:lnTo>
                    <a:pt x="520" y="1032"/>
                  </a:lnTo>
                  <a:lnTo>
                    <a:pt x="514" y="1032"/>
                  </a:lnTo>
                  <a:lnTo>
                    <a:pt x="524" y="1044"/>
                  </a:lnTo>
                  <a:lnTo>
                    <a:pt x="524" y="1067"/>
                  </a:lnTo>
                  <a:lnTo>
                    <a:pt x="535" y="1071"/>
                  </a:lnTo>
                  <a:lnTo>
                    <a:pt x="549" y="1067"/>
                  </a:lnTo>
                  <a:lnTo>
                    <a:pt x="568" y="1080"/>
                  </a:lnTo>
                  <a:lnTo>
                    <a:pt x="580" y="1074"/>
                  </a:lnTo>
                  <a:lnTo>
                    <a:pt x="593" y="1069"/>
                  </a:lnTo>
                  <a:lnTo>
                    <a:pt x="601" y="1057"/>
                  </a:lnTo>
                  <a:lnTo>
                    <a:pt x="603" y="1044"/>
                  </a:lnTo>
                  <a:lnTo>
                    <a:pt x="633" y="1044"/>
                  </a:lnTo>
                  <a:lnTo>
                    <a:pt x="647" y="1044"/>
                  </a:lnTo>
                  <a:lnTo>
                    <a:pt x="656" y="1032"/>
                  </a:lnTo>
                  <a:lnTo>
                    <a:pt x="672" y="1024"/>
                  </a:lnTo>
                  <a:lnTo>
                    <a:pt x="687" y="1021"/>
                  </a:lnTo>
                  <a:lnTo>
                    <a:pt x="698" y="1021"/>
                  </a:lnTo>
                  <a:close/>
                </a:path>
              </a:pathLst>
            </a:custGeom>
            <a:solidFill>
              <a:srgbClr val="FF8C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6340844" y="1579993"/>
              <a:ext cx="362315" cy="268027"/>
            </a:xfrm>
            <a:custGeom>
              <a:avLst/>
              <a:gdLst/>
              <a:ahLst/>
              <a:cxnLst/>
              <a:rect l="l" t="t" r="r" b="b"/>
              <a:pathLst>
                <a:path w="305" h="215" extrusionOk="0">
                  <a:moveTo>
                    <a:pt x="43" y="0"/>
                  </a:moveTo>
                  <a:lnTo>
                    <a:pt x="31" y="3"/>
                  </a:lnTo>
                  <a:lnTo>
                    <a:pt x="25" y="11"/>
                  </a:lnTo>
                  <a:lnTo>
                    <a:pt x="18" y="19"/>
                  </a:lnTo>
                  <a:lnTo>
                    <a:pt x="8" y="26"/>
                  </a:lnTo>
                  <a:lnTo>
                    <a:pt x="8" y="44"/>
                  </a:lnTo>
                  <a:lnTo>
                    <a:pt x="4" y="59"/>
                  </a:lnTo>
                  <a:lnTo>
                    <a:pt x="12" y="71"/>
                  </a:lnTo>
                  <a:lnTo>
                    <a:pt x="23" y="74"/>
                  </a:lnTo>
                  <a:lnTo>
                    <a:pt x="22" y="84"/>
                  </a:lnTo>
                  <a:lnTo>
                    <a:pt x="6" y="78"/>
                  </a:lnTo>
                  <a:lnTo>
                    <a:pt x="0" y="86"/>
                  </a:lnTo>
                  <a:lnTo>
                    <a:pt x="0" y="103"/>
                  </a:lnTo>
                  <a:lnTo>
                    <a:pt x="14" y="109"/>
                  </a:lnTo>
                  <a:lnTo>
                    <a:pt x="25" y="122"/>
                  </a:lnTo>
                  <a:lnTo>
                    <a:pt x="31" y="138"/>
                  </a:lnTo>
                  <a:lnTo>
                    <a:pt x="37" y="149"/>
                  </a:lnTo>
                  <a:lnTo>
                    <a:pt x="29" y="161"/>
                  </a:lnTo>
                  <a:lnTo>
                    <a:pt x="20" y="169"/>
                  </a:lnTo>
                  <a:lnTo>
                    <a:pt x="33" y="190"/>
                  </a:lnTo>
                  <a:lnTo>
                    <a:pt x="48" y="203"/>
                  </a:lnTo>
                  <a:lnTo>
                    <a:pt x="68" y="211"/>
                  </a:lnTo>
                  <a:lnTo>
                    <a:pt x="91" y="211"/>
                  </a:lnTo>
                  <a:lnTo>
                    <a:pt x="106" y="215"/>
                  </a:lnTo>
                  <a:lnTo>
                    <a:pt x="116" y="205"/>
                  </a:lnTo>
                  <a:lnTo>
                    <a:pt x="129" y="207"/>
                  </a:lnTo>
                  <a:lnTo>
                    <a:pt x="146" y="209"/>
                  </a:lnTo>
                  <a:lnTo>
                    <a:pt x="158" y="195"/>
                  </a:lnTo>
                  <a:lnTo>
                    <a:pt x="167" y="192"/>
                  </a:lnTo>
                  <a:lnTo>
                    <a:pt x="200" y="192"/>
                  </a:lnTo>
                  <a:lnTo>
                    <a:pt x="211" y="184"/>
                  </a:lnTo>
                  <a:lnTo>
                    <a:pt x="225" y="178"/>
                  </a:lnTo>
                  <a:lnTo>
                    <a:pt x="233" y="167"/>
                  </a:lnTo>
                  <a:lnTo>
                    <a:pt x="234" y="138"/>
                  </a:lnTo>
                  <a:lnTo>
                    <a:pt x="248" y="132"/>
                  </a:lnTo>
                  <a:lnTo>
                    <a:pt x="261" y="119"/>
                  </a:lnTo>
                  <a:lnTo>
                    <a:pt x="269" y="97"/>
                  </a:lnTo>
                  <a:lnTo>
                    <a:pt x="279" y="78"/>
                  </a:lnTo>
                  <a:lnTo>
                    <a:pt x="288" y="69"/>
                  </a:lnTo>
                  <a:lnTo>
                    <a:pt x="292" y="48"/>
                  </a:lnTo>
                  <a:lnTo>
                    <a:pt x="305" y="38"/>
                  </a:lnTo>
                  <a:lnTo>
                    <a:pt x="304" y="19"/>
                  </a:lnTo>
                  <a:lnTo>
                    <a:pt x="292" y="19"/>
                  </a:lnTo>
                  <a:lnTo>
                    <a:pt x="269" y="23"/>
                  </a:lnTo>
                  <a:lnTo>
                    <a:pt x="254" y="28"/>
                  </a:lnTo>
                  <a:lnTo>
                    <a:pt x="240" y="25"/>
                  </a:lnTo>
                  <a:lnTo>
                    <a:pt x="231" y="17"/>
                  </a:lnTo>
                  <a:lnTo>
                    <a:pt x="213" y="9"/>
                  </a:lnTo>
                  <a:lnTo>
                    <a:pt x="194" y="9"/>
                  </a:lnTo>
                  <a:lnTo>
                    <a:pt x="173" y="11"/>
                  </a:lnTo>
                  <a:lnTo>
                    <a:pt x="156" y="23"/>
                  </a:lnTo>
                  <a:lnTo>
                    <a:pt x="135" y="25"/>
                  </a:lnTo>
                  <a:lnTo>
                    <a:pt x="114" y="25"/>
                  </a:lnTo>
                  <a:lnTo>
                    <a:pt x="100" y="17"/>
                  </a:lnTo>
                  <a:lnTo>
                    <a:pt x="75" y="15"/>
                  </a:lnTo>
                  <a:lnTo>
                    <a:pt x="69" y="7"/>
                  </a:lnTo>
                  <a:lnTo>
                    <a:pt x="60" y="7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2F2F2"/>
            </a:solidFill>
            <a:ln w="9525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178577" y="3051611"/>
              <a:ext cx="271736" cy="359054"/>
            </a:xfrm>
            <a:custGeom>
              <a:avLst/>
              <a:gdLst/>
              <a:ahLst/>
              <a:cxnLst/>
              <a:rect l="l" t="t" r="r" b="b"/>
              <a:pathLst>
                <a:path w="162" h="216" extrusionOk="0">
                  <a:moveTo>
                    <a:pt x="3" y="0"/>
                  </a:moveTo>
                  <a:lnTo>
                    <a:pt x="11" y="15"/>
                  </a:lnTo>
                  <a:lnTo>
                    <a:pt x="14" y="26"/>
                  </a:lnTo>
                  <a:lnTo>
                    <a:pt x="18" y="39"/>
                  </a:lnTo>
                  <a:lnTo>
                    <a:pt x="24" y="47"/>
                  </a:lnTo>
                  <a:lnTo>
                    <a:pt x="33" y="57"/>
                  </a:lnTo>
                  <a:lnTo>
                    <a:pt x="42" y="72"/>
                  </a:lnTo>
                  <a:lnTo>
                    <a:pt x="35" y="89"/>
                  </a:lnTo>
                  <a:lnTo>
                    <a:pt x="36" y="102"/>
                  </a:lnTo>
                  <a:lnTo>
                    <a:pt x="39" y="114"/>
                  </a:lnTo>
                  <a:lnTo>
                    <a:pt x="35" y="125"/>
                  </a:lnTo>
                  <a:lnTo>
                    <a:pt x="26" y="129"/>
                  </a:lnTo>
                  <a:lnTo>
                    <a:pt x="3" y="131"/>
                  </a:lnTo>
                  <a:lnTo>
                    <a:pt x="0" y="149"/>
                  </a:lnTo>
                  <a:lnTo>
                    <a:pt x="2" y="161"/>
                  </a:lnTo>
                  <a:lnTo>
                    <a:pt x="6" y="176"/>
                  </a:lnTo>
                  <a:lnTo>
                    <a:pt x="20" y="183"/>
                  </a:lnTo>
                  <a:lnTo>
                    <a:pt x="20" y="195"/>
                  </a:lnTo>
                  <a:lnTo>
                    <a:pt x="33" y="207"/>
                  </a:lnTo>
                  <a:lnTo>
                    <a:pt x="42" y="216"/>
                  </a:lnTo>
                  <a:lnTo>
                    <a:pt x="44" y="203"/>
                  </a:lnTo>
                  <a:lnTo>
                    <a:pt x="47" y="188"/>
                  </a:lnTo>
                  <a:lnTo>
                    <a:pt x="57" y="186"/>
                  </a:lnTo>
                  <a:lnTo>
                    <a:pt x="71" y="188"/>
                  </a:lnTo>
                  <a:lnTo>
                    <a:pt x="69" y="177"/>
                  </a:lnTo>
                  <a:lnTo>
                    <a:pt x="72" y="165"/>
                  </a:lnTo>
                  <a:lnTo>
                    <a:pt x="84" y="149"/>
                  </a:lnTo>
                  <a:lnTo>
                    <a:pt x="92" y="137"/>
                  </a:lnTo>
                  <a:lnTo>
                    <a:pt x="104" y="141"/>
                  </a:lnTo>
                  <a:lnTo>
                    <a:pt x="95" y="155"/>
                  </a:lnTo>
                  <a:lnTo>
                    <a:pt x="108" y="141"/>
                  </a:lnTo>
                  <a:lnTo>
                    <a:pt x="126" y="137"/>
                  </a:lnTo>
                  <a:lnTo>
                    <a:pt x="140" y="128"/>
                  </a:lnTo>
                  <a:lnTo>
                    <a:pt x="149" y="120"/>
                  </a:lnTo>
                  <a:lnTo>
                    <a:pt x="162" y="113"/>
                  </a:lnTo>
                  <a:lnTo>
                    <a:pt x="152" y="104"/>
                  </a:lnTo>
                  <a:lnTo>
                    <a:pt x="138" y="95"/>
                  </a:lnTo>
                  <a:lnTo>
                    <a:pt x="123" y="92"/>
                  </a:lnTo>
                  <a:lnTo>
                    <a:pt x="119" y="83"/>
                  </a:lnTo>
                  <a:lnTo>
                    <a:pt x="99" y="69"/>
                  </a:lnTo>
                  <a:lnTo>
                    <a:pt x="92" y="56"/>
                  </a:lnTo>
                  <a:lnTo>
                    <a:pt x="77" y="54"/>
                  </a:lnTo>
                  <a:lnTo>
                    <a:pt x="66" y="36"/>
                  </a:lnTo>
                  <a:lnTo>
                    <a:pt x="48" y="30"/>
                  </a:lnTo>
                  <a:lnTo>
                    <a:pt x="33" y="24"/>
                  </a:lnTo>
                  <a:lnTo>
                    <a:pt x="23" y="1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8C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7436354" y="4176707"/>
              <a:ext cx="387197" cy="414462"/>
            </a:xfrm>
            <a:custGeom>
              <a:avLst/>
              <a:gdLst/>
              <a:ahLst/>
              <a:cxnLst/>
              <a:rect l="l" t="t" r="r" b="b"/>
              <a:pathLst>
                <a:path w="300" h="405" extrusionOk="0">
                  <a:moveTo>
                    <a:pt x="286" y="205"/>
                  </a:moveTo>
                  <a:lnTo>
                    <a:pt x="277" y="205"/>
                  </a:lnTo>
                  <a:lnTo>
                    <a:pt x="261" y="207"/>
                  </a:lnTo>
                  <a:lnTo>
                    <a:pt x="271" y="217"/>
                  </a:lnTo>
                  <a:lnTo>
                    <a:pt x="259" y="223"/>
                  </a:lnTo>
                  <a:lnTo>
                    <a:pt x="252" y="232"/>
                  </a:lnTo>
                  <a:lnTo>
                    <a:pt x="238" y="232"/>
                  </a:lnTo>
                  <a:lnTo>
                    <a:pt x="229" y="250"/>
                  </a:lnTo>
                  <a:lnTo>
                    <a:pt x="221" y="265"/>
                  </a:lnTo>
                  <a:lnTo>
                    <a:pt x="211" y="278"/>
                  </a:lnTo>
                  <a:lnTo>
                    <a:pt x="202" y="284"/>
                  </a:lnTo>
                  <a:lnTo>
                    <a:pt x="196" y="300"/>
                  </a:lnTo>
                  <a:lnTo>
                    <a:pt x="196" y="317"/>
                  </a:lnTo>
                  <a:lnTo>
                    <a:pt x="188" y="330"/>
                  </a:lnTo>
                  <a:lnTo>
                    <a:pt x="175" y="338"/>
                  </a:lnTo>
                  <a:lnTo>
                    <a:pt x="169" y="351"/>
                  </a:lnTo>
                  <a:lnTo>
                    <a:pt x="156" y="361"/>
                  </a:lnTo>
                  <a:lnTo>
                    <a:pt x="156" y="374"/>
                  </a:lnTo>
                  <a:lnTo>
                    <a:pt x="144" y="374"/>
                  </a:lnTo>
                  <a:lnTo>
                    <a:pt x="133" y="371"/>
                  </a:lnTo>
                  <a:lnTo>
                    <a:pt x="117" y="378"/>
                  </a:lnTo>
                  <a:lnTo>
                    <a:pt x="119" y="390"/>
                  </a:lnTo>
                  <a:lnTo>
                    <a:pt x="110" y="403"/>
                  </a:lnTo>
                  <a:lnTo>
                    <a:pt x="106" y="405"/>
                  </a:lnTo>
                  <a:lnTo>
                    <a:pt x="106" y="403"/>
                  </a:lnTo>
                  <a:lnTo>
                    <a:pt x="96" y="397"/>
                  </a:lnTo>
                  <a:lnTo>
                    <a:pt x="87" y="395"/>
                  </a:lnTo>
                  <a:lnTo>
                    <a:pt x="79" y="384"/>
                  </a:lnTo>
                  <a:lnTo>
                    <a:pt x="60" y="382"/>
                  </a:lnTo>
                  <a:lnTo>
                    <a:pt x="41" y="380"/>
                  </a:lnTo>
                  <a:lnTo>
                    <a:pt x="31" y="378"/>
                  </a:lnTo>
                  <a:lnTo>
                    <a:pt x="25" y="372"/>
                  </a:lnTo>
                  <a:lnTo>
                    <a:pt x="25" y="363"/>
                  </a:lnTo>
                  <a:lnTo>
                    <a:pt x="25" y="346"/>
                  </a:lnTo>
                  <a:lnTo>
                    <a:pt x="8" y="340"/>
                  </a:lnTo>
                  <a:lnTo>
                    <a:pt x="0" y="338"/>
                  </a:lnTo>
                  <a:lnTo>
                    <a:pt x="2" y="334"/>
                  </a:lnTo>
                  <a:lnTo>
                    <a:pt x="6" y="319"/>
                  </a:lnTo>
                  <a:lnTo>
                    <a:pt x="12" y="305"/>
                  </a:lnTo>
                  <a:lnTo>
                    <a:pt x="12" y="290"/>
                  </a:lnTo>
                  <a:lnTo>
                    <a:pt x="21" y="280"/>
                  </a:lnTo>
                  <a:lnTo>
                    <a:pt x="29" y="271"/>
                  </a:lnTo>
                  <a:lnTo>
                    <a:pt x="46" y="271"/>
                  </a:lnTo>
                  <a:lnTo>
                    <a:pt x="62" y="267"/>
                  </a:lnTo>
                  <a:lnTo>
                    <a:pt x="73" y="255"/>
                  </a:lnTo>
                  <a:lnTo>
                    <a:pt x="85" y="242"/>
                  </a:lnTo>
                  <a:lnTo>
                    <a:pt x="92" y="230"/>
                  </a:lnTo>
                  <a:lnTo>
                    <a:pt x="104" y="217"/>
                  </a:lnTo>
                  <a:lnTo>
                    <a:pt x="121" y="217"/>
                  </a:lnTo>
                  <a:lnTo>
                    <a:pt x="127" y="204"/>
                  </a:lnTo>
                  <a:lnTo>
                    <a:pt x="127" y="192"/>
                  </a:lnTo>
                  <a:lnTo>
                    <a:pt x="140" y="186"/>
                  </a:lnTo>
                  <a:lnTo>
                    <a:pt x="140" y="169"/>
                  </a:lnTo>
                  <a:lnTo>
                    <a:pt x="133" y="157"/>
                  </a:lnTo>
                  <a:lnTo>
                    <a:pt x="131" y="148"/>
                  </a:lnTo>
                  <a:lnTo>
                    <a:pt x="115" y="136"/>
                  </a:lnTo>
                  <a:lnTo>
                    <a:pt x="117" y="123"/>
                  </a:lnTo>
                  <a:lnTo>
                    <a:pt x="125" y="113"/>
                  </a:lnTo>
                  <a:lnTo>
                    <a:pt x="135" y="110"/>
                  </a:lnTo>
                  <a:lnTo>
                    <a:pt x="135" y="88"/>
                  </a:lnTo>
                  <a:lnTo>
                    <a:pt x="123" y="81"/>
                  </a:lnTo>
                  <a:lnTo>
                    <a:pt x="123" y="69"/>
                  </a:lnTo>
                  <a:lnTo>
                    <a:pt x="110" y="63"/>
                  </a:lnTo>
                  <a:lnTo>
                    <a:pt x="110" y="50"/>
                  </a:lnTo>
                  <a:lnTo>
                    <a:pt x="119" y="44"/>
                  </a:lnTo>
                  <a:lnTo>
                    <a:pt x="119" y="29"/>
                  </a:lnTo>
                  <a:lnTo>
                    <a:pt x="131" y="21"/>
                  </a:lnTo>
                  <a:lnTo>
                    <a:pt x="142" y="21"/>
                  </a:lnTo>
                  <a:lnTo>
                    <a:pt x="142" y="10"/>
                  </a:lnTo>
                  <a:lnTo>
                    <a:pt x="148" y="4"/>
                  </a:lnTo>
                  <a:lnTo>
                    <a:pt x="169" y="4"/>
                  </a:lnTo>
                  <a:lnTo>
                    <a:pt x="192" y="6"/>
                  </a:lnTo>
                  <a:lnTo>
                    <a:pt x="211" y="0"/>
                  </a:lnTo>
                  <a:lnTo>
                    <a:pt x="225" y="4"/>
                  </a:lnTo>
                  <a:lnTo>
                    <a:pt x="232" y="21"/>
                  </a:lnTo>
                  <a:lnTo>
                    <a:pt x="252" y="33"/>
                  </a:lnTo>
                  <a:lnTo>
                    <a:pt x="271" y="44"/>
                  </a:lnTo>
                  <a:lnTo>
                    <a:pt x="284" y="60"/>
                  </a:lnTo>
                  <a:lnTo>
                    <a:pt x="300" y="65"/>
                  </a:lnTo>
                  <a:lnTo>
                    <a:pt x="300" y="83"/>
                  </a:lnTo>
                  <a:lnTo>
                    <a:pt x="292" y="104"/>
                  </a:lnTo>
                  <a:lnTo>
                    <a:pt x="288" y="125"/>
                  </a:lnTo>
                  <a:lnTo>
                    <a:pt x="292" y="142"/>
                  </a:lnTo>
                  <a:lnTo>
                    <a:pt x="286" y="154"/>
                  </a:lnTo>
                  <a:lnTo>
                    <a:pt x="286" y="175"/>
                  </a:lnTo>
                  <a:lnTo>
                    <a:pt x="294" y="186"/>
                  </a:lnTo>
                  <a:lnTo>
                    <a:pt x="292" y="198"/>
                  </a:lnTo>
                  <a:lnTo>
                    <a:pt x="286" y="205"/>
                  </a:lnTo>
                  <a:close/>
                </a:path>
              </a:pathLst>
            </a:custGeom>
            <a:solidFill>
              <a:srgbClr val="AEABAB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6933178" y="4544795"/>
              <a:ext cx="625047" cy="334035"/>
            </a:xfrm>
            <a:custGeom>
              <a:avLst/>
              <a:gdLst/>
              <a:ahLst/>
              <a:cxnLst/>
              <a:rect l="l" t="t" r="r" b="b"/>
              <a:pathLst>
                <a:path w="476" h="295" extrusionOk="0">
                  <a:moveTo>
                    <a:pt x="343" y="263"/>
                  </a:moveTo>
                  <a:lnTo>
                    <a:pt x="332" y="259"/>
                  </a:lnTo>
                  <a:lnTo>
                    <a:pt x="322" y="265"/>
                  </a:lnTo>
                  <a:lnTo>
                    <a:pt x="309" y="265"/>
                  </a:lnTo>
                  <a:lnTo>
                    <a:pt x="292" y="265"/>
                  </a:lnTo>
                  <a:lnTo>
                    <a:pt x="288" y="259"/>
                  </a:lnTo>
                  <a:lnTo>
                    <a:pt x="274" y="263"/>
                  </a:lnTo>
                  <a:lnTo>
                    <a:pt x="255" y="263"/>
                  </a:lnTo>
                  <a:lnTo>
                    <a:pt x="244" y="261"/>
                  </a:lnTo>
                  <a:lnTo>
                    <a:pt x="226" y="263"/>
                  </a:lnTo>
                  <a:lnTo>
                    <a:pt x="215" y="257"/>
                  </a:lnTo>
                  <a:lnTo>
                    <a:pt x="207" y="247"/>
                  </a:lnTo>
                  <a:lnTo>
                    <a:pt x="211" y="240"/>
                  </a:lnTo>
                  <a:lnTo>
                    <a:pt x="203" y="232"/>
                  </a:lnTo>
                  <a:lnTo>
                    <a:pt x="188" y="232"/>
                  </a:lnTo>
                  <a:lnTo>
                    <a:pt x="200" y="244"/>
                  </a:lnTo>
                  <a:lnTo>
                    <a:pt x="194" y="257"/>
                  </a:lnTo>
                  <a:lnTo>
                    <a:pt x="194" y="267"/>
                  </a:lnTo>
                  <a:lnTo>
                    <a:pt x="184" y="265"/>
                  </a:lnTo>
                  <a:lnTo>
                    <a:pt x="173" y="267"/>
                  </a:lnTo>
                  <a:lnTo>
                    <a:pt x="167" y="261"/>
                  </a:lnTo>
                  <a:lnTo>
                    <a:pt x="155" y="261"/>
                  </a:lnTo>
                  <a:lnTo>
                    <a:pt x="146" y="257"/>
                  </a:lnTo>
                  <a:lnTo>
                    <a:pt x="140" y="247"/>
                  </a:lnTo>
                  <a:lnTo>
                    <a:pt x="129" y="240"/>
                  </a:lnTo>
                  <a:lnTo>
                    <a:pt x="119" y="244"/>
                  </a:lnTo>
                  <a:lnTo>
                    <a:pt x="117" y="251"/>
                  </a:lnTo>
                  <a:lnTo>
                    <a:pt x="106" y="253"/>
                  </a:lnTo>
                  <a:lnTo>
                    <a:pt x="92" y="255"/>
                  </a:lnTo>
                  <a:lnTo>
                    <a:pt x="77" y="257"/>
                  </a:lnTo>
                  <a:lnTo>
                    <a:pt x="58" y="257"/>
                  </a:lnTo>
                  <a:lnTo>
                    <a:pt x="46" y="259"/>
                  </a:lnTo>
                  <a:lnTo>
                    <a:pt x="33" y="261"/>
                  </a:lnTo>
                  <a:lnTo>
                    <a:pt x="27" y="267"/>
                  </a:lnTo>
                  <a:lnTo>
                    <a:pt x="33" y="276"/>
                  </a:lnTo>
                  <a:lnTo>
                    <a:pt x="35" y="290"/>
                  </a:lnTo>
                  <a:lnTo>
                    <a:pt x="27" y="295"/>
                  </a:lnTo>
                  <a:lnTo>
                    <a:pt x="13" y="288"/>
                  </a:lnTo>
                  <a:lnTo>
                    <a:pt x="0" y="272"/>
                  </a:lnTo>
                  <a:lnTo>
                    <a:pt x="6" y="261"/>
                  </a:lnTo>
                  <a:lnTo>
                    <a:pt x="19" y="251"/>
                  </a:lnTo>
                  <a:lnTo>
                    <a:pt x="38" y="251"/>
                  </a:lnTo>
                  <a:lnTo>
                    <a:pt x="48" y="238"/>
                  </a:lnTo>
                  <a:lnTo>
                    <a:pt x="61" y="232"/>
                  </a:lnTo>
                  <a:lnTo>
                    <a:pt x="73" y="226"/>
                  </a:lnTo>
                  <a:lnTo>
                    <a:pt x="71" y="215"/>
                  </a:lnTo>
                  <a:lnTo>
                    <a:pt x="71" y="203"/>
                  </a:lnTo>
                  <a:lnTo>
                    <a:pt x="56" y="203"/>
                  </a:lnTo>
                  <a:lnTo>
                    <a:pt x="29" y="207"/>
                  </a:lnTo>
                  <a:lnTo>
                    <a:pt x="19" y="194"/>
                  </a:lnTo>
                  <a:lnTo>
                    <a:pt x="13" y="182"/>
                  </a:lnTo>
                  <a:lnTo>
                    <a:pt x="13" y="173"/>
                  </a:lnTo>
                  <a:lnTo>
                    <a:pt x="11" y="173"/>
                  </a:lnTo>
                  <a:lnTo>
                    <a:pt x="17" y="167"/>
                  </a:lnTo>
                  <a:lnTo>
                    <a:pt x="29" y="163"/>
                  </a:lnTo>
                  <a:lnTo>
                    <a:pt x="36" y="155"/>
                  </a:lnTo>
                  <a:lnTo>
                    <a:pt x="48" y="155"/>
                  </a:lnTo>
                  <a:lnTo>
                    <a:pt x="59" y="155"/>
                  </a:lnTo>
                  <a:lnTo>
                    <a:pt x="73" y="153"/>
                  </a:lnTo>
                  <a:lnTo>
                    <a:pt x="84" y="150"/>
                  </a:lnTo>
                  <a:lnTo>
                    <a:pt x="92" y="146"/>
                  </a:lnTo>
                  <a:lnTo>
                    <a:pt x="98" y="140"/>
                  </a:lnTo>
                  <a:lnTo>
                    <a:pt x="113" y="140"/>
                  </a:lnTo>
                  <a:lnTo>
                    <a:pt x="123" y="142"/>
                  </a:lnTo>
                  <a:lnTo>
                    <a:pt x="130" y="148"/>
                  </a:lnTo>
                  <a:lnTo>
                    <a:pt x="140" y="150"/>
                  </a:lnTo>
                  <a:lnTo>
                    <a:pt x="146" y="150"/>
                  </a:lnTo>
                  <a:lnTo>
                    <a:pt x="146" y="138"/>
                  </a:lnTo>
                  <a:lnTo>
                    <a:pt x="157" y="138"/>
                  </a:lnTo>
                  <a:lnTo>
                    <a:pt x="167" y="136"/>
                  </a:lnTo>
                  <a:lnTo>
                    <a:pt x="178" y="140"/>
                  </a:lnTo>
                  <a:lnTo>
                    <a:pt x="184" y="146"/>
                  </a:lnTo>
                  <a:lnTo>
                    <a:pt x="196" y="148"/>
                  </a:lnTo>
                  <a:lnTo>
                    <a:pt x="211" y="146"/>
                  </a:lnTo>
                  <a:lnTo>
                    <a:pt x="211" y="138"/>
                  </a:lnTo>
                  <a:lnTo>
                    <a:pt x="223" y="138"/>
                  </a:lnTo>
                  <a:lnTo>
                    <a:pt x="232" y="138"/>
                  </a:lnTo>
                  <a:lnTo>
                    <a:pt x="244" y="130"/>
                  </a:lnTo>
                  <a:lnTo>
                    <a:pt x="257" y="128"/>
                  </a:lnTo>
                  <a:lnTo>
                    <a:pt x="259" y="119"/>
                  </a:lnTo>
                  <a:lnTo>
                    <a:pt x="267" y="115"/>
                  </a:lnTo>
                  <a:lnTo>
                    <a:pt x="278" y="107"/>
                  </a:lnTo>
                  <a:lnTo>
                    <a:pt x="286" y="105"/>
                  </a:lnTo>
                  <a:lnTo>
                    <a:pt x="299" y="105"/>
                  </a:lnTo>
                  <a:lnTo>
                    <a:pt x="311" y="102"/>
                  </a:lnTo>
                  <a:lnTo>
                    <a:pt x="311" y="90"/>
                  </a:lnTo>
                  <a:lnTo>
                    <a:pt x="315" y="79"/>
                  </a:lnTo>
                  <a:lnTo>
                    <a:pt x="322" y="73"/>
                  </a:lnTo>
                  <a:lnTo>
                    <a:pt x="324" y="61"/>
                  </a:lnTo>
                  <a:lnTo>
                    <a:pt x="328" y="52"/>
                  </a:lnTo>
                  <a:lnTo>
                    <a:pt x="336" y="46"/>
                  </a:lnTo>
                  <a:lnTo>
                    <a:pt x="336" y="29"/>
                  </a:lnTo>
                  <a:lnTo>
                    <a:pt x="343" y="23"/>
                  </a:lnTo>
                  <a:lnTo>
                    <a:pt x="351" y="15"/>
                  </a:lnTo>
                  <a:lnTo>
                    <a:pt x="359" y="8"/>
                  </a:lnTo>
                  <a:lnTo>
                    <a:pt x="368" y="0"/>
                  </a:lnTo>
                  <a:lnTo>
                    <a:pt x="378" y="2"/>
                  </a:lnTo>
                  <a:lnTo>
                    <a:pt x="395" y="8"/>
                  </a:lnTo>
                  <a:lnTo>
                    <a:pt x="395" y="25"/>
                  </a:lnTo>
                  <a:lnTo>
                    <a:pt x="395" y="34"/>
                  </a:lnTo>
                  <a:lnTo>
                    <a:pt x="401" y="40"/>
                  </a:lnTo>
                  <a:lnTo>
                    <a:pt x="411" y="42"/>
                  </a:lnTo>
                  <a:lnTo>
                    <a:pt x="430" y="44"/>
                  </a:lnTo>
                  <a:lnTo>
                    <a:pt x="449" y="46"/>
                  </a:lnTo>
                  <a:lnTo>
                    <a:pt x="457" y="57"/>
                  </a:lnTo>
                  <a:lnTo>
                    <a:pt x="466" y="59"/>
                  </a:lnTo>
                  <a:lnTo>
                    <a:pt x="476" y="65"/>
                  </a:lnTo>
                  <a:lnTo>
                    <a:pt x="476" y="75"/>
                  </a:lnTo>
                  <a:lnTo>
                    <a:pt x="466" y="90"/>
                  </a:lnTo>
                  <a:lnTo>
                    <a:pt x="459" y="105"/>
                  </a:lnTo>
                  <a:lnTo>
                    <a:pt x="460" y="119"/>
                  </a:lnTo>
                  <a:lnTo>
                    <a:pt x="459" y="134"/>
                  </a:lnTo>
                  <a:lnTo>
                    <a:pt x="466" y="144"/>
                  </a:lnTo>
                  <a:lnTo>
                    <a:pt x="474" y="152"/>
                  </a:lnTo>
                  <a:lnTo>
                    <a:pt x="472" y="169"/>
                  </a:lnTo>
                  <a:lnTo>
                    <a:pt x="464" y="175"/>
                  </a:lnTo>
                  <a:lnTo>
                    <a:pt x="451" y="184"/>
                  </a:lnTo>
                  <a:lnTo>
                    <a:pt x="439" y="192"/>
                  </a:lnTo>
                  <a:lnTo>
                    <a:pt x="424" y="198"/>
                  </a:lnTo>
                  <a:lnTo>
                    <a:pt x="409" y="198"/>
                  </a:lnTo>
                  <a:lnTo>
                    <a:pt x="399" y="211"/>
                  </a:lnTo>
                  <a:lnTo>
                    <a:pt x="391" y="211"/>
                  </a:lnTo>
                  <a:lnTo>
                    <a:pt x="378" y="211"/>
                  </a:lnTo>
                  <a:lnTo>
                    <a:pt x="365" y="219"/>
                  </a:lnTo>
                  <a:lnTo>
                    <a:pt x="353" y="232"/>
                  </a:lnTo>
                  <a:lnTo>
                    <a:pt x="347" y="238"/>
                  </a:lnTo>
                  <a:lnTo>
                    <a:pt x="340" y="244"/>
                  </a:lnTo>
                  <a:lnTo>
                    <a:pt x="343" y="263"/>
                  </a:lnTo>
                  <a:close/>
                </a:path>
              </a:pathLst>
            </a:custGeom>
            <a:solidFill>
              <a:srgbClr val="001E6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6573526" y="3639653"/>
              <a:ext cx="216000" cy="1440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5870723" y="4332757"/>
              <a:ext cx="1239914" cy="733279"/>
            </a:xfrm>
            <a:custGeom>
              <a:avLst/>
              <a:gdLst/>
              <a:ahLst/>
              <a:cxnLst/>
              <a:rect l="l" t="t" r="r" b="b"/>
              <a:pathLst>
                <a:path w="1027" h="695" extrusionOk="0">
                  <a:moveTo>
                    <a:pt x="192" y="115"/>
                  </a:moveTo>
                  <a:lnTo>
                    <a:pt x="177" y="127"/>
                  </a:lnTo>
                  <a:lnTo>
                    <a:pt x="171" y="142"/>
                  </a:lnTo>
                  <a:lnTo>
                    <a:pt x="164" y="156"/>
                  </a:lnTo>
                  <a:lnTo>
                    <a:pt x="156" y="158"/>
                  </a:lnTo>
                  <a:lnTo>
                    <a:pt x="156" y="175"/>
                  </a:lnTo>
                  <a:lnTo>
                    <a:pt x="146" y="192"/>
                  </a:lnTo>
                  <a:lnTo>
                    <a:pt x="133" y="209"/>
                  </a:lnTo>
                  <a:lnTo>
                    <a:pt x="117" y="225"/>
                  </a:lnTo>
                  <a:lnTo>
                    <a:pt x="108" y="242"/>
                  </a:lnTo>
                  <a:lnTo>
                    <a:pt x="94" y="259"/>
                  </a:lnTo>
                  <a:lnTo>
                    <a:pt x="75" y="275"/>
                  </a:lnTo>
                  <a:lnTo>
                    <a:pt x="58" y="292"/>
                  </a:lnTo>
                  <a:lnTo>
                    <a:pt x="35" y="300"/>
                  </a:lnTo>
                  <a:lnTo>
                    <a:pt x="22" y="315"/>
                  </a:lnTo>
                  <a:lnTo>
                    <a:pt x="0" y="326"/>
                  </a:lnTo>
                  <a:lnTo>
                    <a:pt x="0" y="330"/>
                  </a:lnTo>
                  <a:lnTo>
                    <a:pt x="14" y="323"/>
                  </a:lnTo>
                  <a:lnTo>
                    <a:pt x="29" y="321"/>
                  </a:lnTo>
                  <a:lnTo>
                    <a:pt x="54" y="324"/>
                  </a:lnTo>
                  <a:lnTo>
                    <a:pt x="73" y="324"/>
                  </a:lnTo>
                  <a:lnTo>
                    <a:pt x="89" y="326"/>
                  </a:lnTo>
                  <a:lnTo>
                    <a:pt x="102" y="323"/>
                  </a:lnTo>
                  <a:lnTo>
                    <a:pt x="112" y="313"/>
                  </a:lnTo>
                  <a:lnTo>
                    <a:pt x="123" y="315"/>
                  </a:lnTo>
                  <a:lnTo>
                    <a:pt x="131" y="321"/>
                  </a:lnTo>
                  <a:lnTo>
                    <a:pt x="137" y="328"/>
                  </a:lnTo>
                  <a:lnTo>
                    <a:pt x="148" y="326"/>
                  </a:lnTo>
                  <a:lnTo>
                    <a:pt x="165" y="328"/>
                  </a:lnTo>
                  <a:lnTo>
                    <a:pt x="181" y="334"/>
                  </a:lnTo>
                  <a:lnTo>
                    <a:pt x="198" y="334"/>
                  </a:lnTo>
                  <a:lnTo>
                    <a:pt x="215" y="340"/>
                  </a:lnTo>
                  <a:lnTo>
                    <a:pt x="235" y="351"/>
                  </a:lnTo>
                  <a:lnTo>
                    <a:pt x="246" y="361"/>
                  </a:lnTo>
                  <a:lnTo>
                    <a:pt x="261" y="374"/>
                  </a:lnTo>
                  <a:lnTo>
                    <a:pt x="271" y="380"/>
                  </a:lnTo>
                  <a:lnTo>
                    <a:pt x="284" y="388"/>
                  </a:lnTo>
                  <a:lnTo>
                    <a:pt x="311" y="390"/>
                  </a:lnTo>
                  <a:lnTo>
                    <a:pt x="325" y="388"/>
                  </a:lnTo>
                  <a:lnTo>
                    <a:pt x="342" y="388"/>
                  </a:lnTo>
                  <a:lnTo>
                    <a:pt x="365" y="390"/>
                  </a:lnTo>
                  <a:lnTo>
                    <a:pt x="378" y="403"/>
                  </a:lnTo>
                  <a:lnTo>
                    <a:pt x="384" y="415"/>
                  </a:lnTo>
                  <a:lnTo>
                    <a:pt x="394" y="430"/>
                  </a:lnTo>
                  <a:lnTo>
                    <a:pt x="403" y="443"/>
                  </a:lnTo>
                  <a:lnTo>
                    <a:pt x="403" y="457"/>
                  </a:lnTo>
                  <a:lnTo>
                    <a:pt x="403" y="476"/>
                  </a:lnTo>
                  <a:lnTo>
                    <a:pt x="400" y="493"/>
                  </a:lnTo>
                  <a:lnTo>
                    <a:pt x="401" y="513"/>
                  </a:lnTo>
                  <a:lnTo>
                    <a:pt x="401" y="528"/>
                  </a:lnTo>
                  <a:lnTo>
                    <a:pt x="401" y="536"/>
                  </a:lnTo>
                  <a:lnTo>
                    <a:pt x="413" y="538"/>
                  </a:lnTo>
                  <a:lnTo>
                    <a:pt x="415" y="538"/>
                  </a:lnTo>
                  <a:lnTo>
                    <a:pt x="419" y="539"/>
                  </a:lnTo>
                  <a:lnTo>
                    <a:pt x="424" y="541"/>
                  </a:lnTo>
                  <a:lnTo>
                    <a:pt x="426" y="545"/>
                  </a:lnTo>
                  <a:lnTo>
                    <a:pt x="428" y="557"/>
                  </a:lnTo>
                  <a:lnTo>
                    <a:pt x="428" y="566"/>
                  </a:lnTo>
                  <a:lnTo>
                    <a:pt x="430" y="591"/>
                  </a:lnTo>
                  <a:lnTo>
                    <a:pt x="436" y="603"/>
                  </a:lnTo>
                  <a:lnTo>
                    <a:pt x="447" y="605"/>
                  </a:lnTo>
                  <a:lnTo>
                    <a:pt x="459" y="607"/>
                  </a:lnTo>
                  <a:lnTo>
                    <a:pt x="476" y="609"/>
                  </a:lnTo>
                  <a:lnTo>
                    <a:pt x="497" y="609"/>
                  </a:lnTo>
                  <a:lnTo>
                    <a:pt x="515" y="609"/>
                  </a:lnTo>
                  <a:lnTo>
                    <a:pt x="526" y="626"/>
                  </a:lnTo>
                  <a:lnTo>
                    <a:pt x="517" y="635"/>
                  </a:lnTo>
                  <a:lnTo>
                    <a:pt x="515" y="651"/>
                  </a:lnTo>
                  <a:lnTo>
                    <a:pt x="530" y="660"/>
                  </a:lnTo>
                  <a:lnTo>
                    <a:pt x="545" y="658"/>
                  </a:lnTo>
                  <a:lnTo>
                    <a:pt x="555" y="676"/>
                  </a:lnTo>
                  <a:lnTo>
                    <a:pt x="563" y="683"/>
                  </a:lnTo>
                  <a:lnTo>
                    <a:pt x="561" y="695"/>
                  </a:lnTo>
                  <a:lnTo>
                    <a:pt x="570" y="685"/>
                  </a:lnTo>
                  <a:lnTo>
                    <a:pt x="576" y="676"/>
                  </a:lnTo>
                  <a:lnTo>
                    <a:pt x="574" y="662"/>
                  </a:lnTo>
                  <a:lnTo>
                    <a:pt x="586" y="655"/>
                  </a:lnTo>
                  <a:lnTo>
                    <a:pt x="603" y="651"/>
                  </a:lnTo>
                  <a:lnTo>
                    <a:pt x="616" y="637"/>
                  </a:lnTo>
                  <a:lnTo>
                    <a:pt x="628" y="630"/>
                  </a:lnTo>
                  <a:lnTo>
                    <a:pt x="643" y="616"/>
                  </a:lnTo>
                  <a:lnTo>
                    <a:pt x="660" y="610"/>
                  </a:lnTo>
                  <a:lnTo>
                    <a:pt x="676" y="612"/>
                  </a:lnTo>
                  <a:lnTo>
                    <a:pt x="687" y="605"/>
                  </a:lnTo>
                  <a:lnTo>
                    <a:pt x="693" y="589"/>
                  </a:lnTo>
                  <a:lnTo>
                    <a:pt x="706" y="578"/>
                  </a:lnTo>
                  <a:lnTo>
                    <a:pt x="720" y="568"/>
                  </a:lnTo>
                  <a:lnTo>
                    <a:pt x="731" y="559"/>
                  </a:lnTo>
                  <a:lnTo>
                    <a:pt x="741" y="551"/>
                  </a:lnTo>
                  <a:lnTo>
                    <a:pt x="772" y="551"/>
                  </a:lnTo>
                  <a:lnTo>
                    <a:pt x="787" y="545"/>
                  </a:lnTo>
                  <a:lnTo>
                    <a:pt x="791" y="536"/>
                  </a:lnTo>
                  <a:lnTo>
                    <a:pt x="806" y="532"/>
                  </a:lnTo>
                  <a:lnTo>
                    <a:pt x="814" y="518"/>
                  </a:lnTo>
                  <a:lnTo>
                    <a:pt x="835" y="522"/>
                  </a:lnTo>
                  <a:lnTo>
                    <a:pt x="848" y="526"/>
                  </a:lnTo>
                  <a:lnTo>
                    <a:pt x="854" y="532"/>
                  </a:lnTo>
                  <a:lnTo>
                    <a:pt x="875" y="536"/>
                  </a:lnTo>
                  <a:lnTo>
                    <a:pt x="883" y="532"/>
                  </a:lnTo>
                  <a:lnTo>
                    <a:pt x="877" y="524"/>
                  </a:lnTo>
                  <a:lnTo>
                    <a:pt x="877" y="516"/>
                  </a:lnTo>
                  <a:lnTo>
                    <a:pt x="885" y="513"/>
                  </a:lnTo>
                  <a:lnTo>
                    <a:pt x="898" y="513"/>
                  </a:lnTo>
                  <a:lnTo>
                    <a:pt x="910" y="509"/>
                  </a:lnTo>
                  <a:lnTo>
                    <a:pt x="914" y="501"/>
                  </a:lnTo>
                  <a:lnTo>
                    <a:pt x="927" y="501"/>
                  </a:lnTo>
                  <a:lnTo>
                    <a:pt x="925" y="490"/>
                  </a:lnTo>
                  <a:lnTo>
                    <a:pt x="931" y="484"/>
                  </a:lnTo>
                  <a:lnTo>
                    <a:pt x="942" y="484"/>
                  </a:lnTo>
                  <a:lnTo>
                    <a:pt x="956" y="482"/>
                  </a:lnTo>
                  <a:lnTo>
                    <a:pt x="971" y="488"/>
                  </a:lnTo>
                  <a:lnTo>
                    <a:pt x="954" y="468"/>
                  </a:lnTo>
                  <a:lnTo>
                    <a:pt x="960" y="457"/>
                  </a:lnTo>
                  <a:lnTo>
                    <a:pt x="973" y="447"/>
                  </a:lnTo>
                  <a:lnTo>
                    <a:pt x="992" y="447"/>
                  </a:lnTo>
                  <a:lnTo>
                    <a:pt x="1002" y="434"/>
                  </a:lnTo>
                  <a:lnTo>
                    <a:pt x="1015" y="428"/>
                  </a:lnTo>
                  <a:lnTo>
                    <a:pt x="1027" y="422"/>
                  </a:lnTo>
                  <a:lnTo>
                    <a:pt x="1025" y="411"/>
                  </a:lnTo>
                  <a:lnTo>
                    <a:pt x="1025" y="399"/>
                  </a:lnTo>
                  <a:lnTo>
                    <a:pt x="1010" y="399"/>
                  </a:lnTo>
                  <a:lnTo>
                    <a:pt x="983" y="403"/>
                  </a:lnTo>
                  <a:lnTo>
                    <a:pt x="973" y="390"/>
                  </a:lnTo>
                  <a:lnTo>
                    <a:pt x="967" y="378"/>
                  </a:lnTo>
                  <a:lnTo>
                    <a:pt x="967" y="369"/>
                  </a:lnTo>
                  <a:lnTo>
                    <a:pt x="954" y="369"/>
                  </a:lnTo>
                  <a:lnTo>
                    <a:pt x="939" y="372"/>
                  </a:lnTo>
                  <a:lnTo>
                    <a:pt x="923" y="380"/>
                  </a:lnTo>
                  <a:lnTo>
                    <a:pt x="914" y="392"/>
                  </a:lnTo>
                  <a:lnTo>
                    <a:pt x="900" y="392"/>
                  </a:lnTo>
                  <a:lnTo>
                    <a:pt x="870" y="392"/>
                  </a:lnTo>
                  <a:lnTo>
                    <a:pt x="868" y="405"/>
                  </a:lnTo>
                  <a:lnTo>
                    <a:pt x="860" y="417"/>
                  </a:lnTo>
                  <a:lnTo>
                    <a:pt x="847" y="422"/>
                  </a:lnTo>
                  <a:lnTo>
                    <a:pt x="835" y="428"/>
                  </a:lnTo>
                  <a:lnTo>
                    <a:pt x="816" y="415"/>
                  </a:lnTo>
                  <a:lnTo>
                    <a:pt x="802" y="419"/>
                  </a:lnTo>
                  <a:lnTo>
                    <a:pt x="791" y="415"/>
                  </a:lnTo>
                  <a:lnTo>
                    <a:pt x="791" y="392"/>
                  </a:lnTo>
                  <a:lnTo>
                    <a:pt x="781" y="380"/>
                  </a:lnTo>
                  <a:lnTo>
                    <a:pt x="787" y="380"/>
                  </a:lnTo>
                  <a:lnTo>
                    <a:pt x="802" y="372"/>
                  </a:lnTo>
                  <a:lnTo>
                    <a:pt x="799" y="363"/>
                  </a:lnTo>
                  <a:lnTo>
                    <a:pt x="785" y="355"/>
                  </a:lnTo>
                  <a:lnTo>
                    <a:pt x="776" y="340"/>
                  </a:lnTo>
                  <a:lnTo>
                    <a:pt x="776" y="326"/>
                  </a:lnTo>
                  <a:lnTo>
                    <a:pt x="770" y="315"/>
                  </a:lnTo>
                  <a:lnTo>
                    <a:pt x="770" y="301"/>
                  </a:lnTo>
                  <a:lnTo>
                    <a:pt x="772" y="273"/>
                  </a:lnTo>
                  <a:lnTo>
                    <a:pt x="770" y="252"/>
                  </a:lnTo>
                  <a:lnTo>
                    <a:pt x="781" y="242"/>
                  </a:lnTo>
                  <a:lnTo>
                    <a:pt x="795" y="242"/>
                  </a:lnTo>
                  <a:lnTo>
                    <a:pt x="795" y="232"/>
                  </a:lnTo>
                  <a:lnTo>
                    <a:pt x="795" y="219"/>
                  </a:lnTo>
                  <a:lnTo>
                    <a:pt x="779" y="209"/>
                  </a:lnTo>
                  <a:lnTo>
                    <a:pt x="764" y="213"/>
                  </a:lnTo>
                  <a:lnTo>
                    <a:pt x="753" y="213"/>
                  </a:lnTo>
                  <a:lnTo>
                    <a:pt x="745" y="204"/>
                  </a:lnTo>
                  <a:lnTo>
                    <a:pt x="739" y="194"/>
                  </a:lnTo>
                  <a:lnTo>
                    <a:pt x="731" y="188"/>
                  </a:lnTo>
                  <a:lnTo>
                    <a:pt x="735" y="179"/>
                  </a:lnTo>
                  <a:lnTo>
                    <a:pt x="722" y="169"/>
                  </a:lnTo>
                  <a:lnTo>
                    <a:pt x="716" y="167"/>
                  </a:lnTo>
                  <a:lnTo>
                    <a:pt x="716" y="158"/>
                  </a:lnTo>
                  <a:lnTo>
                    <a:pt x="726" y="142"/>
                  </a:lnTo>
                  <a:lnTo>
                    <a:pt x="735" y="127"/>
                  </a:lnTo>
                  <a:lnTo>
                    <a:pt x="733" y="113"/>
                  </a:lnTo>
                  <a:lnTo>
                    <a:pt x="726" y="100"/>
                  </a:lnTo>
                  <a:lnTo>
                    <a:pt x="718" y="90"/>
                  </a:lnTo>
                  <a:lnTo>
                    <a:pt x="706" y="75"/>
                  </a:lnTo>
                  <a:lnTo>
                    <a:pt x="706" y="62"/>
                  </a:lnTo>
                  <a:lnTo>
                    <a:pt x="691" y="58"/>
                  </a:lnTo>
                  <a:lnTo>
                    <a:pt x="680" y="46"/>
                  </a:lnTo>
                  <a:lnTo>
                    <a:pt x="672" y="40"/>
                  </a:lnTo>
                  <a:lnTo>
                    <a:pt x="659" y="40"/>
                  </a:lnTo>
                  <a:lnTo>
                    <a:pt x="647" y="46"/>
                  </a:lnTo>
                  <a:lnTo>
                    <a:pt x="641" y="54"/>
                  </a:lnTo>
                  <a:lnTo>
                    <a:pt x="628" y="54"/>
                  </a:lnTo>
                  <a:lnTo>
                    <a:pt x="618" y="54"/>
                  </a:lnTo>
                  <a:lnTo>
                    <a:pt x="603" y="54"/>
                  </a:lnTo>
                  <a:lnTo>
                    <a:pt x="586" y="60"/>
                  </a:lnTo>
                  <a:lnTo>
                    <a:pt x="568" y="56"/>
                  </a:lnTo>
                  <a:lnTo>
                    <a:pt x="553" y="50"/>
                  </a:lnTo>
                  <a:lnTo>
                    <a:pt x="540" y="52"/>
                  </a:lnTo>
                  <a:lnTo>
                    <a:pt x="524" y="56"/>
                  </a:lnTo>
                  <a:lnTo>
                    <a:pt x="511" y="60"/>
                  </a:lnTo>
                  <a:lnTo>
                    <a:pt x="492" y="63"/>
                  </a:lnTo>
                  <a:lnTo>
                    <a:pt x="472" y="60"/>
                  </a:lnTo>
                  <a:lnTo>
                    <a:pt x="467" y="46"/>
                  </a:lnTo>
                  <a:lnTo>
                    <a:pt x="469" y="37"/>
                  </a:lnTo>
                  <a:lnTo>
                    <a:pt x="469" y="25"/>
                  </a:lnTo>
                  <a:lnTo>
                    <a:pt x="457" y="21"/>
                  </a:lnTo>
                  <a:lnTo>
                    <a:pt x="442" y="14"/>
                  </a:lnTo>
                  <a:lnTo>
                    <a:pt x="434" y="19"/>
                  </a:lnTo>
                  <a:lnTo>
                    <a:pt x="419" y="10"/>
                  </a:lnTo>
                  <a:lnTo>
                    <a:pt x="409" y="14"/>
                  </a:lnTo>
                  <a:lnTo>
                    <a:pt x="401" y="17"/>
                  </a:lnTo>
                  <a:lnTo>
                    <a:pt x="384" y="17"/>
                  </a:lnTo>
                  <a:lnTo>
                    <a:pt x="373" y="14"/>
                  </a:lnTo>
                  <a:lnTo>
                    <a:pt x="365" y="6"/>
                  </a:lnTo>
                  <a:lnTo>
                    <a:pt x="348" y="10"/>
                  </a:lnTo>
                  <a:lnTo>
                    <a:pt x="330" y="4"/>
                  </a:lnTo>
                  <a:lnTo>
                    <a:pt x="319" y="0"/>
                  </a:lnTo>
                  <a:lnTo>
                    <a:pt x="315" y="0"/>
                  </a:lnTo>
                  <a:lnTo>
                    <a:pt x="300" y="2"/>
                  </a:lnTo>
                  <a:lnTo>
                    <a:pt x="281" y="10"/>
                  </a:lnTo>
                  <a:lnTo>
                    <a:pt x="267" y="14"/>
                  </a:lnTo>
                  <a:lnTo>
                    <a:pt x="256" y="25"/>
                  </a:lnTo>
                  <a:lnTo>
                    <a:pt x="256" y="37"/>
                  </a:lnTo>
                  <a:lnTo>
                    <a:pt x="240" y="44"/>
                  </a:lnTo>
                  <a:lnTo>
                    <a:pt x="231" y="50"/>
                  </a:lnTo>
                  <a:lnTo>
                    <a:pt x="223" y="63"/>
                  </a:lnTo>
                  <a:lnTo>
                    <a:pt x="217" y="75"/>
                  </a:lnTo>
                  <a:lnTo>
                    <a:pt x="215" y="88"/>
                  </a:lnTo>
                  <a:lnTo>
                    <a:pt x="211" y="96"/>
                  </a:lnTo>
                  <a:lnTo>
                    <a:pt x="202" y="106"/>
                  </a:lnTo>
                  <a:lnTo>
                    <a:pt x="192" y="115"/>
                  </a:lnTo>
                  <a:close/>
                </a:path>
              </a:pathLst>
            </a:custGeom>
            <a:solidFill>
              <a:srgbClr val="001E6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13"/>
            <p:cNvSpPr/>
            <p:nvPr/>
          </p:nvSpPr>
          <p:spPr>
            <a:xfrm>
              <a:off x="5656855" y="4659769"/>
              <a:ext cx="895719" cy="581565"/>
            </a:xfrm>
            <a:custGeom>
              <a:avLst/>
              <a:gdLst/>
              <a:ahLst/>
              <a:cxnLst/>
              <a:rect l="l" t="t" r="r" b="b"/>
              <a:pathLst>
                <a:path w="735" h="537" extrusionOk="0">
                  <a:moveTo>
                    <a:pt x="2" y="391"/>
                  </a:moveTo>
                  <a:lnTo>
                    <a:pt x="0" y="365"/>
                  </a:lnTo>
                  <a:lnTo>
                    <a:pt x="9" y="347"/>
                  </a:lnTo>
                  <a:lnTo>
                    <a:pt x="17" y="328"/>
                  </a:lnTo>
                  <a:lnTo>
                    <a:pt x="19" y="296"/>
                  </a:lnTo>
                  <a:lnTo>
                    <a:pt x="29" y="278"/>
                  </a:lnTo>
                  <a:lnTo>
                    <a:pt x="36" y="253"/>
                  </a:lnTo>
                  <a:lnTo>
                    <a:pt x="40" y="230"/>
                  </a:lnTo>
                  <a:lnTo>
                    <a:pt x="36" y="215"/>
                  </a:lnTo>
                  <a:lnTo>
                    <a:pt x="40" y="188"/>
                  </a:lnTo>
                  <a:lnTo>
                    <a:pt x="52" y="163"/>
                  </a:lnTo>
                  <a:lnTo>
                    <a:pt x="65" y="155"/>
                  </a:lnTo>
                  <a:lnTo>
                    <a:pt x="75" y="134"/>
                  </a:lnTo>
                  <a:lnTo>
                    <a:pt x="80" y="117"/>
                  </a:lnTo>
                  <a:lnTo>
                    <a:pt x="94" y="102"/>
                  </a:lnTo>
                  <a:lnTo>
                    <a:pt x="98" y="82"/>
                  </a:lnTo>
                  <a:lnTo>
                    <a:pt x="109" y="58"/>
                  </a:lnTo>
                  <a:lnTo>
                    <a:pt x="123" y="42"/>
                  </a:lnTo>
                  <a:lnTo>
                    <a:pt x="140" y="40"/>
                  </a:lnTo>
                  <a:lnTo>
                    <a:pt x="153" y="23"/>
                  </a:lnTo>
                  <a:lnTo>
                    <a:pt x="172" y="17"/>
                  </a:lnTo>
                  <a:lnTo>
                    <a:pt x="186" y="10"/>
                  </a:lnTo>
                  <a:lnTo>
                    <a:pt x="201" y="8"/>
                  </a:lnTo>
                  <a:lnTo>
                    <a:pt x="226" y="11"/>
                  </a:lnTo>
                  <a:lnTo>
                    <a:pt x="245" y="11"/>
                  </a:lnTo>
                  <a:lnTo>
                    <a:pt x="261" y="13"/>
                  </a:lnTo>
                  <a:lnTo>
                    <a:pt x="274" y="10"/>
                  </a:lnTo>
                  <a:lnTo>
                    <a:pt x="284" y="0"/>
                  </a:lnTo>
                  <a:lnTo>
                    <a:pt x="295" y="2"/>
                  </a:lnTo>
                  <a:lnTo>
                    <a:pt x="303" y="8"/>
                  </a:lnTo>
                  <a:lnTo>
                    <a:pt x="309" y="15"/>
                  </a:lnTo>
                  <a:lnTo>
                    <a:pt x="320" y="13"/>
                  </a:lnTo>
                  <a:lnTo>
                    <a:pt x="337" y="15"/>
                  </a:lnTo>
                  <a:lnTo>
                    <a:pt x="353" y="21"/>
                  </a:lnTo>
                  <a:lnTo>
                    <a:pt x="370" y="21"/>
                  </a:lnTo>
                  <a:lnTo>
                    <a:pt x="387" y="27"/>
                  </a:lnTo>
                  <a:lnTo>
                    <a:pt x="407" y="38"/>
                  </a:lnTo>
                  <a:lnTo>
                    <a:pt x="418" y="48"/>
                  </a:lnTo>
                  <a:lnTo>
                    <a:pt x="433" y="61"/>
                  </a:lnTo>
                  <a:lnTo>
                    <a:pt x="443" y="67"/>
                  </a:lnTo>
                  <a:lnTo>
                    <a:pt x="456" y="75"/>
                  </a:lnTo>
                  <a:lnTo>
                    <a:pt x="483" y="77"/>
                  </a:lnTo>
                  <a:lnTo>
                    <a:pt x="497" y="75"/>
                  </a:lnTo>
                  <a:lnTo>
                    <a:pt x="514" y="75"/>
                  </a:lnTo>
                  <a:lnTo>
                    <a:pt x="537" y="77"/>
                  </a:lnTo>
                  <a:lnTo>
                    <a:pt x="550" y="90"/>
                  </a:lnTo>
                  <a:lnTo>
                    <a:pt x="556" y="102"/>
                  </a:lnTo>
                  <a:lnTo>
                    <a:pt x="566" y="117"/>
                  </a:lnTo>
                  <a:lnTo>
                    <a:pt x="575" y="130"/>
                  </a:lnTo>
                  <a:lnTo>
                    <a:pt x="575" y="144"/>
                  </a:lnTo>
                  <a:lnTo>
                    <a:pt x="575" y="163"/>
                  </a:lnTo>
                  <a:lnTo>
                    <a:pt x="572" y="180"/>
                  </a:lnTo>
                  <a:lnTo>
                    <a:pt x="573" y="200"/>
                  </a:lnTo>
                  <a:lnTo>
                    <a:pt x="573" y="215"/>
                  </a:lnTo>
                  <a:lnTo>
                    <a:pt x="573" y="223"/>
                  </a:lnTo>
                  <a:lnTo>
                    <a:pt x="585" y="225"/>
                  </a:lnTo>
                  <a:lnTo>
                    <a:pt x="587" y="225"/>
                  </a:lnTo>
                  <a:lnTo>
                    <a:pt x="591" y="226"/>
                  </a:lnTo>
                  <a:lnTo>
                    <a:pt x="596" y="228"/>
                  </a:lnTo>
                  <a:lnTo>
                    <a:pt x="598" y="232"/>
                  </a:lnTo>
                  <a:lnTo>
                    <a:pt x="600" y="244"/>
                  </a:lnTo>
                  <a:lnTo>
                    <a:pt x="600" y="253"/>
                  </a:lnTo>
                  <a:lnTo>
                    <a:pt x="602" y="278"/>
                  </a:lnTo>
                  <a:lnTo>
                    <a:pt x="608" y="290"/>
                  </a:lnTo>
                  <a:lnTo>
                    <a:pt x="619" y="292"/>
                  </a:lnTo>
                  <a:lnTo>
                    <a:pt x="631" y="294"/>
                  </a:lnTo>
                  <a:lnTo>
                    <a:pt x="648" y="296"/>
                  </a:lnTo>
                  <a:lnTo>
                    <a:pt x="669" y="296"/>
                  </a:lnTo>
                  <a:lnTo>
                    <a:pt x="687" y="296"/>
                  </a:lnTo>
                  <a:lnTo>
                    <a:pt x="698" y="313"/>
                  </a:lnTo>
                  <a:lnTo>
                    <a:pt x="689" y="322"/>
                  </a:lnTo>
                  <a:lnTo>
                    <a:pt x="687" y="338"/>
                  </a:lnTo>
                  <a:lnTo>
                    <a:pt x="702" y="347"/>
                  </a:lnTo>
                  <a:lnTo>
                    <a:pt x="717" y="345"/>
                  </a:lnTo>
                  <a:lnTo>
                    <a:pt x="727" y="363"/>
                  </a:lnTo>
                  <a:lnTo>
                    <a:pt x="735" y="370"/>
                  </a:lnTo>
                  <a:lnTo>
                    <a:pt x="733" y="384"/>
                  </a:lnTo>
                  <a:lnTo>
                    <a:pt x="721" y="391"/>
                  </a:lnTo>
                  <a:lnTo>
                    <a:pt x="708" y="401"/>
                  </a:lnTo>
                  <a:lnTo>
                    <a:pt x="696" y="416"/>
                  </a:lnTo>
                  <a:lnTo>
                    <a:pt x="683" y="424"/>
                  </a:lnTo>
                  <a:lnTo>
                    <a:pt x="669" y="439"/>
                  </a:lnTo>
                  <a:lnTo>
                    <a:pt x="671" y="455"/>
                  </a:lnTo>
                  <a:lnTo>
                    <a:pt x="669" y="472"/>
                  </a:lnTo>
                  <a:lnTo>
                    <a:pt x="664" y="476"/>
                  </a:lnTo>
                  <a:lnTo>
                    <a:pt x="664" y="474"/>
                  </a:lnTo>
                  <a:lnTo>
                    <a:pt x="648" y="461"/>
                  </a:lnTo>
                  <a:lnTo>
                    <a:pt x="627" y="462"/>
                  </a:lnTo>
                  <a:lnTo>
                    <a:pt x="600" y="455"/>
                  </a:lnTo>
                  <a:lnTo>
                    <a:pt x="591" y="459"/>
                  </a:lnTo>
                  <a:lnTo>
                    <a:pt x="577" y="470"/>
                  </a:lnTo>
                  <a:lnTo>
                    <a:pt x="564" y="480"/>
                  </a:lnTo>
                  <a:lnTo>
                    <a:pt x="552" y="480"/>
                  </a:lnTo>
                  <a:lnTo>
                    <a:pt x="533" y="482"/>
                  </a:lnTo>
                  <a:lnTo>
                    <a:pt x="520" y="472"/>
                  </a:lnTo>
                  <a:lnTo>
                    <a:pt x="512" y="459"/>
                  </a:lnTo>
                  <a:lnTo>
                    <a:pt x="502" y="453"/>
                  </a:lnTo>
                  <a:lnTo>
                    <a:pt x="487" y="455"/>
                  </a:lnTo>
                  <a:lnTo>
                    <a:pt x="481" y="462"/>
                  </a:lnTo>
                  <a:lnTo>
                    <a:pt x="472" y="464"/>
                  </a:lnTo>
                  <a:lnTo>
                    <a:pt x="458" y="461"/>
                  </a:lnTo>
                  <a:lnTo>
                    <a:pt x="451" y="451"/>
                  </a:lnTo>
                  <a:lnTo>
                    <a:pt x="437" y="455"/>
                  </a:lnTo>
                  <a:lnTo>
                    <a:pt x="428" y="468"/>
                  </a:lnTo>
                  <a:lnTo>
                    <a:pt x="422" y="476"/>
                  </a:lnTo>
                  <a:lnTo>
                    <a:pt x="407" y="478"/>
                  </a:lnTo>
                  <a:lnTo>
                    <a:pt x="407" y="489"/>
                  </a:lnTo>
                  <a:lnTo>
                    <a:pt x="397" y="493"/>
                  </a:lnTo>
                  <a:lnTo>
                    <a:pt x="383" y="480"/>
                  </a:lnTo>
                  <a:lnTo>
                    <a:pt x="372" y="480"/>
                  </a:lnTo>
                  <a:lnTo>
                    <a:pt x="364" y="487"/>
                  </a:lnTo>
                  <a:lnTo>
                    <a:pt x="364" y="503"/>
                  </a:lnTo>
                  <a:lnTo>
                    <a:pt x="362" y="516"/>
                  </a:lnTo>
                  <a:lnTo>
                    <a:pt x="362" y="528"/>
                  </a:lnTo>
                  <a:lnTo>
                    <a:pt x="353" y="532"/>
                  </a:lnTo>
                  <a:lnTo>
                    <a:pt x="347" y="537"/>
                  </a:lnTo>
                  <a:lnTo>
                    <a:pt x="336" y="533"/>
                  </a:lnTo>
                  <a:lnTo>
                    <a:pt x="330" y="528"/>
                  </a:lnTo>
                  <a:lnTo>
                    <a:pt x="318" y="528"/>
                  </a:lnTo>
                  <a:lnTo>
                    <a:pt x="316" y="530"/>
                  </a:lnTo>
                  <a:lnTo>
                    <a:pt x="314" y="532"/>
                  </a:lnTo>
                  <a:lnTo>
                    <a:pt x="311" y="532"/>
                  </a:lnTo>
                  <a:lnTo>
                    <a:pt x="301" y="528"/>
                  </a:lnTo>
                  <a:lnTo>
                    <a:pt x="297" y="526"/>
                  </a:lnTo>
                  <a:lnTo>
                    <a:pt x="284" y="520"/>
                  </a:lnTo>
                  <a:lnTo>
                    <a:pt x="266" y="518"/>
                  </a:lnTo>
                  <a:lnTo>
                    <a:pt x="261" y="507"/>
                  </a:lnTo>
                  <a:lnTo>
                    <a:pt x="251" y="499"/>
                  </a:lnTo>
                  <a:lnTo>
                    <a:pt x="240" y="499"/>
                  </a:lnTo>
                  <a:lnTo>
                    <a:pt x="230" y="501"/>
                  </a:lnTo>
                  <a:lnTo>
                    <a:pt x="215" y="499"/>
                  </a:lnTo>
                  <a:lnTo>
                    <a:pt x="201" y="493"/>
                  </a:lnTo>
                  <a:lnTo>
                    <a:pt x="188" y="495"/>
                  </a:lnTo>
                  <a:lnTo>
                    <a:pt x="178" y="491"/>
                  </a:lnTo>
                  <a:lnTo>
                    <a:pt x="167" y="486"/>
                  </a:lnTo>
                  <a:lnTo>
                    <a:pt x="157" y="480"/>
                  </a:lnTo>
                  <a:lnTo>
                    <a:pt x="146" y="482"/>
                  </a:lnTo>
                  <a:lnTo>
                    <a:pt x="134" y="474"/>
                  </a:lnTo>
                  <a:lnTo>
                    <a:pt x="119" y="476"/>
                  </a:lnTo>
                  <a:lnTo>
                    <a:pt x="101" y="478"/>
                  </a:lnTo>
                  <a:lnTo>
                    <a:pt x="88" y="480"/>
                  </a:lnTo>
                  <a:lnTo>
                    <a:pt x="84" y="470"/>
                  </a:lnTo>
                  <a:lnTo>
                    <a:pt x="82" y="455"/>
                  </a:lnTo>
                  <a:lnTo>
                    <a:pt x="75" y="445"/>
                  </a:lnTo>
                  <a:lnTo>
                    <a:pt x="73" y="426"/>
                  </a:lnTo>
                  <a:lnTo>
                    <a:pt x="71" y="415"/>
                  </a:lnTo>
                  <a:lnTo>
                    <a:pt x="57" y="405"/>
                  </a:lnTo>
                  <a:lnTo>
                    <a:pt x="52" y="393"/>
                  </a:lnTo>
                  <a:lnTo>
                    <a:pt x="36" y="384"/>
                  </a:lnTo>
                  <a:lnTo>
                    <a:pt x="25" y="386"/>
                  </a:lnTo>
                  <a:lnTo>
                    <a:pt x="13" y="386"/>
                  </a:lnTo>
                  <a:lnTo>
                    <a:pt x="2" y="391"/>
                  </a:lnTo>
                  <a:close/>
                </a:path>
              </a:pathLst>
            </a:custGeom>
            <a:solidFill>
              <a:srgbClr val="FF8C00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13"/>
            <p:cNvSpPr/>
            <p:nvPr/>
          </p:nvSpPr>
          <p:spPr>
            <a:xfrm>
              <a:off x="5200444" y="5302021"/>
              <a:ext cx="1076873" cy="981079"/>
            </a:xfrm>
            <a:custGeom>
              <a:avLst/>
              <a:gdLst/>
              <a:ahLst/>
              <a:cxnLst/>
              <a:rect l="l" t="t" r="r" b="b"/>
              <a:pathLst>
                <a:path w="883" h="833" extrusionOk="0">
                  <a:moveTo>
                    <a:pt x="463" y="833"/>
                  </a:moveTo>
                  <a:lnTo>
                    <a:pt x="447" y="816"/>
                  </a:lnTo>
                  <a:lnTo>
                    <a:pt x="447" y="760"/>
                  </a:lnTo>
                  <a:lnTo>
                    <a:pt x="463" y="743"/>
                  </a:lnTo>
                  <a:lnTo>
                    <a:pt x="476" y="739"/>
                  </a:lnTo>
                  <a:lnTo>
                    <a:pt x="488" y="716"/>
                  </a:lnTo>
                  <a:lnTo>
                    <a:pt x="455" y="672"/>
                  </a:lnTo>
                  <a:lnTo>
                    <a:pt x="403" y="628"/>
                  </a:lnTo>
                  <a:lnTo>
                    <a:pt x="397" y="601"/>
                  </a:lnTo>
                  <a:lnTo>
                    <a:pt x="355" y="563"/>
                  </a:lnTo>
                  <a:lnTo>
                    <a:pt x="328" y="561"/>
                  </a:lnTo>
                  <a:lnTo>
                    <a:pt x="298" y="519"/>
                  </a:lnTo>
                  <a:lnTo>
                    <a:pt x="273" y="509"/>
                  </a:lnTo>
                  <a:lnTo>
                    <a:pt x="257" y="509"/>
                  </a:lnTo>
                  <a:lnTo>
                    <a:pt x="244" y="486"/>
                  </a:lnTo>
                  <a:lnTo>
                    <a:pt x="202" y="453"/>
                  </a:lnTo>
                  <a:lnTo>
                    <a:pt x="175" y="453"/>
                  </a:lnTo>
                  <a:lnTo>
                    <a:pt x="133" y="415"/>
                  </a:lnTo>
                  <a:lnTo>
                    <a:pt x="100" y="392"/>
                  </a:lnTo>
                  <a:lnTo>
                    <a:pt x="69" y="352"/>
                  </a:lnTo>
                  <a:lnTo>
                    <a:pt x="52" y="365"/>
                  </a:lnTo>
                  <a:lnTo>
                    <a:pt x="23" y="394"/>
                  </a:lnTo>
                  <a:lnTo>
                    <a:pt x="0" y="398"/>
                  </a:lnTo>
                  <a:lnTo>
                    <a:pt x="18" y="365"/>
                  </a:lnTo>
                  <a:lnTo>
                    <a:pt x="25" y="344"/>
                  </a:lnTo>
                  <a:lnTo>
                    <a:pt x="108" y="273"/>
                  </a:lnTo>
                  <a:lnTo>
                    <a:pt x="113" y="256"/>
                  </a:lnTo>
                  <a:lnTo>
                    <a:pt x="142" y="237"/>
                  </a:lnTo>
                  <a:lnTo>
                    <a:pt x="146" y="212"/>
                  </a:lnTo>
                  <a:lnTo>
                    <a:pt x="196" y="156"/>
                  </a:lnTo>
                  <a:lnTo>
                    <a:pt x="231" y="154"/>
                  </a:lnTo>
                  <a:lnTo>
                    <a:pt x="234" y="135"/>
                  </a:lnTo>
                  <a:lnTo>
                    <a:pt x="223" y="127"/>
                  </a:lnTo>
                  <a:lnTo>
                    <a:pt x="231" y="112"/>
                  </a:lnTo>
                  <a:lnTo>
                    <a:pt x="246" y="112"/>
                  </a:lnTo>
                  <a:lnTo>
                    <a:pt x="300" y="66"/>
                  </a:lnTo>
                  <a:lnTo>
                    <a:pt x="319" y="45"/>
                  </a:lnTo>
                  <a:lnTo>
                    <a:pt x="338" y="37"/>
                  </a:lnTo>
                  <a:lnTo>
                    <a:pt x="367" y="29"/>
                  </a:lnTo>
                  <a:lnTo>
                    <a:pt x="403" y="6"/>
                  </a:lnTo>
                  <a:lnTo>
                    <a:pt x="455" y="0"/>
                  </a:lnTo>
                  <a:lnTo>
                    <a:pt x="467" y="2"/>
                  </a:lnTo>
                  <a:lnTo>
                    <a:pt x="499" y="4"/>
                  </a:lnTo>
                  <a:lnTo>
                    <a:pt x="520" y="4"/>
                  </a:lnTo>
                  <a:lnTo>
                    <a:pt x="549" y="14"/>
                  </a:lnTo>
                  <a:lnTo>
                    <a:pt x="578" y="18"/>
                  </a:lnTo>
                  <a:lnTo>
                    <a:pt x="612" y="27"/>
                  </a:lnTo>
                  <a:lnTo>
                    <a:pt x="632" y="37"/>
                  </a:lnTo>
                  <a:lnTo>
                    <a:pt x="656" y="52"/>
                  </a:lnTo>
                  <a:lnTo>
                    <a:pt x="697" y="60"/>
                  </a:lnTo>
                  <a:lnTo>
                    <a:pt x="720" y="85"/>
                  </a:lnTo>
                  <a:lnTo>
                    <a:pt x="739" y="110"/>
                  </a:lnTo>
                  <a:lnTo>
                    <a:pt x="766" y="137"/>
                  </a:lnTo>
                  <a:lnTo>
                    <a:pt x="770" y="158"/>
                  </a:lnTo>
                  <a:lnTo>
                    <a:pt x="798" y="173"/>
                  </a:lnTo>
                  <a:lnTo>
                    <a:pt x="823" y="171"/>
                  </a:lnTo>
                  <a:lnTo>
                    <a:pt x="866" y="173"/>
                  </a:lnTo>
                  <a:lnTo>
                    <a:pt x="883" y="192"/>
                  </a:lnTo>
                  <a:lnTo>
                    <a:pt x="871" y="210"/>
                  </a:lnTo>
                  <a:lnTo>
                    <a:pt x="864" y="231"/>
                  </a:lnTo>
                  <a:lnTo>
                    <a:pt x="843" y="246"/>
                  </a:lnTo>
                  <a:lnTo>
                    <a:pt x="839" y="263"/>
                  </a:lnTo>
                  <a:lnTo>
                    <a:pt x="829" y="283"/>
                  </a:lnTo>
                  <a:lnTo>
                    <a:pt x="839" y="292"/>
                  </a:lnTo>
                  <a:lnTo>
                    <a:pt x="848" y="286"/>
                  </a:lnTo>
                  <a:lnTo>
                    <a:pt x="858" y="273"/>
                  </a:lnTo>
                  <a:lnTo>
                    <a:pt x="873" y="279"/>
                  </a:lnTo>
                  <a:lnTo>
                    <a:pt x="883" y="292"/>
                  </a:lnTo>
                  <a:lnTo>
                    <a:pt x="862" y="321"/>
                  </a:lnTo>
                  <a:lnTo>
                    <a:pt x="843" y="350"/>
                  </a:lnTo>
                  <a:lnTo>
                    <a:pt x="825" y="365"/>
                  </a:lnTo>
                  <a:lnTo>
                    <a:pt x="820" y="390"/>
                  </a:lnTo>
                  <a:lnTo>
                    <a:pt x="812" y="415"/>
                  </a:lnTo>
                  <a:lnTo>
                    <a:pt x="797" y="450"/>
                  </a:lnTo>
                  <a:lnTo>
                    <a:pt x="774" y="475"/>
                  </a:lnTo>
                  <a:lnTo>
                    <a:pt x="754" y="496"/>
                  </a:lnTo>
                  <a:lnTo>
                    <a:pt x="735" y="522"/>
                  </a:lnTo>
                  <a:lnTo>
                    <a:pt x="720" y="547"/>
                  </a:lnTo>
                  <a:lnTo>
                    <a:pt x="697" y="569"/>
                  </a:lnTo>
                  <a:lnTo>
                    <a:pt x="678" y="580"/>
                  </a:lnTo>
                  <a:lnTo>
                    <a:pt x="651" y="594"/>
                  </a:lnTo>
                  <a:lnTo>
                    <a:pt x="632" y="609"/>
                  </a:lnTo>
                  <a:lnTo>
                    <a:pt x="614" y="626"/>
                  </a:lnTo>
                  <a:lnTo>
                    <a:pt x="603" y="632"/>
                  </a:lnTo>
                  <a:lnTo>
                    <a:pt x="597" y="618"/>
                  </a:lnTo>
                  <a:lnTo>
                    <a:pt x="589" y="605"/>
                  </a:lnTo>
                  <a:lnTo>
                    <a:pt x="601" y="603"/>
                  </a:lnTo>
                  <a:lnTo>
                    <a:pt x="624" y="603"/>
                  </a:lnTo>
                  <a:lnTo>
                    <a:pt x="632" y="597"/>
                  </a:lnTo>
                  <a:lnTo>
                    <a:pt x="626" y="588"/>
                  </a:lnTo>
                  <a:lnTo>
                    <a:pt x="633" y="580"/>
                  </a:lnTo>
                  <a:lnTo>
                    <a:pt x="641" y="570"/>
                  </a:lnTo>
                  <a:lnTo>
                    <a:pt x="666" y="576"/>
                  </a:lnTo>
                  <a:lnTo>
                    <a:pt x="679" y="567"/>
                  </a:lnTo>
                  <a:lnTo>
                    <a:pt x="689" y="551"/>
                  </a:lnTo>
                  <a:lnTo>
                    <a:pt x="691" y="538"/>
                  </a:lnTo>
                  <a:lnTo>
                    <a:pt x="691" y="517"/>
                  </a:lnTo>
                  <a:lnTo>
                    <a:pt x="701" y="513"/>
                  </a:lnTo>
                  <a:lnTo>
                    <a:pt x="716" y="507"/>
                  </a:lnTo>
                  <a:lnTo>
                    <a:pt x="726" y="492"/>
                  </a:lnTo>
                  <a:lnTo>
                    <a:pt x="726" y="475"/>
                  </a:lnTo>
                  <a:lnTo>
                    <a:pt x="743" y="473"/>
                  </a:lnTo>
                  <a:lnTo>
                    <a:pt x="745" y="463"/>
                  </a:lnTo>
                  <a:lnTo>
                    <a:pt x="745" y="450"/>
                  </a:lnTo>
                  <a:lnTo>
                    <a:pt x="754" y="450"/>
                  </a:lnTo>
                  <a:lnTo>
                    <a:pt x="760" y="463"/>
                  </a:lnTo>
                  <a:lnTo>
                    <a:pt x="768" y="465"/>
                  </a:lnTo>
                  <a:lnTo>
                    <a:pt x="770" y="457"/>
                  </a:lnTo>
                  <a:lnTo>
                    <a:pt x="777" y="451"/>
                  </a:lnTo>
                  <a:lnTo>
                    <a:pt x="777" y="442"/>
                  </a:lnTo>
                  <a:lnTo>
                    <a:pt x="777" y="427"/>
                  </a:lnTo>
                  <a:lnTo>
                    <a:pt x="770" y="419"/>
                  </a:lnTo>
                  <a:lnTo>
                    <a:pt x="760" y="419"/>
                  </a:lnTo>
                  <a:lnTo>
                    <a:pt x="750" y="425"/>
                  </a:lnTo>
                  <a:lnTo>
                    <a:pt x="745" y="434"/>
                  </a:lnTo>
                  <a:lnTo>
                    <a:pt x="729" y="430"/>
                  </a:lnTo>
                  <a:lnTo>
                    <a:pt x="724" y="415"/>
                  </a:lnTo>
                  <a:lnTo>
                    <a:pt x="710" y="400"/>
                  </a:lnTo>
                  <a:lnTo>
                    <a:pt x="703" y="384"/>
                  </a:lnTo>
                  <a:lnTo>
                    <a:pt x="693" y="375"/>
                  </a:lnTo>
                  <a:lnTo>
                    <a:pt x="693" y="386"/>
                  </a:lnTo>
                  <a:lnTo>
                    <a:pt x="697" y="400"/>
                  </a:lnTo>
                  <a:lnTo>
                    <a:pt x="697" y="413"/>
                  </a:lnTo>
                  <a:lnTo>
                    <a:pt x="691" y="423"/>
                  </a:lnTo>
                  <a:lnTo>
                    <a:pt x="695" y="428"/>
                  </a:lnTo>
                  <a:lnTo>
                    <a:pt x="697" y="440"/>
                  </a:lnTo>
                  <a:lnTo>
                    <a:pt x="689" y="450"/>
                  </a:lnTo>
                  <a:lnTo>
                    <a:pt x="681" y="453"/>
                  </a:lnTo>
                  <a:lnTo>
                    <a:pt x="670" y="459"/>
                  </a:lnTo>
                  <a:lnTo>
                    <a:pt x="672" y="480"/>
                  </a:lnTo>
                  <a:lnTo>
                    <a:pt x="676" y="503"/>
                  </a:lnTo>
                  <a:lnTo>
                    <a:pt x="666" y="511"/>
                  </a:lnTo>
                  <a:lnTo>
                    <a:pt x="664" y="522"/>
                  </a:lnTo>
                  <a:lnTo>
                    <a:pt x="656" y="528"/>
                  </a:lnTo>
                  <a:lnTo>
                    <a:pt x="643" y="534"/>
                  </a:lnTo>
                  <a:lnTo>
                    <a:pt x="639" y="546"/>
                  </a:lnTo>
                  <a:lnTo>
                    <a:pt x="628" y="547"/>
                  </a:lnTo>
                  <a:lnTo>
                    <a:pt x="614" y="551"/>
                  </a:lnTo>
                  <a:lnTo>
                    <a:pt x="612" y="563"/>
                  </a:lnTo>
                  <a:lnTo>
                    <a:pt x="610" y="576"/>
                  </a:lnTo>
                  <a:lnTo>
                    <a:pt x="597" y="580"/>
                  </a:lnTo>
                  <a:lnTo>
                    <a:pt x="587" y="588"/>
                  </a:lnTo>
                  <a:lnTo>
                    <a:pt x="580" y="592"/>
                  </a:lnTo>
                  <a:lnTo>
                    <a:pt x="580" y="607"/>
                  </a:lnTo>
                  <a:lnTo>
                    <a:pt x="578" y="607"/>
                  </a:lnTo>
                  <a:lnTo>
                    <a:pt x="574" y="607"/>
                  </a:lnTo>
                  <a:lnTo>
                    <a:pt x="570" y="609"/>
                  </a:lnTo>
                  <a:lnTo>
                    <a:pt x="568" y="613"/>
                  </a:lnTo>
                  <a:lnTo>
                    <a:pt x="568" y="622"/>
                  </a:lnTo>
                  <a:lnTo>
                    <a:pt x="568" y="626"/>
                  </a:lnTo>
                  <a:lnTo>
                    <a:pt x="580" y="628"/>
                  </a:lnTo>
                  <a:lnTo>
                    <a:pt x="582" y="647"/>
                  </a:lnTo>
                  <a:lnTo>
                    <a:pt x="580" y="657"/>
                  </a:lnTo>
                  <a:lnTo>
                    <a:pt x="572" y="672"/>
                  </a:lnTo>
                  <a:lnTo>
                    <a:pt x="564" y="688"/>
                  </a:lnTo>
                  <a:lnTo>
                    <a:pt x="561" y="699"/>
                  </a:lnTo>
                  <a:lnTo>
                    <a:pt x="561" y="716"/>
                  </a:lnTo>
                  <a:lnTo>
                    <a:pt x="549" y="736"/>
                  </a:lnTo>
                  <a:lnTo>
                    <a:pt x="536" y="751"/>
                  </a:lnTo>
                  <a:lnTo>
                    <a:pt x="536" y="743"/>
                  </a:lnTo>
                  <a:lnTo>
                    <a:pt x="543" y="730"/>
                  </a:lnTo>
                  <a:lnTo>
                    <a:pt x="536" y="728"/>
                  </a:lnTo>
                  <a:lnTo>
                    <a:pt x="530" y="722"/>
                  </a:lnTo>
                  <a:lnTo>
                    <a:pt x="536" y="711"/>
                  </a:lnTo>
                  <a:lnTo>
                    <a:pt x="538" y="709"/>
                  </a:lnTo>
                  <a:lnTo>
                    <a:pt x="539" y="699"/>
                  </a:lnTo>
                  <a:lnTo>
                    <a:pt x="539" y="688"/>
                  </a:lnTo>
                  <a:lnTo>
                    <a:pt x="539" y="684"/>
                  </a:lnTo>
                  <a:lnTo>
                    <a:pt x="539" y="661"/>
                  </a:lnTo>
                  <a:lnTo>
                    <a:pt x="532" y="651"/>
                  </a:lnTo>
                  <a:lnTo>
                    <a:pt x="524" y="655"/>
                  </a:lnTo>
                  <a:lnTo>
                    <a:pt x="516" y="665"/>
                  </a:lnTo>
                  <a:lnTo>
                    <a:pt x="513" y="680"/>
                  </a:lnTo>
                  <a:lnTo>
                    <a:pt x="509" y="689"/>
                  </a:lnTo>
                  <a:lnTo>
                    <a:pt x="501" y="699"/>
                  </a:lnTo>
                  <a:lnTo>
                    <a:pt x="495" y="701"/>
                  </a:lnTo>
                  <a:lnTo>
                    <a:pt x="501" y="711"/>
                  </a:lnTo>
                  <a:lnTo>
                    <a:pt x="501" y="712"/>
                  </a:lnTo>
                  <a:lnTo>
                    <a:pt x="499" y="714"/>
                  </a:lnTo>
                  <a:lnTo>
                    <a:pt x="499" y="718"/>
                  </a:lnTo>
                  <a:lnTo>
                    <a:pt x="503" y="720"/>
                  </a:lnTo>
                  <a:lnTo>
                    <a:pt x="513" y="724"/>
                  </a:lnTo>
                  <a:lnTo>
                    <a:pt x="514" y="728"/>
                  </a:lnTo>
                  <a:lnTo>
                    <a:pt x="511" y="747"/>
                  </a:lnTo>
                  <a:lnTo>
                    <a:pt x="501" y="766"/>
                  </a:lnTo>
                  <a:lnTo>
                    <a:pt x="488" y="780"/>
                  </a:lnTo>
                  <a:lnTo>
                    <a:pt x="495" y="778"/>
                  </a:lnTo>
                  <a:lnTo>
                    <a:pt x="514" y="764"/>
                  </a:lnTo>
                  <a:lnTo>
                    <a:pt x="528" y="755"/>
                  </a:lnTo>
                  <a:lnTo>
                    <a:pt x="524" y="764"/>
                  </a:lnTo>
                  <a:lnTo>
                    <a:pt x="509" y="784"/>
                  </a:lnTo>
                  <a:lnTo>
                    <a:pt x="491" y="797"/>
                  </a:lnTo>
                  <a:lnTo>
                    <a:pt x="480" y="818"/>
                  </a:lnTo>
                  <a:lnTo>
                    <a:pt x="463" y="833"/>
                  </a:lnTo>
                  <a:close/>
                </a:path>
              </a:pathLst>
            </a:custGeom>
            <a:solidFill>
              <a:srgbClr val="001E6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8" name="Google Shape;508;p13"/>
          <p:cNvSpPr/>
          <p:nvPr/>
        </p:nvSpPr>
        <p:spPr>
          <a:xfrm>
            <a:off x="9448719" y="3954061"/>
            <a:ext cx="180000" cy="180000"/>
          </a:xfrm>
          <a:prstGeom prst="rect">
            <a:avLst/>
          </a:prstGeom>
          <a:solidFill>
            <a:srgbClr val="FF8C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13"/>
          <p:cNvSpPr/>
          <p:nvPr/>
        </p:nvSpPr>
        <p:spPr>
          <a:xfrm>
            <a:off x="9448719" y="4317316"/>
            <a:ext cx="180000" cy="180000"/>
          </a:xfrm>
          <a:prstGeom prst="rect">
            <a:avLst/>
          </a:prstGeom>
          <a:solidFill>
            <a:srgbClr val="FF531F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3"/>
          <p:cNvSpPr/>
          <p:nvPr/>
        </p:nvSpPr>
        <p:spPr>
          <a:xfrm>
            <a:off x="9448719" y="4680571"/>
            <a:ext cx="180000" cy="180000"/>
          </a:xfrm>
          <a:prstGeom prst="rect">
            <a:avLst/>
          </a:prstGeom>
          <a:solidFill>
            <a:srgbClr val="001E64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3"/>
          <p:cNvSpPr/>
          <p:nvPr/>
        </p:nvSpPr>
        <p:spPr>
          <a:xfrm>
            <a:off x="9448719" y="5043826"/>
            <a:ext cx="180000" cy="180000"/>
          </a:xfrm>
          <a:prstGeom prst="rect">
            <a:avLst/>
          </a:prstGeom>
          <a:solidFill>
            <a:srgbClr val="D8D8D8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/>
          <p:nvPr/>
        </p:nvSpPr>
        <p:spPr>
          <a:xfrm>
            <a:off x="9582621" y="4604620"/>
            <a:ext cx="267761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Exato Enf, Exato Apt, Clássico Enf, Clássico Apt, Especial 100, Executivo e Prestige.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3"/>
          <p:cNvSpPr txBox="1"/>
          <p:nvPr/>
        </p:nvSpPr>
        <p:spPr>
          <a:xfrm>
            <a:off x="9582621" y="4305116"/>
            <a:ext cx="2677619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Exato Enf, Clássico Apt, Especial 100, Executivo e Prestige.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13"/>
          <p:cNvSpPr txBox="1"/>
          <p:nvPr/>
        </p:nvSpPr>
        <p:spPr>
          <a:xfrm>
            <a:off x="9582621" y="3951820"/>
            <a:ext cx="2677619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Exato Enf, Exato Apt, Especial 100, Executivo e Prestige.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13"/>
          <p:cNvSpPr txBox="1"/>
          <p:nvPr/>
        </p:nvSpPr>
        <p:spPr>
          <a:xfrm>
            <a:off x="9582621" y="5032709"/>
            <a:ext cx="2677619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Não comercializado</a:t>
            </a:r>
            <a:endParaRPr sz="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6" name="Google Shape;516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88383" y="390204"/>
            <a:ext cx="619125" cy="123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7" name="Google Shape;517;p13"/>
          <p:cNvGrpSpPr/>
          <p:nvPr/>
        </p:nvGrpSpPr>
        <p:grpSpPr>
          <a:xfrm>
            <a:off x="747937" y="4510987"/>
            <a:ext cx="1421871" cy="896431"/>
            <a:chOff x="1295412" y="4184519"/>
            <a:chExt cx="1421871" cy="896431"/>
          </a:xfrm>
        </p:grpSpPr>
        <p:pic>
          <p:nvPicPr>
            <p:cNvPr id="518" name="Google Shape;518;p1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686126" y="4184519"/>
              <a:ext cx="561924" cy="46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9" name="Google Shape;519;p13"/>
            <p:cNvSpPr txBox="1"/>
            <p:nvPr/>
          </p:nvSpPr>
          <p:spPr>
            <a:xfrm>
              <a:off x="1295412" y="4665492"/>
              <a:ext cx="1421871" cy="4154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00"/>
                <a:buFont typeface="Calibri"/>
                <a:buNone/>
              </a:pPr>
              <a:r>
                <a:rPr lang="pt-BR" sz="11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Empresarial</a:t>
              </a:r>
              <a:endPara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Calibri"/>
                <a:buNone/>
              </a:pPr>
              <a:r>
                <a:rPr lang="pt-BR" sz="10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(A partir de 200 vidas)</a:t>
              </a:r>
              <a:endParaRPr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0" name="Google Shape;520;p13"/>
          <p:cNvGrpSpPr/>
          <p:nvPr/>
        </p:nvGrpSpPr>
        <p:grpSpPr>
          <a:xfrm>
            <a:off x="187651" y="5379558"/>
            <a:ext cx="2464136" cy="871908"/>
            <a:chOff x="92115" y="5270376"/>
            <a:chExt cx="2464136" cy="871908"/>
          </a:xfrm>
        </p:grpSpPr>
        <p:sp>
          <p:nvSpPr>
            <p:cNvPr id="521" name="Google Shape;521;p13"/>
            <p:cNvSpPr/>
            <p:nvPr/>
          </p:nvSpPr>
          <p:spPr>
            <a:xfrm>
              <a:off x="92115" y="5270376"/>
              <a:ext cx="2464136" cy="847797"/>
            </a:xfrm>
            <a:prstGeom prst="roundRect">
              <a:avLst>
                <a:gd name="adj" fmla="val 16667"/>
              </a:avLst>
            </a:prstGeom>
            <a:noFill/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13"/>
            <p:cNvSpPr txBox="1"/>
            <p:nvPr/>
          </p:nvSpPr>
          <p:spPr>
            <a:xfrm>
              <a:off x="92115" y="5281933"/>
              <a:ext cx="2447022" cy="8603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00"/>
                <a:buFont typeface="Calibri"/>
                <a:buNone/>
              </a:pPr>
              <a:r>
                <a:rPr lang="pt-BR" sz="11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Poderão ser contratados </a:t>
              </a:r>
              <a:r>
                <a:rPr lang="pt-BR" sz="1100">
                  <a:solidFill>
                    <a:srgbClr val="FF531F"/>
                  </a:solidFill>
                  <a:latin typeface="Calibri"/>
                  <a:ea typeface="Calibri"/>
                  <a:cs typeface="Calibri"/>
                  <a:sym typeface="Calibri"/>
                </a:rPr>
                <a:t>todos os planos </a:t>
              </a:r>
              <a:r>
                <a:rPr lang="pt-BR" sz="11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disponíveis nas regiões </a:t>
              </a:r>
              <a:r>
                <a:rPr lang="pt-BR" sz="1100">
                  <a:solidFill>
                    <a:srgbClr val="FF531F"/>
                  </a:solidFill>
                  <a:latin typeface="Calibri"/>
                  <a:ea typeface="Calibri"/>
                  <a:cs typeface="Calibri"/>
                  <a:sym typeface="Calibri"/>
                </a:rPr>
                <a:t>onde a empresa informar que há vidas</a:t>
              </a:r>
              <a:r>
                <a:rPr lang="pt-BR" sz="1100">
                  <a:solidFill>
                    <a:srgbClr val="FF8A0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pt-BR" sz="11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alocadas.</a:t>
              </a:r>
              <a:endPara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3" name="Google Shape;523;p13"/>
          <p:cNvGrpSpPr/>
          <p:nvPr/>
        </p:nvGrpSpPr>
        <p:grpSpPr>
          <a:xfrm>
            <a:off x="782129" y="2536382"/>
            <a:ext cx="1421871" cy="893767"/>
            <a:chOff x="178103" y="4187183"/>
            <a:chExt cx="1421871" cy="893767"/>
          </a:xfrm>
        </p:grpSpPr>
        <p:pic>
          <p:nvPicPr>
            <p:cNvPr id="524" name="Google Shape;524;p13" descr="Desenho com traços pretos em fundo branco&#10;&#10;Descrição gerada automaticamente com confiança baixa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91064" y="4187183"/>
              <a:ext cx="561924" cy="46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5" name="Google Shape;525;p13"/>
            <p:cNvSpPr txBox="1"/>
            <p:nvPr/>
          </p:nvSpPr>
          <p:spPr>
            <a:xfrm>
              <a:off x="178103" y="4665492"/>
              <a:ext cx="1421871" cy="4154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100"/>
                <a:buFont typeface="Calibri"/>
                <a:buNone/>
              </a:pPr>
              <a:r>
                <a:rPr lang="pt-BR" sz="11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Empresarial</a:t>
              </a:r>
              <a:endPara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7F7F7F"/>
                </a:buClr>
                <a:buSzPts val="1000"/>
                <a:buFont typeface="Calibri"/>
                <a:buNone/>
              </a:pPr>
              <a:r>
                <a:rPr lang="pt-BR" sz="10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(100 á 199 vidas)</a:t>
              </a:r>
              <a:endParaRPr sz="1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60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54400" y="450004"/>
            <a:ext cx="4337157" cy="6187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325;p16"/>
          <p:cNvSpPr txBox="1"/>
          <p:nvPr/>
        </p:nvSpPr>
        <p:spPr>
          <a:xfrm>
            <a:off x="2494801" y="504004"/>
            <a:ext cx="7201239" cy="768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222D59"/>
              </a:buClr>
              <a:buSzPts val="2000"/>
            </a:pPr>
            <a:r>
              <a:rPr lang="pt-BR" sz="2800" b="1" dirty="0">
                <a:solidFill>
                  <a:srgbClr val="222D59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Planos Regionais</a:t>
            </a:r>
          </a:p>
        </p:txBody>
      </p:sp>
      <p:pic>
        <p:nvPicPr>
          <p:cNvPr id="113" name="Google Shape;28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8384" y="390209"/>
            <a:ext cx="619125" cy="12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6B0B80D-8236-7916-0972-22149978F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5021" y="1210360"/>
            <a:ext cx="2983443" cy="168921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BF261AA-6C97-8C05-6429-409B5B0D98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2452" y="1219824"/>
            <a:ext cx="2975086" cy="167975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158F336-2F28-D7A6-4D42-9BC59C7DAA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81" y="3085947"/>
            <a:ext cx="2983443" cy="167975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9AB2668-5A1B-2C1F-2707-057E4BFCBD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1361" y="3073407"/>
            <a:ext cx="2983443" cy="167139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ECBFD58-FF5E-5957-DD30-B6B1EA08F6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5021" y="3085947"/>
            <a:ext cx="2983443" cy="166304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B3DE85F4-1EBF-E267-1719-CF6CE8D86D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0555" y="3102602"/>
            <a:ext cx="2966729" cy="1679754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3E19CF0-A6E7-D075-D30F-F6CF5986DC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16243" y="4918633"/>
            <a:ext cx="2991800" cy="1688111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773B023E-B171-9450-8C7B-2531345941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50" y="4958026"/>
            <a:ext cx="2983443" cy="1671397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CAFA5CDF-7FA6-7A09-B16C-5EDAA00D43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90368" y="4924598"/>
            <a:ext cx="2991800" cy="1704825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597819C0-0D04-2256-74BF-F613AB5C77E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56186" y="4910276"/>
            <a:ext cx="2983443" cy="169646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EA06002-0B07-FA3A-0399-2006033EC6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95828" y="1252739"/>
            <a:ext cx="2958946" cy="166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1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22"/>
          <p:cNvSpPr/>
          <p:nvPr/>
        </p:nvSpPr>
        <p:spPr>
          <a:xfrm>
            <a:off x="5197816" y="2005989"/>
            <a:ext cx="5976909" cy="576000"/>
          </a:xfrm>
          <a:prstGeom prst="round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22"/>
          <p:cNvSpPr/>
          <p:nvPr/>
        </p:nvSpPr>
        <p:spPr>
          <a:xfrm>
            <a:off x="430354" y="1810303"/>
            <a:ext cx="4073862" cy="3703119"/>
          </a:xfrm>
          <a:prstGeom prst="roundRect">
            <a:avLst>
              <a:gd name="adj" fmla="val 21001"/>
            </a:avLst>
          </a:prstGeom>
          <a:solidFill>
            <a:srgbClr val="FF8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22"/>
          <p:cNvSpPr/>
          <p:nvPr/>
        </p:nvSpPr>
        <p:spPr>
          <a:xfrm>
            <a:off x="430355" y="1819290"/>
            <a:ext cx="4036380" cy="3657570"/>
          </a:xfrm>
          <a:prstGeom prst="roundRect">
            <a:avLst>
              <a:gd name="adj" fmla="val 2100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22"/>
          <p:cNvSpPr txBox="1"/>
          <p:nvPr/>
        </p:nvSpPr>
        <p:spPr>
          <a:xfrm>
            <a:off x="613589" y="2060581"/>
            <a:ext cx="3853145" cy="323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Com limitador mensal nos atendimentos de Consultas Médicas, Atendimento em Pronto Socorro, Exames e Terapias, cobertos pelo seguro, Para internação conta com um valor fixo por evento.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Isso resultará na redução do valor do prêmio, maior controle dos custos e valorização do benefício pelos funcionários.</a:t>
            </a:r>
            <a:endParaRPr dirty="0"/>
          </a:p>
          <a:p>
            <a:pPr marL="285750" marR="0" lvl="0" indent="-219075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Noto Sans Symbols"/>
              <a:buNone/>
            </a:pPr>
            <a:endParaRPr sz="12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Limitador mensal: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Arial"/>
              <a:buChar char="•"/>
            </a:pPr>
            <a:r>
              <a:rPr lang="pt-BR" sz="12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Valor máximo pago por </a:t>
            </a:r>
            <a:r>
              <a:rPr lang="pt-BR" sz="12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beneﬁciário</a:t>
            </a:r>
            <a:r>
              <a:rPr lang="pt-BR" sz="12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em coparticipações na fatura mensal;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Arial"/>
              <a:buChar char="•"/>
            </a:pPr>
            <a:r>
              <a:rPr lang="pt-BR" sz="12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Valor excedente será isentado;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Arial"/>
              <a:buChar char="•"/>
            </a:pPr>
            <a:r>
              <a:rPr lang="pt-BR" sz="12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Coparticipação de Internação não deverá contemplar no limitador Mensal.</a:t>
            </a:r>
            <a:endParaRPr dirty="0"/>
          </a:p>
          <a:p>
            <a:pPr marL="285750" marR="0" lvl="0" indent="-219075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50"/>
              <a:buFont typeface="Noto Sans Symbols"/>
              <a:buNone/>
            </a:pPr>
            <a:endParaRPr sz="12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Internação: Coparticipação será cobrada por evento, independente da quantidade de dias de internação.</a:t>
            </a:r>
            <a:endParaRPr dirty="0"/>
          </a:p>
        </p:txBody>
      </p:sp>
      <p:pic>
        <p:nvPicPr>
          <p:cNvPr id="808" name="Google Shape;80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54400" y="450000"/>
            <a:ext cx="4337157" cy="6187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9" name="Google Shape;809;p22"/>
          <p:cNvCxnSpPr/>
          <p:nvPr/>
        </p:nvCxnSpPr>
        <p:spPr>
          <a:xfrm>
            <a:off x="4933170" y="1874668"/>
            <a:ext cx="0" cy="3960000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10" name="Google Shape;810;p22"/>
          <p:cNvSpPr txBox="1"/>
          <p:nvPr/>
        </p:nvSpPr>
        <p:spPr>
          <a:xfrm>
            <a:off x="613589" y="1520973"/>
            <a:ext cx="4156021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222D59"/>
                </a:solidFill>
                <a:latin typeface="Calibri"/>
                <a:ea typeface="Calibri"/>
                <a:cs typeface="Calibri"/>
                <a:sym typeface="Calibri"/>
              </a:rPr>
              <a:t>Coparticipação (contratação opcional)*</a:t>
            </a:r>
            <a:endParaRPr/>
          </a:p>
        </p:txBody>
      </p:sp>
      <p:pic>
        <p:nvPicPr>
          <p:cNvPr id="811" name="Google Shape;81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708" y="1477731"/>
            <a:ext cx="4356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2" name="Google Shape;812;p22">
            <a:hlinkClick r:id="rId5"/>
          </p:cNvPr>
          <p:cNvSpPr/>
          <p:nvPr/>
        </p:nvSpPr>
        <p:spPr>
          <a:xfrm>
            <a:off x="1559385" y="5763700"/>
            <a:ext cx="1908543" cy="280928"/>
          </a:xfrm>
          <a:prstGeom prst="roundRect">
            <a:avLst>
              <a:gd name="adj" fmla="val 16667"/>
            </a:avLst>
          </a:prstGeom>
          <a:solidFill>
            <a:srgbClr val="FF8A0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lang="pt-BR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🖰 Tabela de Coparticipação</a:t>
            </a:r>
            <a:endParaRPr sz="10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22"/>
          <p:cNvSpPr txBox="1"/>
          <p:nvPr/>
        </p:nvSpPr>
        <p:spPr>
          <a:xfrm>
            <a:off x="-7201" y="6328800"/>
            <a:ext cx="4212000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* Contratação exclusiva para produtos AHO – Ambulatorial Hospitalar com Obstetrícia.</a:t>
            </a:r>
            <a:endParaRPr/>
          </a:p>
        </p:txBody>
      </p:sp>
      <p:sp>
        <p:nvSpPr>
          <p:cNvPr id="814" name="Google Shape;814;p22"/>
          <p:cNvSpPr txBox="1"/>
          <p:nvPr/>
        </p:nvSpPr>
        <p:spPr>
          <a:xfrm>
            <a:off x="5621123" y="1520973"/>
            <a:ext cx="21600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222D59"/>
                </a:solidFill>
                <a:latin typeface="Calibri"/>
                <a:ea typeface="Calibri"/>
                <a:cs typeface="Calibri"/>
                <a:sym typeface="Calibri"/>
              </a:rPr>
              <a:t>Tabela de Coparticipação</a:t>
            </a:r>
            <a:endParaRPr/>
          </a:p>
        </p:txBody>
      </p:sp>
      <p:graphicFrame>
        <p:nvGraphicFramePr>
          <p:cNvPr id="815" name="Google Shape;815;p22"/>
          <p:cNvGraphicFramePr/>
          <p:nvPr>
            <p:extLst>
              <p:ext uri="{D42A27DB-BD31-4B8C-83A1-F6EECF244321}">
                <p14:modId xmlns:p14="http://schemas.microsoft.com/office/powerpoint/2010/main" val="4234872609"/>
              </p:ext>
            </p:extLst>
          </p:nvPr>
        </p:nvGraphicFramePr>
        <p:xfrm>
          <a:off x="5171057" y="2018914"/>
          <a:ext cx="6097625" cy="3484640"/>
        </p:xfrm>
        <a:graphic>
          <a:graphicData uri="http://schemas.openxmlformats.org/drawingml/2006/table">
            <a:tbl>
              <a:tblPr>
                <a:noFill/>
                <a:tableStyleId>{056A85A0-6DED-4865-971D-1DABD20168BF}</a:tableStyleId>
              </a:tblPr>
              <a:tblGrid>
                <a:gridCol w="121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5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5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4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pt-BR" sz="1200" b="1" i="0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Planos</a:t>
                      </a:r>
                      <a:endParaRPr sz="1200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pt-BR" sz="12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Exato Enf.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pt-BR" sz="12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 Apt.</a:t>
                      </a:r>
                      <a:endParaRPr sz="12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pt-BR" sz="12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Clássico Enf.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pt-BR" sz="12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 Apt.</a:t>
                      </a:r>
                      <a:endParaRPr sz="12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pt-BR" sz="12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Especial 100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pt-BR" sz="12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R1 – R2 – R3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pt-BR" sz="12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Executivo</a:t>
                      </a:r>
                      <a:endParaRPr sz="1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pt-BR" sz="12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R1 – R2 – R3</a:t>
                      </a:r>
                      <a:endParaRPr sz="12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200"/>
                        <a:buFont typeface="Calibri"/>
                        <a:buNone/>
                      </a:pPr>
                      <a:r>
                        <a:rPr lang="pt-BR" sz="1200" b="1" i="0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Prestige</a:t>
                      </a:r>
                      <a:endParaRPr sz="12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Valor do Limite</a:t>
                      </a:r>
                      <a:endParaRPr sz="110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mensal²</a:t>
                      </a:r>
                      <a:endParaRPr sz="110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R$ 270,00</a:t>
                      </a:r>
                      <a:endParaRPr sz="1100" b="1" i="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R$ 270,00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R$ 330,00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R$ 350,00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R$ 350,00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Atendimento em</a:t>
                      </a:r>
                      <a:endParaRPr sz="110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Pronto Socorro</a:t>
                      </a:r>
                      <a:endParaRPr sz="1100" b="1" i="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R$ 121,00</a:t>
                      </a:r>
                      <a:endParaRPr sz="1100" b="1" i="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R$ 121,00</a:t>
                      </a:r>
                      <a:endParaRPr sz="1100" b="1" i="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R$ 138,00</a:t>
                      </a:r>
                      <a:endParaRPr sz="1100" b="1" i="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R$ 189,00</a:t>
                      </a:r>
                      <a:endParaRPr sz="1100" b="1" i="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R$ 240,00</a:t>
                      </a:r>
                      <a:endParaRPr sz="1100" b="1" i="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 dirty="0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Consulta Médica</a:t>
                      </a:r>
                      <a:endParaRPr sz="1100" b="1" i="0" u="none" strike="noStrike" cap="none" dirty="0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R$ 65,00 </a:t>
                      </a:r>
                      <a:endParaRPr sz="1100" b="1" i="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R$ 65,00 </a:t>
                      </a:r>
                      <a:endParaRPr sz="1100" b="1" i="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R$ 74,00</a:t>
                      </a:r>
                      <a:endParaRPr sz="1100" b="1" i="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R$ 99,00</a:t>
                      </a:r>
                      <a:endParaRPr sz="1100" b="1" i="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R$ 125,00</a:t>
                      </a:r>
                      <a:endParaRPr sz="1100" b="1" i="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Exames</a:t>
                      </a:r>
                      <a:endParaRPr sz="110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Simples</a:t>
                      </a:r>
                      <a:endParaRPr sz="1100" b="1" i="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R$ 36,00</a:t>
                      </a:r>
                      <a:endParaRPr sz="1100" b="1" i="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R$ 40,00</a:t>
                      </a:r>
                      <a:endParaRPr sz="1100" b="1" i="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R$ 49,00</a:t>
                      </a:r>
                      <a:endParaRPr sz="1100" b="1" i="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R$ 53,00 </a:t>
                      </a:r>
                      <a:endParaRPr sz="1100" b="1" i="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R$ 57,00</a:t>
                      </a:r>
                      <a:endParaRPr sz="1100" b="1" i="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Exames</a:t>
                      </a:r>
                      <a:endParaRPr sz="110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Complexos</a:t>
                      </a:r>
                      <a:endParaRPr sz="1100" b="1" i="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R$ 118,00</a:t>
                      </a:r>
                      <a:endParaRPr sz="1100" b="1" i="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R$ 126,00</a:t>
                      </a:r>
                      <a:endParaRPr sz="1100" b="1" i="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R$ 142,00</a:t>
                      </a:r>
                      <a:endParaRPr sz="1100" b="1" i="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R$ 150,00</a:t>
                      </a:r>
                      <a:endParaRPr sz="1100" b="1" i="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R$ 158,00</a:t>
                      </a:r>
                      <a:endParaRPr sz="1100" b="1" i="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Terapias</a:t>
                      </a:r>
                      <a:endParaRPr sz="1100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R$ 42,00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R$42,00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R$ 55,00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R$ 63,00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1E64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i="0" u="none" strike="noStrike" cap="none">
                          <a:solidFill>
                            <a:srgbClr val="001E6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R$ 67,00</a:t>
                      </a:r>
                      <a:endParaRPr sz="1100" b="1" u="none" strike="noStrike" cap="none">
                        <a:solidFill>
                          <a:srgbClr val="001E6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632FA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9632F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Internação</a:t>
                      </a:r>
                      <a:endParaRPr sz="1100" b="1" u="none" strike="noStrike" cap="none">
                        <a:solidFill>
                          <a:srgbClr val="9632F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632FA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9632F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R$250,00</a:t>
                      </a:r>
                      <a:endParaRPr sz="1100" b="1" u="none" strike="noStrike" cap="none">
                        <a:solidFill>
                          <a:srgbClr val="9632F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632FA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9632F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R$250,00</a:t>
                      </a:r>
                      <a:endParaRPr sz="1100" b="1" u="none" strike="noStrike" cap="none">
                        <a:solidFill>
                          <a:srgbClr val="9632F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632FA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9632F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R$350,00</a:t>
                      </a:r>
                      <a:endParaRPr sz="1100" b="1" u="none" strike="noStrike" cap="none">
                        <a:solidFill>
                          <a:srgbClr val="9632F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632FA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9632F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R$450,00</a:t>
                      </a:r>
                      <a:endParaRPr sz="1100" b="1" u="none" strike="noStrike" cap="none">
                        <a:solidFill>
                          <a:srgbClr val="9632F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632FA"/>
                        </a:buClr>
                        <a:buSzPts val="1100"/>
                        <a:buFont typeface="Calibri"/>
                        <a:buNone/>
                      </a:pPr>
                      <a:r>
                        <a:rPr lang="pt-BR" sz="1100" b="1" u="none" strike="noStrike" cap="none">
                          <a:solidFill>
                            <a:srgbClr val="9632FA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R$500,00</a:t>
                      </a:r>
                      <a:endParaRPr sz="1100" b="1" u="none" strike="noStrike" cap="none">
                        <a:solidFill>
                          <a:srgbClr val="9632FA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7375" marR="87375" marT="43700" marB="437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816" name="Google Shape;816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05804" y="1464083"/>
            <a:ext cx="4356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22"/>
          <p:cNvSpPr/>
          <p:nvPr/>
        </p:nvSpPr>
        <p:spPr>
          <a:xfrm>
            <a:off x="5205804" y="5442939"/>
            <a:ext cx="4644000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None/>
            </a:pPr>
            <a:r>
              <a:rPr lang="pt-BR" sz="9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Limitador mensal:</a:t>
            </a:r>
            <a:endParaRPr sz="9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None/>
            </a:pPr>
            <a:r>
              <a:rPr lang="pt-BR" sz="9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Valor máximo </a:t>
            </a:r>
            <a:r>
              <a:rPr lang="pt-BR" sz="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pago por beneﬁciário em coparticipações na fatura mensal;</a:t>
            </a:r>
            <a:endParaRPr sz="9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None/>
            </a:pPr>
            <a:r>
              <a:rPr lang="pt-BR" sz="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Valor </a:t>
            </a:r>
            <a:r>
              <a:rPr lang="pt-BR" sz="9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excedente</a:t>
            </a:r>
            <a:r>
              <a:rPr lang="pt-BR" sz="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deverá ser </a:t>
            </a:r>
            <a:r>
              <a:rPr lang="pt-BR" sz="9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isentado</a:t>
            </a:r>
            <a:r>
              <a:rPr lang="pt-BR" sz="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9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None/>
            </a:pPr>
            <a:r>
              <a:rPr lang="pt-BR" sz="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Coparticipação de </a:t>
            </a:r>
            <a:r>
              <a:rPr lang="pt-BR" sz="9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Internação não </a:t>
            </a:r>
            <a:r>
              <a:rPr lang="pt-BR" sz="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deverá contempla no </a:t>
            </a:r>
            <a:r>
              <a:rPr lang="pt-BR" sz="9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limitador Mensal</a:t>
            </a:r>
            <a:r>
              <a:rPr lang="pt-BR" sz="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9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sz="9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Calibri"/>
              <a:buNone/>
            </a:pPr>
            <a:r>
              <a:rPr lang="pt-BR" sz="9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Internação</a:t>
            </a:r>
            <a:r>
              <a:rPr lang="pt-BR" sz="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: Coparticipação sobre internação é cobrada por evento, independente da quantidade de dias que o segurado fique internado.</a:t>
            </a:r>
            <a:endParaRPr/>
          </a:p>
        </p:txBody>
      </p:sp>
      <p:pic>
        <p:nvPicPr>
          <p:cNvPr id="818" name="Google Shape;818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1148269" y="5753909"/>
            <a:ext cx="4356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17486" y="1468877"/>
            <a:ext cx="4356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76204" y="1468877"/>
            <a:ext cx="4356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22"/>
          <p:cNvSpPr txBox="1"/>
          <p:nvPr/>
        </p:nvSpPr>
        <p:spPr>
          <a:xfrm>
            <a:off x="4755110" y="493726"/>
            <a:ext cx="2438364" cy="490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222D59"/>
                </a:solidFill>
                <a:latin typeface="Calibri"/>
                <a:ea typeface="Calibri"/>
                <a:cs typeface="Calibri"/>
                <a:sym typeface="Calibri"/>
              </a:rPr>
              <a:t>Coparticipação</a:t>
            </a:r>
            <a:endParaRPr sz="2800" b="1" dirty="0">
              <a:solidFill>
                <a:srgbClr val="222D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2" name="Google Shape;822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88383" y="390204"/>
            <a:ext cx="619125" cy="123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3" name="Google Shape;823;p22"/>
          <p:cNvGrpSpPr/>
          <p:nvPr/>
        </p:nvGrpSpPr>
        <p:grpSpPr>
          <a:xfrm>
            <a:off x="9498972" y="200114"/>
            <a:ext cx="2286598" cy="928833"/>
            <a:chOff x="9761232" y="544660"/>
            <a:chExt cx="2286598" cy="928833"/>
          </a:xfrm>
        </p:grpSpPr>
        <p:grpSp>
          <p:nvGrpSpPr>
            <p:cNvPr id="824" name="Google Shape;824;p22"/>
            <p:cNvGrpSpPr/>
            <p:nvPr/>
          </p:nvGrpSpPr>
          <p:grpSpPr>
            <a:xfrm>
              <a:off x="10553500" y="628396"/>
              <a:ext cx="1317149" cy="431793"/>
              <a:chOff x="10460736" y="615143"/>
              <a:chExt cx="1317149" cy="431793"/>
            </a:xfrm>
          </p:grpSpPr>
          <p:pic>
            <p:nvPicPr>
              <p:cNvPr id="825" name="Google Shape;825;p22"/>
              <p:cNvPicPr preferRelativeResize="0"/>
              <p:nvPr/>
            </p:nvPicPr>
            <p:blipFill rotWithShape="1">
              <a:blip r:embed="rId10">
                <a:alphaModFix/>
              </a:blip>
              <a:srcRect t="14777" r="26669"/>
              <a:stretch/>
            </p:blipFill>
            <p:spPr>
              <a:xfrm>
                <a:off x="10460736" y="671579"/>
                <a:ext cx="374818" cy="36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26" name="Google Shape;826;p22"/>
              <p:cNvSpPr txBox="1"/>
              <p:nvPr/>
            </p:nvSpPr>
            <p:spPr>
              <a:xfrm>
                <a:off x="10822653" y="615143"/>
                <a:ext cx="519694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4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PME</a:t>
                </a:r>
                <a:endParaRPr/>
              </a:p>
            </p:txBody>
          </p:sp>
          <p:sp>
            <p:nvSpPr>
              <p:cNvPr id="827" name="Google Shape;827;p22"/>
              <p:cNvSpPr txBox="1"/>
              <p:nvPr/>
            </p:nvSpPr>
            <p:spPr>
              <a:xfrm>
                <a:off x="10762864" y="785326"/>
                <a:ext cx="1015021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(02 a 29 vidas)</a:t>
                </a:r>
                <a:endParaRPr/>
              </a:p>
            </p:txBody>
          </p:sp>
        </p:grpSp>
        <p:sp>
          <p:nvSpPr>
            <p:cNvPr id="828" name="Google Shape;828;p22"/>
            <p:cNvSpPr/>
            <p:nvPr/>
          </p:nvSpPr>
          <p:spPr>
            <a:xfrm>
              <a:off x="9761232" y="544660"/>
              <a:ext cx="2286598" cy="928833"/>
            </a:xfrm>
            <a:prstGeom prst="roundRect">
              <a:avLst>
                <a:gd name="adj" fmla="val 16667"/>
              </a:avLst>
            </a:prstGeom>
            <a:solidFill>
              <a:srgbClr val="E153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29" name="Google Shape;829;p22"/>
            <p:cNvGrpSpPr/>
            <p:nvPr/>
          </p:nvGrpSpPr>
          <p:grpSpPr>
            <a:xfrm>
              <a:off x="10355058" y="614675"/>
              <a:ext cx="1054287" cy="845806"/>
              <a:chOff x="10355058" y="553031"/>
              <a:chExt cx="1054287" cy="845806"/>
            </a:xfrm>
          </p:grpSpPr>
          <p:sp>
            <p:nvSpPr>
              <p:cNvPr id="830" name="Google Shape;830;p22"/>
              <p:cNvSpPr/>
              <p:nvPr/>
            </p:nvSpPr>
            <p:spPr>
              <a:xfrm>
                <a:off x="10355058" y="922111"/>
                <a:ext cx="1054287" cy="476726"/>
              </a:xfrm>
              <a:prstGeom prst="roundRect">
                <a:avLst>
                  <a:gd name="adj" fmla="val 16667"/>
                </a:avLst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PME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1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(02 á 29 vidas)</a:t>
                </a:r>
                <a:endParaRPr/>
              </a:p>
            </p:txBody>
          </p:sp>
          <p:grpSp>
            <p:nvGrpSpPr>
              <p:cNvPr id="831" name="Google Shape;831;p22"/>
              <p:cNvGrpSpPr/>
              <p:nvPr/>
            </p:nvGrpSpPr>
            <p:grpSpPr>
              <a:xfrm>
                <a:off x="10602715" y="553031"/>
                <a:ext cx="651206" cy="412734"/>
                <a:chOff x="10898412" y="567890"/>
                <a:chExt cx="651206" cy="412734"/>
              </a:xfrm>
            </p:grpSpPr>
            <p:pic>
              <p:nvPicPr>
                <p:cNvPr id="832" name="Google Shape;832;p22" descr="Ícone&#10;&#10;Descrição gerada automaticamente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>
                  <a:off x="10898412" y="567890"/>
                  <a:ext cx="426888" cy="352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33" name="Google Shape;833;p22" descr="Ícone&#10;&#10;Descrição gerada automaticamente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>
                  <a:off x="11122730" y="627824"/>
                  <a:ext cx="426888" cy="352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3525</Words>
  <Application>Microsoft Office PowerPoint</Application>
  <PresentationFormat>Widescreen</PresentationFormat>
  <Paragraphs>666</Paragraphs>
  <Slides>40</Slides>
  <Notes>38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7" baseType="lpstr">
      <vt:lpstr>Arial</vt:lpstr>
      <vt:lpstr>Calibri</vt:lpstr>
      <vt:lpstr>Courier New</vt:lpstr>
      <vt:lpstr>Noto Sans Symbols</vt:lpstr>
      <vt:lpstr>Times New Roman</vt:lpstr>
      <vt:lpstr>Verdana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PAMELA FERREIRA MENDES</dc:creator>
  <cp:lastModifiedBy>Eliziane Alves</cp:lastModifiedBy>
  <cp:revision>18</cp:revision>
  <dcterms:created xsi:type="dcterms:W3CDTF">2022-02-10T16:59:03Z</dcterms:created>
  <dcterms:modified xsi:type="dcterms:W3CDTF">2023-04-20T14:45:36Z</dcterms:modified>
</cp:coreProperties>
</file>