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500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1" r:id="rId16"/>
    <p:sldId id="502" r:id="rId17"/>
    <p:sldId id="503" r:id="rId18"/>
    <p:sldId id="504" r:id="rId19"/>
    <p:sldId id="46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D2"/>
    <a:srgbClr val="912BF1"/>
    <a:srgbClr val="BE7FFF"/>
    <a:srgbClr val="C8AEF1"/>
    <a:srgbClr val="5F6368"/>
    <a:srgbClr val="606060"/>
    <a:srgbClr val="F2F2F2"/>
    <a:srgbClr val="70AD47"/>
    <a:srgbClr val="535C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27B6D-8F29-456F-AB13-9EEBA484BB97}" v="41" dt="2024-04-01T20:05:06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88758" autoAdjust="0"/>
  </p:normalViewPr>
  <p:slideViewPr>
    <p:cSldViewPr snapToGrid="0">
      <p:cViewPr varScale="1">
        <p:scale>
          <a:sx n="76" d="100"/>
          <a:sy n="76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2A5F-5194-FB4B-9C73-559C5241DAB9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8D5-70A2-A44E-99A6-350305077F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A7318-BA8F-FF7B-CB6F-2114F0A7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FA7118-A222-0FF5-5313-7169A93A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EAE605-9CE3-DD1C-8DEA-5326A361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E85AB0-F19A-E3E9-0EED-F0733CF9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C5F0B-F6CD-EA48-ED8F-5B8366BD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5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B35E3-8712-801D-7446-18952174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F66007-DAAB-F506-9171-43C530072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7494D-C908-21CC-5B08-D18EEC5D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68957E-00FD-2E4B-2E4D-0166184B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42B9F7-6387-802E-7A0D-35B778B1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63DF1-8602-D358-91E6-3C8E9F7FE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74A79D-21AF-7329-92F5-4701E568E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0A03B-5497-8DB5-3E0E-A4C78B39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3C2F52-5F44-C70C-769B-83EB4610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82610-E9DA-1E85-4429-29C9AB7B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82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1B727-BF4B-B560-DD70-58F02A0C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866296-0BA3-38D2-D7B0-AF8AF76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884AE7-EC44-3757-FDBA-7E95305D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E87AC-8C26-3BE3-E578-FE1FE851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CFB77C-4F8A-2D7D-4355-9CA8BF60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5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B6654-7FBF-D970-F548-BD0DF4D4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CF0942-57B6-5C37-3E3E-BE896AD12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6C9CBB-2C67-2F7C-B4D9-474E0D92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938359-D5E2-5F61-F8F9-03E5A430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D51F64-F3D3-5561-4649-34FFFF02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0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9132-18A7-83D3-B541-C41D67D9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E5D2DA-DEB7-BA29-0984-63395A58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0CEF47-48D0-33D3-D1CF-D172A5191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593A97-912F-0B2B-8B7B-97FA32E9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A9BC79-BA2C-E1DE-1CEC-D78DE700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330BF1-3AAC-95C5-4AA6-CCCA125D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4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E369B-53DE-C42B-BD8F-70BBD890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EC3D4F-10DD-B017-FD0A-6E0613B2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93F92B-DF7E-3676-8006-E77CBD6C0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F09FC0-00C5-7FFF-A35A-B9904C4B9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910280-EB43-887B-9C9C-6B511EDA2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FCC1DF-89B2-7BB1-1897-E17519E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7C2454-8E0E-F0BA-1737-A2B3B302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2FAAC1-547E-3D62-A376-A5BE8499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1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FE141-3044-DA17-58C8-671C073F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F96878-406D-1A0A-40DA-674C4CAD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A82C03-6C05-1B4B-34AC-18C60ACA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41D746-35EA-4C7A-7747-ACEF27F1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5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2B72B9-9D72-941B-3D2E-4578202F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061854-FF5D-5078-69BF-7C18DAC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2DDC7B-2EE1-73E5-772B-FCA51F7E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84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2A097-B6E7-A853-054F-FF029CB3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84C14B-E1FC-9EED-A85C-11500D0B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4EA230-EADD-ECEC-5F75-AC920EE1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4BC42E-BED5-FF5E-1003-AF5D407F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F874C4-B2DC-EC36-D88C-7BD1F3A5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A39C95-BF54-9F43-7142-6EB11332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29042-9362-4A93-E4DC-DDB7944C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4DE87E-88CE-E651-C8B9-C05E73BA7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1039EB-8FF9-1322-58BE-6E93DE4C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2A9AAA-4926-AB4C-3686-7CEB24E7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0C4179-32FC-B52B-EDAE-56A31B8D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84E01-01DB-57D4-CFC9-47D15D87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0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FCB36B-A045-0F91-4162-17418320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FB5A69-D66E-1DDD-D193-BE29EFA6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E9598-B72E-332D-E501-C0434F11A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EFC0-7CF5-2444-849F-784185ED0A9F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C025CC-EB76-A876-29CB-69E84FA40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E42290-0D39-3C6E-6D05-9F1E95270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FD60-8655-654E-8F20-22FDAC402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95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ndas.allcare.com.br/AllTechLoginVend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ndas.allcare.com.br/AllTechLoginVend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ndas.allcare.com.br/AllTechLoginVend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34D3AC6-7105-5875-B68C-0289DE5C17BB}"/>
              </a:ext>
            </a:extLst>
          </p:cNvPr>
          <p:cNvSpPr/>
          <p:nvPr/>
        </p:nvSpPr>
        <p:spPr>
          <a:xfrm>
            <a:off x="1882934" y="1359249"/>
            <a:ext cx="84579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rgbClr val="912BF1"/>
                </a:solidFill>
                <a:effectLst/>
                <a:latin typeface="MuseoModerno" panose="020B0604020202020204" charset="0"/>
              </a:rPr>
              <a:t>Como inserir a proposta </a:t>
            </a:r>
          </a:p>
          <a:p>
            <a:pPr algn="ctr"/>
            <a:r>
              <a:rPr lang="pt-BR" sz="4400" b="1" cap="none" spc="0" dirty="0">
                <a:ln/>
                <a:solidFill>
                  <a:srgbClr val="912BF1"/>
                </a:solidFill>
                <a:effectLst/>
                <a:latin typeface="MuseoModerno" panose="020B0604020202020204" charset="0"/>
              </a:rPr>
              <a:t>no Sistema?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9F244D-AF1A-A989-A7CF-FD53DA056C9A}"/>
              </a:ext>
            </a:extLst>
          </p:cNvPr>
          <p:cNvSpPr/>
          <p:nvPr/>
        </p:nvSpPr>
        <p:spPr>
          <a:xfrm>
            <a:off x="5128285" y="2905065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000" b="1" cap="none" spc="0" dirty="0">
                <a:ln/>
                <a:solidFill>
                  <a:srgbClr val="C600D2"/>
                </a:solidFill>
                <a:effectLst/>
                <a:latin typeface="MuseoModerno" panose="020B0604020202020204" charset="0"/>
              </a:rPr>
              <a:t>Passo a passo</a:t>
            </a:r>
          </a:p>
        </p:txBody>
      </p:sp>
      <p:pic>
        <p:nvPicPr>
          <p:cNvPr id="6" name="Imagem 5">
            <a:hlinkClick r:id="rId3"/>
            <a:extLst>
              <a:ext uri="{FF2B5EF4-FFF2-40B4-BE49-F238E27FC236}">
                <a16:creationId xmlns:a16="http://schemas.microsoft.com/office/drawing/2014/main" id="{F3100824-83E2-2EE0-D208-30C734D1F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357" y="3629148"/>
            <a:ext cx="2297285" cy="152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39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A85B80B-BC4C-4466-65D5-B1FAA65B4014}"/>
              </a:ext>
            </a:extLst>
          </p:cNvPr>
          <p:cNvSpPr/>
          <p:nvPr/>
        </p:nvSpPr>
        <p:spPr>
          <a:xfrm>
            <a:off x="3970265" y="3373426"/>
            <a:ext cx="450203" cy="288145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Interface gráfica do usuário, Texto, Aplicativo, Teams&#10;&#10;Descrição gerada automaticamente">
            <a:extLst>
              <a:ext uri="{FF2B5EF4-FFF2-40B4-BE49-F238E27FC236}">
                <a16:creationId xmlns:a16="http://schemas.microsoft.com/office/drawing/2014/main" id="{10AC5F45-A53B-61CC-9DD0-FDFFA4D97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8" b="19285"/>
          <a:stretch/>
        </p:blipFill>
        <p:spPr>
          <a:xfrm>
            <a:off x="4675489" y="1552558"/>
            <a:ext cx="2631413" cy="4030527"/>
          </a:xfrm>
          <a:prstGeom prst="rect">
            <a:avLst/>
          </a:prstGeom>
        </p:spPr>
      </p:pic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47B170F-3335-CBDC-DEA6-0A21C0328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60"/>
          <a:stretch/>
        </p:blipFill>
        <p:spPr>
          <a:xfrm>
            <a:off x="1172282" y="1074871"/>
            <a:ext cx="2468794" cy="4652285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F4618B0A-5E97-3677-71AD-67F4014776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4" t="-2619" r="-814" b="19084"/>
          <a:stretch/>
        </p:blipFill>
        <p:spPr>
          <a:xfrm>
            <a:off x="8086294" y="930800"/>
            <a:ext cx="2933424" cy="4652285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C1B91BB-C3E2-A7CD-AAB0-646A22E2B781}"/>
              </a:ext>
            </a:extLst>
          </p:cNvPr>
          <p:cNvSpPr/>
          <p:nvPr/>
        </p:nvSpPr>
        <p:spPr>
          <a:xfrm>
            <a:off x="7561923" y="3373425"/>
            <a:ext cx="450203" cy="288145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F42CE81-4542-B9EF-D0E8-A59F1C73124B}"/>
              </a:ext>
            </a:extLst>
          </p:cNvPr>
          <p:cNvSpPr/>
          <p:nvPr/>
        </p:nvSpPr>
        <p:spPr>
          <a:xfrm>
            <a:off x="8876699" y="2378358"/>
            <a:ext cx="553051" cy="214448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42A68C5-4201-62D8-DD5A-EBB97CA723B5}"/>
              </a:ext>
            </a:extLst>
          </p:cNvPr>
          <p:cNvSpPr/>
          <p:nvPr/>
        </p:nvSpPr>
        <p:spPr>
          <a:xfrm>
            <a:off x="8772157" y="2756349"/>
            <a:ext cx="1561698" cy="262575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90B7E3AE-9956-47ED-45A4-EE78E964C655}"/>
              </a:ext>
            </a:extLst>
          </p:cNvPr>
          <p:cNvSpPr/>
          <p:nvPr/>
        </p:nvSpPr>
        <p:spPr>
          <a:xfrm>
            <a:off x="843093" y="4768225"/>
            <a:ext cx="434433" cy="290065"/>
          </a:xfrm>
          <a:prstGeom prst="rightArrow">
            <a:avLst>
              <a:gd name="adj1" fmla="val 50000"/>
              <a:gd name="adj2" fmla="val 54268"/>
            </a:avLst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CCB7E85D-9FEF-5465-8945-435F50C0CC48}"/>
              </a:ext>
            </a:extLst>
          </p:cNvPr>
          <p:cNvSpPr/>
          <p:nvPr/>
        </p:nvSpPr>
        <p:spPr>
          <a:xfrm rot="10800000">
            <a:off x="9553005" y="3368816"/>
            <a:ext cx="434433" cy="262574"/>
          </a:xfrm>
          <a:prstGeom prst="rightArrow">
            <a:avLst>
              <a:gd name="adj1" fmla="val 50000"/>
              <a:gd name="adj2" fmla="val 54268"/>
            </a:avLst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5D6D077-CC10-125F-D372-168106503742}"/>
              </a:ext>
            </a:extLst>
          </p:cNvPr>
          <p:cNvSpPr/>
          <p:nvPr/>
        </p:nvSpPr>
        <p:spPr>
          <a:xfrm>
            <a:off x="8141911" y="3649567"/>
            <a:ext cx="2454371" cy="344899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3E5D418-852C-1A70-133C-584FE7C3502F}"/>
              </a:ext>
            </a:extLst>
          </p:cNvPr>
          <p:cNvSpPr/>
          <p:nvPr/>
        </p:nvSpPr>
        <p:spPr>
          <a:xfrm>
            <a:off x="4636499" y="2140683"/>
            <a:ext cx="2454371" cy="344899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9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 com confiança baixa">
            <a:extLst>
              <a:ext uri="{FF2B5EF4-FFF2-40B4-BE49-F238E27FC236}">
                <a16:creationId xmlns:a16="http://schemas.microsoft.com/office/drawing/2014/main" id="{57C53E8C-F04A-827A-E7A7-57745CF7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02" y="606457"/>
            <a:ext cx="2811957" cy="5342181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667E0DD-F87D-9617-D5CC-6728EC1A1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3" y="606458"/>
            <a:ext cx="2811957" cy="5645084"/>
          </a:xfrm>
          <a:prstGeom prst="rect">
            <a:avLst/>
          </a:prstGeom>
        </p:spPr>
      </p:pic>
      <p:pic>
        <p:nvPicPr>
          <p:cNvPr id="9" name="Imagem 8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80C7C444-40E0-1663-CA8E-8F1EB644E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48" b="15166"/>
          <a:stretch/>
        </p:blipFill>
        <p:spPr>
          <a:xfrm>
            <a:off x="931703" y="1117875"/>
            <a:ext cx="2811958" cy="4217266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7D32C865-835B-F3D2-E792-E67B483C6A0B}"/>
              </a:ext>
            </a:extLst>
          </p:cNvPr>
          <p:cNvSpPr/>
          <p:nvPr/>
        </p:nvSpPr>
        <p:spPr>
          <a:xfrm>
            <a:off x="3948749" y="3238503"/>
            <a:ext cx="526431" cy="380993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446AC7C-8523-68DD-8C31-0F23396CD9D8}"/>
              </a:ext>
            </a:extLst>
          </p:cNvPr>
          <p:cNvSpPr/>
          <p:nvPr/>
        </p:nvSpPr>
        <p:spPr>
          <a:xfrm>
            <a:off x="7626802" y="3238503"/>
            <a:ext cx="526431" cy="380993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F20CE22-8BA3-C7A3-87D5-DA55633C64F0}"/>
              </a:ext>
            </a:extLst>
          </p:cNvPr>
          <p:cNvSpPr/>
          <p:nvPr/>
        </p:nvSpPr>
        <p:spPr>
          <a:xfrm>
            <a:off x="8263102" y="4711760"/>
            <a:ext cx="2604414" cy="699336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B3AA61-A1D9-A490-3946-31E8FC64CD3C}"/>
              </a:ext>
            </a:extLst>
          </p:cNvPr>
          <p:cNvSpPr/>
          <p:nvPr/>
        </p:nvSpPr>
        <p:spPr>
          <a:xfrm>
            <a:off x="1747413" y="2541195"/>
            <a:ext cx="1641246" cy="589279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AF6688BB-D8E7-647F-3B27-4006248A4713}"/>
              </a:ext>
            </a:extLst>
          </p:cNvPr>
          <p:cNvSpPr/>
          <p:nvPr/>
        </p:nvSpPr>
        <p:spPr>
          <a:xfrm>
            <a:off x="4334646" y="5707734"/>
            <a:ext cx="434433" cy="290065"/>
          </a:xfrm>
          <a:prstGeom prst="rightArrow">
            <a:avLst>
              <a:gd name="adj1" fmla="val 50000"/>
              <a:gd name="adj2" fmla="val 54268"/>
            </a:avLst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34D3AC6-7105-5875-B68C-0289DE5C17BB}"/>
              </a:ext>
            </a:extLst>
          </p:cNvPr>
          <p:cNvSpPr/>
          <p:nvPr/>
        </p:nvSpPr>
        <p:spPr>
          <a:xfrm>
            <a:off x="1882934" y="1359249"/>
            <a:ext cx="84579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rgbClr val="912BF1"/>
                </a:solidFill>
                <a:effectLst/>
                <a:latin typeface="MuseoModerno" panose="020B0604020202020204" charset="0"/>
              </a:rPr>
              <a:t>Agora é com você </a:t>
            </a:r>
          </a:p>
          <a:p>
            <a:pPr algn="ctr"/>
            <a:r>
              <a:rPr lang="pt-BR" sz="4400" b="1" cap="none" spc="0" dirty="0">
                <a:ln/>
                <a:solidFill>
                  <a:srgbClr val="912BF1"/>
                </a:solidFill>
                <a:effectLst/>
                <a:latin typeface="MuseoModerno" panose="020B0604020202020204" charset="0"/>
              </a:rPr>
              <a:t>corretor!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9F244D-AF1A-A989-A7CF-FD53DA056C9A}"/>
              </a:ext>
            </a:extLst>
          </p:cNvPr>
          <p:cNvSpPr/>
          <p:nvPr/>
        </p:nvSpPr>
        <p:spPr>
          <a:xfrm>
            <a:off x="5128285" y="2905065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000" b="1" cap="none" spc="0" dirty="0">
                <a:ln/>
                <a:solidFill>
                  <a:srgbClr val="C600D2"/>
                </a:solidFill>
                <a:effectLst/>
                <a:latin typeface="MuseoModerno" panose="020B0604020202020204" charset="0"/>
              </a:rPr>
              <a:t>Passo a passo</a:t>
            </a:r>
          </a:p>
        </p:txBody>
      </p:sp>
      <p:pic>
        <p:nvPicPr>
          <p:cNvPr id="6" name="Imagem 5">
            <a:hlinkClick r:id="rId3"/>
            <a:extLst>
              <a:ext uri="{FF2B5EF4-FFF2-40B4-BE49-F238E27FC236}">
                <a16:creationId xmlns:a16="http://schemas.microsoft.com/office/drawing/2014/main" id="{F3100824-83E2-2EE0-D208-30C734D1F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357" y="3629148"/>
            <a:ext cx="2297285" cy="152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8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F322228-039D-23A6-ED9A-5D180F77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28" y="1195303"/>
            <a:ext cx="10644744" cy="4279668"/>
          </a:xfrm>
          <a:prstGeom prst="rect">
            <a:avLst/>
          </a:prstGeom>
        </p:spPr>
      </p:pic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C94A63AF-A7EC-9483-E16C-0610076C4349}"/>
              </a:ext>
            </a:extLst>
          </p:cNvPr>
          <p:cNvSpPr/>
          <p:nvPr/>
        </p:nvSpPr>
        <p:spPr>
          <a:xfrm>
            <a:off x="2527316" y="3429000"/>
            <a:ext cx="528304" cy="357268"/>
          </a:xfrm>
          <a:prstGeom prst="leftArrow">
            <a:avLst/>
          </a:prstGeom>
          <a:solidFill>
            <a:srgbClr val="C8AE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91E115A-979A-350B-87C9-CF6F45DF7179}"/>
              </a:ext>
            </a:extLst>
          </p:cNvPr>
          <p:cNvSpPr/>
          <p:nvPr/>
        </p:nvSpPr>
        <p:spPr>
          <a:xfrm>
            <a:off x="816824" y="3500518"/>
            <a:ext cx="1645449" cy="191205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5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79800C-B039-1DC5-5BAB-87FA9DD95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06" y="1344676"/>
            <a:ext cx="10346588" cy="3735919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D85222D-49F8-22D3-5F60-19338CB43FD8}"/>
              </a:ext>
            </a:extLst>
          </p:cNvPr>
          <p:cNvSpPr/>
          <p:nvPr/>
        </p:nvSpPr>
        <p:spPr>
          <a:xfrm>
            <a:off x="8208976" y="3578941"/>
            <a:ext cx="1283305" cy="661945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4DA7C1-7DDE-D540-37C7-A822B5459ACE}"/>
              </a:ext>
            </a:extLst>
          </p:cNvPr>
          <p:cNvSpPr txBox="1"/>
          <p:nvPr/>
        </p:nvSpPr>
        <p:spPr>
          <a:xfrm>
            <a:off x="9608817" y="4769609"/>
            <a:ext cx="1283305" cy="430887"/>
          </a:xfrm>
          <a:prstGeom prst="rect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Clique pra anexar os documentos.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422F2F-2028-EFB0-83BD-BD9A4B67AB98}"/>
              </a:ext>
            </a:extLst>
          </p:cNvPr>
          <p:cNvSpPr/>
          <p:nvPr/>
        </p:nvSpPr>
        <p:spPr>
          <a:xfrm>
            <a:off x="9523657" y="3795852"/>
            <a:ext cx="1453624" cy="228122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0436FFA-95F1-C41B-E4AC-25BC161607B2}"/>
              </a:ext>
            </a:extLst>
          </p:cNvPr>
          <p:cNvSpPr/>
          <p:nvPr/>
        </p:nvSpPr>
        <p:spPr>
          <a:xfrm>
            <a:off x="7509342" y="3070068"/>
            <a:ext cx="1921378" cy="358931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3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7606483-E2B4-1684-F1C9-56E710FB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21" y="757358"/>
            <a:ext cx="9553157" cy="5042551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6B5E425-8D74-6356-414D-1A7C16566A98}"/>
              </a:ext>
            </a:extLst>
          </p:cNvPr>
          <p:cNvSpPr/>
          <p:nvPr/>
        </p:nvSpPr>
        <p:spPr>
          <a:xfrm>
            <a:off x="4636580" y="3278633"/>
            <a:ext cx="2918837" cy="1223924"/>
          </a:xfrm>
          <a:prstGeom prst="round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Anexe todos os documentos. </a:t>
            </a:r>
          </a:p>
          <a:p>
            <a:pPr algn="ctr"/>
            <a:r>
              <a:rPr lang="pt-BR" dirty="0"/>
              <a:t>Do dependente também, se houver.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A19C7338-6FC0-31AF-4066-6C50526C5A7A}"/>
              </a:ext>
            </a:extLst>
          </p:cNvPr>
          <p:cNvSpPr/>
          <p:nvPr/>
        </p:nvSpPr>
        <p:spPr>
          <a:xfrm>
            <a:off x="10293531" y="2651760"/>
            <a:ext cx="579047" cy="2978331"/>
          </a:xfrm>
          <a:prstGeom prst="rightBrace">
            <a:avLst/>
          </a:prstGeom>
          <a:ln>
            <a:solidFill>
              <a:srgbClr val="C600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600D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89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2A6821-778F-BEE4-DEB9-382C63F5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90" y="988692"/>
            <a:ext cx="9901220" cy="4880615"/>
          </a:xfrm>
          <a:prstGeom prst="rect">
            <a:avLst/>
          </a:prstGeom>
        </p:spPr>
      </p:pic>
      <p:sp>
        <p:nvSpPr>
          <p:cNvPr id="3" name="Seta: para Cima 2">
            <a:extLst>
              <a:ext uri="{FF2B5EF4-FFF2-40B4-BE49-F238E27FC236}">
                <a16:creationId xmlns:a16="http://schemas.microsoft.com/office/drawing/2014/main" id="{85DDD7FA-5F52-0B8B-4AEE-AB1603827AAC}"/>
              </a:ext>
            </a:extLst>
          </p:cNvPr>
          <p:cNvSpPr/>
          <p:nvPr/>
        </p:nvSpPr>
        <p:spPr>
          <a:xfrm>
            <a:off x="8433891" y="3115057"/>
            <a:ext cx="456156" cy="581259"/>
          </a:xfrm>
          <a:prstGeom prst="upArrow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246EF06-D621-B3B0-99E8-2FEE5014C8B6}"/>
              </a:ext>
            </a:extLst>
          </p:cNvPr>
          <p:cNvSpPr/>
          <p:nvPr/>
        </p:nvSpPr>
        <p:spPr>
          <a:xfrm>
            <a:off x="7626041" y="3595506"/>
            <a:ext cx="2153382" cy="1195950"/>
          </a:xfrm>
          <a:prstGeom prst="round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Observe que a ficha associativa já está anexada. </a:t>
            </a:r>
            <a:r>
              <a:rPr lang="pt-BR" sz="1600" b="1" dirty="0"/>
              <a:t>Não anexar outro documento.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83472A-AD17-B637-271C-AE96380878C3}"/>
              </a:ext>
            </a:extLst>
          </p:cNvPr>
          <p:cNvSpPr/>
          <p:nvPr/>
        </p:nvSpPr>
        <p:spPr>
          <a:xfrm>
            <a:off x="5931349" y="2812124"/>
            <a:ext cx="1921378" cy="358931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D19630E-EA96-3CD0-6572-9F510584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07" y="2616976"/>
            <a:ext cx="10744607" cy="295476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1D74C2B-60EC-D5BE-E23D-892E5DDBE581}"/>
              </a:ext>
            </a:extLst>
          </p:cNvPr>
          <p:cNvSpPr txBox="1"/>
          <p:nvPr/>
        </p:nvSpPr>
        <p:spPr>
          <a:xfrm>
            <a:off x="1962718" y="1320067"/>
            <a:ext cx="8558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912BF1"/>
                </a:solidFill>
              </a:rPr>
              <a:t>Documentos anexados. Clicar em </a:t>
            </a:r>
            <a:r>
              <a:rPr lang="pt-BR" sz="3200" b="1" dirty="0">
                <a:solidFill>
                  <a:srgbClr val="C600D2"/>
                </a:solidFill>
              </a:rPr>
              <a:t>enviar proposta para análise</a:t>
            </a:r>
            <a:r>
              <a:rPr lang="pt-BR" sz="3200" b="1" dirty="0">
                <a:solidFill>
                  <a:srgbClr val="912BF1"/>
                </a:solidFill>
              </a:rPr>
              <a:t>, dentro do </a:t>
            </a:r>
            <a:r>
              <a:rPr lang="pt-BR" sz="3200" b="1" dirty="0">
                <a:solidFill>
                  <a:srgbClr val="C600D2"/>
                </a:solidFill>
              </a:rPr>
              <a:t>prazo de entrega</a:t>
            </a:r>
            <a:r>
              <a:rPr lang="pt-BR" sz="3200" b="1" dirty="0">
                <a:solidFill>
                  <a:srgbClr val="912BF1"/>
                </a:solidFill>
              </a:rPr>
              <a:t>.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CA5E4A2-AD6C-BCA0-E489-A65A8E859C1E}"/>
              </a:ext>
            </a:extLst>
          </p:cNvPr>
          <p:cNvSpPr/>
          <p:nvPr/>
        </p:nvSpPr>
        <p:spPr>
          <a:xfrm rot="16200000">
            <a:off x="5417958" y="4503556"/>
            <a:ext cx="694140" cy="661945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11919E07-4B54-03D1-208A-5ACCB09FA259}"/>
              </a:ext>
            </a:extLst>
          </p:cNvPr>
          <p:cNvSpPr/>
          <p:nvPr/>
        </p:nvSpPr>
        <p:spPr>
          <a:xfrm>
            <a:off x="9132519" y="4132459"/>
            <a:ext cx="694140" cy="502061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C83AB35-227E-D517-5F4E-2D97407FABC6}"/>
              </a:ext>
            </a:extLst>
          </p:cNvPr>
          <p:cNvSpPr/>
          <p:nvPr/>
        </p:nvSpPr>
        <p:spPr>
          <a:xfrm>
            <a:off x="9868569" y="4269428"/>
            <a:ext cx="1453624" cy="228122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9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99091B-DA34-9D30-F61B-1700E32DF492}"/>
              </a:ext>
            </a:extLst>
          </p:cNvPr>
          <p:cNvSpPr txBox="1"/>
          <p:nvPr/>
        </p:nvSpPr>
        <p:spPr>
          <a:xfrm>
            <a:off x="905535" y="595971"/>
            <a:ext cx="103809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ln w="0"/>
                <a:solidFill>
                  <a:srgbClr val="912BF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Moderno" panose="020B0604020202020204" charset="0"/>
              </a:rPr>
              <a:t>Precisa alterar ou corrigir algum dado na proposta?</a:t>
            </a:r>
          </a:p>
          <a:p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u="sng" dirty="0">
                <a:solidFill>
                  <a:srgbClr val="C600D2"/>
                </a:solidFill>
              </a:rPr>
              <a:t>Cliente não recebeu o link para assinatura?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Clica em </a:t>
            </a:r>
            <a:r>
              <a:rPr lang="pt-BR" sz="2000" b="1" dirty="0"/>
              <a:t>Recomeçar a venda. </a:t>
            </a:r>
            <a:r>
              <a:rPr lang="pt-BR" sz="2000" dirty="0"/>
              <a:t>Concluir e irá </a:t>
            </a:r>
            <a:r>
              <a:rPr lang="pt-BR" sz="2000" b="1" dirty="0"/>
              <a:t>novo link para o cliente assinar.</a:t>
            </a:r>
          </a:p>
          <a:p>
            <a:endParaRPr lang="pt-BR" sz="2000" dirty="0"/>
          </a:p>
          <a:p>
            <a:r>
              <a:rPr lang="pt-BR" sz="1400" i="1" dirty="0"/>
              <a:t>Sempre que precisar corrigir/alterar algum dado na proposta, precisará do consentimento do cliente, para que tenha ciência das alterações realizadas na proposta.</a:t>
            </a:r>
          </a:p>
          <a:p>
            <a:endParaRPr lang="pt-BR" sz="14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u="sng" dirty="0">
                <a:solidFill>
                  <a:srgbClr val="C600D2"/>
                </a:solidFill>
              </a:rPr>
              <a:t>Entrevista técnica</a:t>
            </a:r>
          </a:p>
          <a:p>
            <a:r>
              <a:rPr lang="pt-BR" dirty="0"/>
              <a:t>A </a:t>
            </a:r>
            <a:r>
              <a:rPr lang="pt-BR" dirty="0" err="1"/>
              <a:t>AllCare</a:t>
            </a:r>
            <a:r>
              <a:rPr lang="pt-BR" dirty="0"/>
              <a:t> entrará em contato com </a:t>
            </a:r>
            <a:r>
              <a:rPr lang="pt-BR" b="1" dirty="0"/>
              <a:t>100% dos beneficiários para entrevista técnica. </a:t>
            </a:r>
          </a:p>
          <a:p>
            <a:r>
              <a:rPr lang="pt-BR" dirty="0"/>
              <a:t>Somente </a:t>
            </a:r>
            <a:r>
              <a:rPr lang="pt-BR" b="1" dirty="0"/>
              <a:t>o titular </a:t>
            </a:r>
            <a:r>
              <a:rPr lang="pt-BR" dirty="0"/>
              <a:t>poderá realizá-la</a:t>
            </a:r>
          </a:p>
          <a:p>
            <a:r>
              <a:rPr lang="pt-BR" dirty="0"/>
              <a:t>Em caso de alteração de declaração de saúde e/ou CPT será enviado para assinatura.</a:t>
            </a:r>
          </a:p>
          <a:p>
            <a:r>
              <a:rPr lang="pt-BR" dirty="0"/>
              <a:t> Email deve ser </a:t>
            </a:r>
            <a:r>
              <a:rPr lang="pt-BR" b="1" dirty="0"/>
              <a:t>somente do titular.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r>
              <a:rPr lang="pt-BR" sz="1100" dirty="0"/>
              <a:t>Caso tenha dúvidas sobre a DS o titular deve retornar o contato na Entrevista Técnica.</a:t>
            </a:r>
            <a:r>
              <a:rPr lang="pt-BR" b="1" dirty="0"/>
              <a:t> </a:t>
            </a:r>
          </a:p>
          <a:p>
            <a:endParaRPr lang="pt-B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u="sng" dirty="0">
                <a:solidFill>
                  <a:srgbClr val="C600D2"/>
                </a:solidFill>
              </a:rPr>
              <a:t>Regularização de pendências: Via sistema de vendas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portal de vendas e ou envio no Email: pendenciaadesaomg@allcare.com.br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430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68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295A48-73F9-6C24-C63F-322FCBADD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82" y="1087159"/>
            <a:ext cx="10626436" cy="49999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827D12-FC68-5812-487C-DAB9F63E0150}"/>
              </a:ext>
            </a:extLst>
          </p:cNvPr>
          <p:cNvSpPr txBox="1"/>
          <p:nvPr/>
        </p:nvSpPr>
        <p:spPr>
          <a:xfrm>
            <a:off x="4918363" y="586181"/>
            <a:ext cx="2715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912BF1"/>
                </a:solidFill>
                <a:latin typeface="MuseoModerno" panose="020B0604020202020204" charset="0"/>
              </a:rPr>
              <a:t>vendas.allcare.com.br/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65AC146-4A06-C1A8-AAF2-5AC39FD08750}"/>
              </a:ext>
            </a:extLst>
          </p:cNvPr>
          <p:cNvSpPr/>
          <p:nvPr/>
        </p:nvSpPr>
        <p:spPr>
          <a:xfrm>
            <a:off x="4868814" y="3587156"/>
            <a:ext cx="2454371" cy="249433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4E1737C-DD66-7DC1-3C0B-6D65705DB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9" y="1207640"/>
            <a:ext cx="11036293" cy="4288592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7337E988-7115-F2B1-5125-276B7008E156}"/>
              </a:ext>
            </a:extLst>
          </p:cNvPr>
          <p:cNvSpPr/>
          <p:nvPr/>
        </p:nvSpPr>
        <p:spPr>
          <a:xfrm>
            <a:off x="2359421" y="3517490"/>
            <a:ext cx="528304" cy="357268"/>
          </a:xfrm>
          <a:prstGeom prst="leftArrow">
            <a:avLst/>
          </a:prstGeom>
          <a:solidFill>
            <a:srgbClr val="C8AE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BC90CA8-E31A-85E4-CD10-352B016E3427}"/>
              </a:ext>
            </a:extLst>
          </p:cNvPr>
          <p:cNvSpPr/>
          <p:nvPr/>
        </p:nvSpPr>
        <p:spPr>
          <a:xfrm>
            <a:off x="648929" y="3589008"/>
            <a:ext cx="1645449" cy="191205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6AC6A88-2BCB-DBEB-1333-3013B479AF8F}"/>
              </a:ext>
            </a:extLst>
          </p:cNvPr>
          <p:cNvCxnSpPr/>
          <p:nvPr/>
        </p:nvCxnSpPr>
        <p:spPr>
          <a:xfrm>
            <a:off x="2887725" y="2182761"/>
            <a:ext cx="7052688" cy="0"/>
          </a:xfrm>
          <a:prstGeom prst="line">
            <a:avLst/>
          </a:prstGeom>
          <a:ln>
            <a:solidFill>
              <a:srgbClr val="C600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6DE08D03-7AE9-42BA-A572-F4553F6909E0}"/>
              </a:ext>
            </a:extLst>
          </p:cNvPr>
          <p:cNvCxnSpPr/>
          <p:nvPr/>
        </p:nvCxnSpPr>
        <p:spPr>
          <a:xfrm>
            <a:off x="5499669" y="2182761"/>
            <a:ext cx="914400" cy="914400"/>
          </a:xfrm>
          <a:prstGeom prst="bentConnector3">
            <a:avLst/>
          </a:prstGeom>
          <a:ln>
            <a:solidFill>
              <a:srgbClr val="C600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4759CC-49CE-266B-5BB9-2227A02C3C06}"/>
              </a:ext>
            </a:extLst>
          </p:cNvPr>
          <p:cNvSpPr txBox="1"/>
          <p:nvPr/>
        </p:nvSpPr>
        <p:spPr>
          <a:xfrm>
            <a:off x="6511742" y="2828213"/>
            <a:ext cx="1755036" cy="646331"/>
          </a:xfrm>
          <a:prstGeom prst="rect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Preencher os dados de acordo com a elegibilidade.</a:t>
            </a:r>
          </a:p>
        </p:txBody>
      </p:sp>
    </p:spTree>
    <p:extLst>
      <p:ext uri="{BB962C8B-B14F-4D97-AF65-F5344CB8AC3E}">
        <p14:creationId xmlns:p14="http://schemas.microsoft.com/office/powerpoint/2010/main" val="17192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1904D77-5BA5-056E-CF31-9D552E54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29" y="687670"/>
            <a:ext cx="9215698" cy="5141629"/>
          </a:xfrm>
          <a:prstGeom prst="rect">
            <a:avLst/>
          </a:prstGeom>
        </p:spPr>
      </p:pic>
      <p:sp>
        <p:nvSpPr>
          <p:cNvPr id="5" name="Seta: para a Esquerda e para Cima 4">
            <a:extLst>
              <a:ext uri="{FF2B5EF4-FFF2-40B4-BE49-F238E27FC236}">
                <a16:creationId xmlns:a16="http://schemas.microsoft.com/office/drawing/2014/main" id="{F2508464-DF78-5BA7-8C34-E001CDE5A422}"/>
              </a:ext>
            </a:extLst>
          </p:cNvPr>
          <p:cNvSpPr/>
          <p:nvPr/>
        </p:nvSpPr>
        <p:spPr>
          <a:xfrm>
            <a:off x="9497877" y="3429000"/>
            <a:ext cx="1549499" cy="623060"/>
          </a:xfrm>
          <a:prstGeom prst="leftUp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65F1DA-11CD-D88D-54A9-357F176782E5}"/>
              </a:ext>
            </a:extLst>
          </p:cNvPr>
          <p:cNvSpPr txBox="1"/>
          <p:nvPr/>
        </p:nvSpPr>
        <p:spPr>
          <a:xfrm>
            <a:off x="9894039" y="2842985"/>
            <a:ext cx="1755036" cy="830997"/>
          </a:xfrm>
          <a:prstGeom prst="rect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Conferir dados inseridos na simulação e seguir com a opção contratar plano.</a:t>
            </a:r>
          </a:p>
        </p:txBody>
      </p:sp>
    </p:spTree>
    <p:extLst>
      <p:ext uri="{BB962C8B-B14F-4D97-AF65-F5344CB8AC3E}">
        <p14:creationId xmlns:p14="http://schemas.microsoft.com/office/powerpoint/2010/main" val="38464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2812B2-D86B-2386-3263-2FB38269A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80" y="556823"/>
            <a:ext cx="7632545" cy="5601867"/>
          </a:xfrm>
          <a:prstGeom prst="rect">
            <a:avLst/>
          </a:prstGeom>
        </p:spPr>
      </p:pic>
      <p:sp>
        <p:nvSpPr>
          <p:cNvPr id="5" name="Texto Explicativo: Seta para a Esquerda 4">
            <a:extLst>
              <a:ext uri="{FF2B5EF4-FFF2-40B4-BE49-F238E27FC236}">
                <a16:creationId xmlns:a16="http://schemas.microsoft.com/office/drawing/2014/main" id="{39D232A9-EBC2-85B9-8A9F-7C6ED114A1EE}"/>
              </a:ext>
            </a:extLst>
          </p:cNvPr>
          <p:cNvSpPr/>
          <p:nvPr/>
        </p:nvSpPr>
        <p:spPr>
          <a:xfrm>
            <a:off x="8509970" y="1421318"/>
            <a:ext cx="2939065" cy="3198308"/>
          </a:xfrm>
          <a:prstGeom prst="leftArrowCallout">
            <a:avLst>
              <a:gd name="adj1" fmla="val 6183"/>
              <a:gd name="adj2" fmla="val 10593"/>
              <a:gd name="adj3" fmla="val 25000"/>
              <a:gd name="adj4" fmla="val 64977"/>
            </a:avLst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83C03C-CC8D-C369-0DAE-B63A427AA587}"/>
              </a:ext>
            </a:extLst>
          </p:cNvPr>
          <p:cNvSpPr txBox="1"/>
          <p:nvPr/>
        </p:nvSpPr>
        <p:spPr>
          <a:xfrm>
            <a:off x="9603065" y="1589311"/>
            <a:ext cx="1741210" cy="2862322"/>
          </a:xfrm>
          <a:prstGeom prst="rect">
            <a:avLst/>
          </a:prstGeom>
          <a:solidFill>
            <a:srgbClr val="BE7FFF"/>
          </a:solidFill>
          <a:ln>
            <a:solidFill>
              <a:srgbClr val="BE7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Preencher todos os dados.</a:t>
            </a:r>
          </a:p>
          <a:p>
            <a:pPr algn="ctr"/>
            <a:endParaRPr lang="pt-BR" sz="1300" b="1" dirty="0">
              <a:solidFill>
                <a:schemeClr val="bg1"/>
              </a:solidFill>
            </a:endParaRPr>
          </a:p>
          <a:p>
            <a:pPr algn="ctr"/>
            <a:r>
              <a:rPr lang="pt-BR" sz="1300" b="1" dirty="0">
                <a:solidFill>
                  <a:schemeClr val="bg1"/>
                </a:solidFill>
              </a:rPr>
              <a:t>Obrigatório número do SUS.</a:t>
            </a:r>
          </a:p>
          <a:p>
            <a:pPr algn="ctr"/>
            <a:endParaRPr lang="pt-BR" sz="1300" b="1" dirty="0">
              <a:solidFill>
                <a:schemeClr val="bg1"/>
              </a:solidFill>
            </a:endParaRPr>
          </a:p>
          <a:p>
            <a:pPr algn="ctr"/>
            <a:r>
              <a:rPr lang="pt-BR" sz="1300" b="1" dirty="0">
                <a:solidFill>
                  <a:schemeClr val="bg1"/>
                </a:solidFill>
              </a:rPr>
              <a:t>Conferir marcação da  redução de carência.</a:t>
            </a:r>
          </a:p>
          <a:p>
            <a:pPr algn="ctr"/>
            <a:endParaRPr lang="pt-BR" sz="1300" b="1" dirty="0">
              <a:solidFill>
                <a:schemeClr val="bg1"/>
              </a:solidFill>
            </a:endParaRPr>
          </a:p>
          <a:p>
            <a:pPr algn="ctr"/>
            <a:r>
              <a:rPr lang="pt-BR" sz="1300" b="1" dirty="0">
                <a:solidFill>
                  <a:schemeClr val="bg1"/>
                </a:solidFill>
              </a:rPr>
              <a:t>Conferir telefone de contato </a:t>
            </a:r>
            <a:r>
              <a:rPr lang="pt-BR" sz="1200" b="1" dirty="0">
                <a:solidFill>
                  <a:schemeClr val="bg1"/>
                </a:solidFill>
              </a:rPr>
              <a:t>(para entrevista técnica).</a:t>
            </a:r>
          </a:p>
          <a:p>
            <a:pPr algn="ctr"/>
            <a:endParaRPr lang="pt-BR" sz="1200" b="1" dirty="0">
              <a:solidFill>
                <a:schemeClr val="bg1"/>
              </a:solidFill>
            </a:endParaRPr>
          </a:p>
          <a:p>
            <a:pPr algn="ctr"/>
            <a:r>
              <a:rPr lang="pt-BR" sz="1300" b="1" dirty="0">
                <a:solidFill>
                  <a:schemeClr val="bg1"/>
                </a:solidFill>
              </a:rPr>
              <a:t>Email do titular.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A8BCCD-0ABA-8FF3-C296-0A3A28F40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810" y="2224087"/>
            <a:ext cx="1721465" cy="2016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B53FE1-4E0B-217F-8BA4-6725AC47D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190" y="2492886"/>
            <a:ext cx="1721465" cy="2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B34B39-F224-3E36-B74D-F5102B53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69" y="915431"/>
            <a:ext cx="10561962" cy="385659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90624C-D65A-1EE2-9C52-DDC3160CAF40}"/>
              </a:ext>
            </a:extLst>
          </p:cNvPr>
          <p:cNvSpPr txBox="1"/>
          <p:nvPr/>
        </p:nvSpPr>
        <p:spPr>
          <a:xfrm>
            <a:off x="4755159" y="4899140"/>
            <a:ext cx="2681681" cy="923330"/>
          </a:xfrm>
          <a:prstGeom prst="rect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Preencher forma de pagamento e clicar em próximo.</a:t>
            </a:r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D24F52DE-1368-664D-8370-769BC13ECE0E}"/>
              </a:ext>
            </a:extLst>
          </p:cNvPr>
          <p:cNvSpPr/>
          <p:nvPr/>
        </p:nvSpPr>
        <p:spPr>
          <a:xfrm rot="5400000">
            <a:off x="5831847" y="4456354"/>
            <a:ext cx="528304" cy="357268"/>
          </a:xfrm>
          <a:prstGeom prst="lef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CEBD95E-8F7B-3531-35C1-EB5A5CCFF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5" y="1025383"/>
            <a:ext cx="10842789" cy="480723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9399D16-9D5B-732E-5D18-B0A68D9824B0}"/>
              </a:ext>
            </a:extLst>
          </p:cNvPr>
          <p:cNvSpPr/>
          <p:nvPr/>
        </p:nvSpPr>
        <p:spPr>
          <a:xfrm>
            <a:off x="2371473" y="2326037"/>
            <a:ext cx="7449052" cy="344899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4D3ABC-A233-40ED-D93A-C4BC27D4CDA9}"/>
              </a:ext>
            </a:extLst>
          </p:cNvPr>
          <p:cNvSpPr/>
          <p:nvPr/>
        </p:nvSpPr>
        <p:spPr>
          <a:xfrm>
            <a:off x="4835761" y="3256549"/>
            <a:ext cx="4851164" cy="344899"/>
          </a:xfrm>
          <a:prstGeom prst="rect">
            <a:avLst/>
          </a:prstGeom>
          <a:solidFill>
            <a:srgbClr val="C8AEF1">
              <a:alpha val="28000"/>
            </a:srgbClr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7A396F-1D6D-8C2C-24C3-CF904B12BBA1}"/>
              </a:ext>
            </a:extLst>
          </p:cNvPr>
          <p:cNvSpPr txBox="1"/>
          <p:nvPr/>
        </p:nvSpPr>
        <p:spPr>
          <a:xfrm>
            <a:off x="4694674" y="4316488"/>
            <a:ext cx="2802651" cy="830997"/>
          </a:xfrm>
          <a:prstGeom prst="rect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PRONTO! </a:t>
            </a:r>
          </a:p>
          <a:p>
            <a:pPr algn="ctr"/>
            <a:r>
              <a:rPr lang="pt-BR" sz="1600" dirty="0"/>
              <a:t>Link de assinatura enviado para o cliente.</a:t>
            </a:r>
          </a:p>
        </p:txBody>
      </p:sp>
    </p:spTree>
    <p:extLst>
      <p:ext uri="{BB962C8B-B14F-4D97-AF65-F5344CB8AC3E}">
        <p14:creationId xmlns:p14="http://schemas.microsoft.com/office/powerpoint/2010/main" val="29339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34D3AC6-7105-5875-B68C-0289DE5C17BB}"/>
              </a:ext>
            </a:extLst>
          </p:cNvPr>
          <p:cNvSpPr/>
          <p:nvPr/>
        </p:nvSpPr>
        <p:spPr>
          <a:xfrm>
            <a:off x="1882934" y="1359249"/>
            <a:ext cx="84579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cap="none" spc="0" dirty="0">
                <a:ln/>
                <a:solidFill>
                  <a:srgbClr val="912BF1"/>
                </a:solidFill>
                <a:effectLst/>
                <a:latin typeface="MuseoModerno" panose="020B0604020202020204" charset="0"/>
              </a:rPr>
              <a:t>Como o cliente </a:t>
            </a:r>
          </a:p>
          <a:p>
            <a:pPr algn="ctr"/>
            <a:r>
              <a:rPr lang="pt-BR" sz="4400" b="1" cap="none" spc="0" dirty="0">
                <a:ln/>
                <a:solidFill>
                  <a:srgbClr val="912BF1"/>
                </a:solidFill>
                <a:effectLst/>
                <a:latin typeface="MuseoModerno" panose="020B0604020202020204" charset="0"/>
              </a:rPr>
              <a:t>recebe?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9F244D-AF1A-A989-A7CF-FD53DA056C9A}"/>
              </a:ext>
            </a:extLst>
          </p:cNvPr>
          <p:cNvSpPr/>
          <p:nvPr/>
        </p:nvSpPr>
        <p:spPr>
          <a:xfrm>
            <a:off x="5128285" y="2905065"/>
            <a:ext cx="1967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000" b="1" cap="none" spc="0" dirty="0">
                <a:ln/>
                <a:solidFill>
                  <a:srgbClr val="C600D2"/>
                </a:solidFill>
                <a:effectLst/>
                <a:latin typeface="MuseoModerno" panose="020B0604020202020204" charset="0"/>
              </a:rPr>
              <a:t>Passo a passo</a:t>
            </a:r>
          </a:p>
        </p:txBody>
      </p:sp>
      <p:pic>
        <p:nvPicPr>
          <p:cNvPr id="6" name="Imagem 5">
            <a:hlinkClick r:id="rId3"/>
            <a:extLst>
              <a:ext uri="{FF2B5EF4-FFF2-40B4-BE49-F238E27FC236}">
                <a16:creationId xmlns:a16="http://schemas.microsoft.com/office/drawing/2014/main" id="{F3100824-83E2-2EE0-D208-30C734D1F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357" y="3629148"/>
            <a:ext cx="2297285" cy="152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55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269D640-8116-748A-C638-3436A1E40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9" b="20593"/>
          <a:stretch/>
        </p:blipFill>
        <p:spPr>
          <a:xfrm>
            <a:off x="6710686" y="1045355"/>
            <a:ext cx="3570391" cy="4903333"/>
          </a:xfrm>
          <a:prstGeom prst="rect">
            <a:avLst/>
          </a:prstGeom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B84AE6F-1FA5-E44E-4AED-8BB48F3EC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83"/>
          <a:stretch/>
        </p:blipFill>
        <p:spPr>
          <a:xfrm>
            <a:off x="2775840" y="1066800"/>
            <a:ext cx="2758560" cy="492707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A85B80B-BC4C-4466-65D5-B1FAA65B4014}"/>
              </a:ext>
            </a:extLst>
          </p:cNvPr>
          <p:cNvSpPr/>
          <p:nvPr/>
        </p:nvSpPr>
        <p:spPr>
          <a:xfrm>
            <a:off x="2116034" y="5449788"/>
            <a:ext cx="659806" cy="288145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9A7317A-7A68-FCDD-2997-48E7EDA6545D}"/>
              </a:ext>
            </a:extLst>
          </p:cNvPr>
          <p:cNvSpPr/>
          <p:nvPr/>
        </p:nvSpPr>
        <p:spPr>
          <a:xfrm>
            <a:off x="5991227" y="3284927"/>
            <a:ext cx="659806" cy="288145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517C9599-9C0A-0795-E943-F2DA7997AE4E}"/>
              </a:ext>
            </a:extLst>
          </p:cNvPr>
          <p:cNvSpPr/>
          <p:nvPr/>
        </p:nvSpPr>
        <p:spPr>
          <a:xfrm rot="10800000">
            <a:off x="5196613" y="5701603"/>
            <a:ext cx="548916" cy="179194"/>
          </a:xfrm>
          <a:prstGeom prst="rightArrow">
            <a:avLst/>
          </a:prstGeom>
          <a:solidFill>
            <a:srgbClr val="BE7FFF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B00318A-5C71-EDD4-038E-20ACBABD40DC}"/>
              </a:ext>
            </a:extLst>
          </p:cNvPr>
          <p:cNvSpPr/>
          <p:nvPr/>
        </p:nvSpPr>
        <p:spPr>
          <a:xfrm>
            <a:off x="3432266" y="3032215"/>
            <a:ext cx="1646518" cy="357596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72B1495-8CEB-E038-5D60-8083E6B09A3A}"/>
              </a:ext>
            </a:extLst>
          </p:cNvPr>
          <p:cNvSpPr/>
          <p:nvPr/>
        </p:nvSpPr>
        <p:spPr>
          <a:xfrm>
            <a:off x="7769641" y="2444387"/>
            <a:ext cx="2038387" cy="840540"/>
          </a:xfrm>
          <a:prstGeom prst="rect">
            <a:avLst/>
          </a:prstGeom>
          <a:solidFill>
            <a:srgbClr val="912BF1"/>
          </a:solidFill>
          <a:ln>
            <a:solidFill>
              <a:srgbClr val="C600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4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6281</TotalTime>
  <Words>301</Words>
  <Application>Microsoft Office PowerPoint</Application>
  <PresentationFormat>Widescreen</PresentationFormat>
  <Paragraphs>47</Paragraphs>
  <Slides>19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MuseoModerno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Viviane Gomes</dc:creator>
  <cp:keywords/>
  <dc:description/>
  <cp:lastModifiedBy>Kênya Vellanini Costa Martins</cp:lastModifiedBy>
  <cp:revision>17</cp:revision>
  <dcterms:created xsi:type="dcterms:W3CDTF">2023-12-20T15:15:15Z</dcterms:created>
  <dcterms:modified xsi:type="dcterms:W3CDTF">2024-04-03T12:00:21Z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7a8a8b-caec-49d7-b239-4bb6f11c0cba_Enabled">
    <vt:lpwstr>true</vt:lpwstr>
  </property>
  <property fmtid="{D5CDD505-2E9C-101B-9397-08002B2CF9AE}" pid="3" name="MSIP_Label_437a8a8b-caec-49d7-b239-4bb6f11c0cba_SetDate">
    <vt:lpwstr>2023-12-20T19:09:15Z</vt:lpwstr>
  </property>
  <property fmtid="{D5CDD505-2E9C-101B-9397-08002B2CF9AE}" pid="4" name="MSIP_Label_437a8a8b-caec-49d7-b239-4bb6f11c0cba_Method">
    <vt:lpwstr>Privileged</vt:lpwstr>
  </property>
  <property fmtid="{D5CDD505-2E9C-101B-9397-08002B2CF9AE}" pid="5" name="MSIP_Label_437a8a8b-caec-49d7-b239-4bb6f11c0cba_Name">
    <vt:lpwstr>Público</vt:lpwstr>
  </property>
  <property fmtid="{D5CDD505-2E9C-101B-9397-08002B2CF9AE}" pid="6" name="MSIP_Label_437a8a8b-caec-49d7-b239-4bb6f11c0cba_SiteId">
    <vt:lpwstr>d9fe804d-dac8-4873-8a30-da6cd5382e1c</vt:lpwstr>
  </property>
  <property fmtid="{D5CDD505-2E9C-101B-9397-08002B2CF9AE}" pid="7" name="MSIP_Label_437a8a8b-caec-49d7-b239-4bb6f11c0cba_ActionId">
    <vt:lpwstr>8e44ad43-4eb3-49a5-9e12-7438d5eacf43</vt:lpwstr>
  </property>
  <property fmtid="{D5CDD505-2E9C-101B-9397-08002B2CF9AE}" pid="8" name="MSIP_Label_437a8a8b-caec-49d7-b239-4bb6f11c0cba_ContentBits">
    <vt:lpwstr>0</vt:lpwstr>
  </property>
</Properties>
</file>