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9" r:id="rId3"/>
  </p:sldMasterIdLst>
  <p:notesMasterIdLst>
    <p:notesMasterId r:id="rId87"/>
  </p:notesMasterIdLst>
  <p:handoutMasterIdLst>
    <p:handoutMasterId r:id="rId88"/>
  </p:handoutMasterIdLst>
  <p:sldIdLst>
    <p:sldId id="1349" r:id="rId4"/>
    <p:sldId id="256" r:id="rId5"/>
    <p:sldId id="1353" r:id="rId6"/>
    <p:sldId id="1350" r:id="rId7"/>
    <p:sldId id="992" r:id="rId8"/>
    <p:sldId id="1456" r:id="rId9"/>
    <p:sldId id="984" r:id="rId10"/>
    <p:sldId id="634" r:id="rId11"/>
    <p:sldId id="1009" r:id="rId12"/>
    <p:sldId id="1008" r:id="rId13"/>
    <p:sldId id="1055" r:id="rId14"/>
    <p:sldId id="1434" r:id="rId15"/>
    <p:sldId id="1430" r:id="rId16"/>
    <p:sldId id="1429" r:id="rId17"/>
    <p:sldId id="1433" r:id="rId18"/>
    <p:sldId id="636" r:id="rId19"/>
    <p:sldId id="638" r:id="rId20"/>
    <p:sldId id="1338" r:id="rId21"/>
    <p:sldId id="498" r:id="rId22"/>
    <p:sldId id="499" r:id="rId23"/>
    <p:sldId id="381" r:id="rId24"/>
    <p:sldId id="500" r:id="rId25"/>
    <p:sldId id="1354" r:id="rId26"/>
    <p:sldId id="501" r:id="rId27"/>
    <p:sldId id="380" r:id="rId28"/>
    <p:sldId id="1314" r:id="rId29"/>
    <p:sldId id="401" r:id="rId30"/>
    <p:sldId id="400" r:id="rId31"/>
    <p:sldId id="1355" r:id="rId32"/>
    <p:sldId id="1000" r:id="rId33"/>
    <p:sldId id="1328" r:id="rId34"/>
    <p:sldId id="1329" r:id="rId35"/>
    <p:sldId id="1345" r:id="rId36"/>
    <p:sldId id="402" r:id="rId37"/>
    <p:sldId id="403" r:id="rId38"/>
    <p:sldId id="404" r:id="rId39"/>
    <p:sldId id="1340" r:id="rId40"/>
    <p:sldId id="1341" r:id="rId41"/>
    <p:sldId id="1342" r:id="rId42"/>
    <p:sldId id="1343" r:id="rId43"/>
    <p:sldId id="1344" r:id="rId44"/>
    <p:sldId id="405" r:id="rId45"/>
    <p:sldId id="550" r:id="rId46"/>
    <p:sldId id="661" r:id="rId47"/>
    <p:sldId id="319" r:id="rId48"/>
    <p:sldId id="1435" r:id="rId49"/>
    <p:sldId id="707" r:id="rId50"/>
    <p:sldId id="450" r:id="rId51"/>
    <p:sldId id="502" r:id="rId52"/>
    <p:sldId id="503" r:id="rId53"/>
    <p:sldId id="504" r:id="rId54"/>
    <p:sldId id="505" r:id="rId55"/>
    <p:sldId id="1016" r:id="rId56"/>
    <p:sldId id="547" r:id="rId57"/>
    <p:sldId id="1339" r:id="rId58"/>
    <p:sldId id="824" r:id="rId59"/>
    <p:sldId id="1001" r:id="rId60"/>
    <p:sldId id="919" r:id="rId61"/>
    <p:sldId id="1293" r:id="rId62"/>
    <p:sldId id="512" r:id="rId63"/>
    <p:sldId id="1295" r:id="rId64"/>
    <p:sldId id="513" r:id="rId65"/>
    <p:sldId id="1297" r:id="rId66"/>
    <p:sldId id="514" r:id="rId67"/>
    <p:sldId id="1302" r:id="rId68"/>
    <p:sldId id="736" r:id="rId69"/>
    <p:sldId id="820" r:id="rId70"/>
    <p:sldId id="716" r:id="rId71"/>
    <p:sldId id="1330" r:id="rId72"/>
    <p:sldId id="484" r:id="rId73"/>
    <p:sldId id="1427" r:id="rId74"/>
    <p:sldId id="1451" r:id="rId75"/>
    <p:sldId id="1452" r:id="rId76"/>
    <p:sldId id="1453" r:id="rId77"/>
    <p:sldId id="1454" r:id="rId78"/>
    <p:sldId id="1436" r:id="rId79"/>
    <p:sldId id="1442" r:id="rId80"/>
    <p:sldId id="1440" r:id="rId81"/>
    <p:sldId id="1443" r:id="rId82"/>
    <p:sldId id="1446" r:id="rId83"/>
    <p:sldId id="1448" r:id="rId84"/>
    <p:sldId id="1450" r:id="rId85"/>
    <p:sldId id="1428" r:id="rId86"/>
  </p:sldIdLst>
  <p:sldSz cx="17557750" cy="987425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31" userDrawn="1">
          <p15:clr>
            <a:srgbClr val="A4A3A4"/>
          </p15:clr>
        </p15:guide>
        <p15:guide id="3" pos="5507" userDrawn="1">
          <p15:clr>
            <a:srgbClr val="A4A3A4"/>
          </p15:clr>
        </p15:guide>
        <p15:guide id="4" pos="10404" userDrawn="1">
          <p15:clr>
            <a:srgbClr val="A4A3A4"/>
          </p15:clr>
        </p15:guide>
        <p15:guide id="6" orient="horz" pos="3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icia Pacheco - Comercial" initials="LP-C" lastIdx="1" clrIdx="0">
    <p:extLst>
      <p:ext uri="{19B8F6BF-5375-455C-9EA6-DF929625EA0E}">
        <p15:presenceInfo xmlns:p15="http://schemas.microsoft.com/office/powerpoint/2012/main" userId="S-1-5-21-521941467-534534747-3187145249-9433" providerId="AD"/>
      </p:ext>
    </p:extLst>
  </p:cmAuthor>
  <p:cmAuthor id="2" name="Windows User" initials="WU" lastIdx="1" clrIdx="1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05C1"/>
    <a:srgbClr val="F7941E"/>
    <a:srgbClr val="8B4B97"/>
    <a:srgbClr val="303133"/>
    <a:srgbClr val="FFC73D"/>
    <a:srgbClr val="E8E8E8"/>
    <a:srgbClr val="7F7F7F"/>
    <a:srgbClr val="FFFFFF"/>
    <a:srgbClr val="F98F8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434" autoAdjust="0"/>
  </p:normalViewPr>
  <p:slideViewPr>
    <p:cSldViewPr snapToGrid="0">
      <p:cViewPr varScale="1">
        <p:scale>
          <a:sx n="50" d="100"/>
          <a:sy n="50" d="100"/>
        </p:scale>
        <p:origin x="702" y="60"/>
      </p:cViewPr>
      <p:guideLst>
        <p:guide pos="631"/>
        <p:guide pos="5507"/>
        <p:guide pos="10404"/>
        <p:guide orient="horz" pos="31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commentAuthors" Target="comment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E366F-82BF-4D87-8D3F-7392148F5B41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DA53B-661A-404D-8308-46B16F2E0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569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F9B3E81-D443-4454-9DAD-586908521CF4}" type="datetimeFigureOut">
              <a:rPr lang="pt-BR" smtClean="0"/>
              <a:t>11/01/2023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33F2B2E-AEC3-43C4-B866-C248E7D04D3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735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F2B2E-AEC3-43C4-B866-C248E7D04D34}" type="slidenum">
              <a:rPr lang="pt-BR" smtClean="0"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341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719" y="1615995"/>
            <a:ext cx="13168313" cy="3437702"/>
          </a:xfrm>
        </p:spPr>
        <p:txBody>
          <a:bodyPr anchor="b"/>
          <a:lstStyle>
            <a:lvl1pPr algn="ctr">
              <a:defRPr sz="863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719" y="5186268"/>
            <a:ext cx="13168313" cy="2383991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277" indent="0" algn="ctr">
              <a:buNone/>
              <a:defRPr sz="2880"/>
            </a:lvl2pPr>
            <a:lvl3pPr marL="1316553" indent="0" algn="ctr">
              <a:buNone/>
              <a:defRPr sz="2592"/>
            </a:lvl3pPr>
            <a:lvl4pPr marL="1974830" indent="0" algn="ctr">
              <a:buNone/>
              <a:defRPr sz="2304"/>
            </a:lvl4pPr>
            <a:lvl5pPr marL="2633106" indent="0" algn="ctr">
              <a:buNone/>
              <a:defRPr sz="2304"/>
            </a:lvl5pPr>
            <a:lvl6pPr marL="3291383" indent="0" algn="ctr">
              <a:buNone/>
              <a:defRPr sz="2304"/>
            </a:lvl6pPr>
            <a:lvl7pPr marL="3949659" indent="0" algn="ctr">
              <a:buNone/>
              <a:defRPr sz="2304"/>
            </a:lvl7pPr>
            <a:lvl8pPr marL="4607936" indent="0" algn="ctr">
              <a:buNone/>
              <a:defRPr sz="2304"/>
            </a:lvl8pPr>
            <a:lvl9pPr marL="5266212" indent="0" algn="ctr">
              <a:buNone/>
              <a:defRPr sz="2304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75EE-D746-459B-812B-E80098F3B480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61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8518-C49F-4440-B043-67F415E5AA38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57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4765" y="525713"/>
            <a:ext cx="3785890" cy="836797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7095" y="525713"/>
            <a:ext cx="11138198" cy="836797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39A-8AF5-4CBB-BA21-176AB3E351FB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85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6A4731-DF55-5E74-11D9-6CF4CD84F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719" y="1615995"/>
            <a:ext cx="13168313" cy="3437702"/>
          </a:xfrm>
        </p:spPr>
        <p:txBody>
          <a:bodyPr anchor="b"/>
          <a:lstStyle>
            <a:lvl1pPr algn="ctr">
              <a:defRPr sz="863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720BE9-9FB0-BB27-21F9-C50234A23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719" y="5186268"/>
            <a:ext cx="13168313" cy="2383991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277" indent="0" algn="ctr">
              <a:buNone/>
              <a:defRPr sz="2880"/>
            </a:lvl2pPr>
            <a:lvl3pPr marL="1316553" indent="0" algn="ctr">
              <a:buNone/>
              <a:defRPr sz="2592"/>
            </a:lvl3pPr>
            <a:lvl4pPr marL="1974830" indent="0" algn="ctr">
              <a:buNone/>
              <a:defRPr sz="2304"/>
            </a:lvl4pPr>
            <a:lvl5pPr marL="2633106" indent="0" algn="ctr">
              <a:buNone/>
              <a:defRPr sz="2304"/>
            </a:lvl5pPr>
            <a:lvl6pPr marL="3291383" indent="0" algn="ctr">
              <a:buNone/>
              <a:defRPr sz="2304"/>
            </a:lvl6pPr>
            <a:lvl7pPr marL="3949659" indent="0" algn="ctr">
              <a:buNone/>
              <a:defRPr sz="2304"/>
            </a:lvl7pPr>
            <a:lvl8pPr marL="4607936" indent="0" algn="ctr">
              <a:buNone/>
              <a:defRPr sz="2304"/>
            </a:lvl8pPr>
            <a:lvl9pPr marL="5266212" indent="0" algn="ctr">
              <a:buNone/>
              <a:defRPr sz="2304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B2D2D2-24F1-1E2C-5B69-0267FAEE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E2E05F-95B8-C3D8-9955-B65FBEC2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54BC84-3737-07AC-3C26-558AB71B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882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E7B786-9E93-B812-6DB3-FDFA15FF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A06A83-547A-4B2A-2F58-A7E161241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EE10D2-242B-D196-F778-5CBF99799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E69DC6-7BFE-7A81-F7ED-0597AEB2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AA8543-8315-BFC6-1632-A8C3C3CC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088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9BF56-411E-547E-C090-BEEA506F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951" y="2461707"/>
            <a:ext cx="15143559" cy="4107413"/>
          </a:xfrm>
        </p:spPr>
        <p:txBody>
          <a:bodyPr anchor="b"/>
          <a:lstStyle>
            <a:lvl1pPr>
              <a:defRPr sz="863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083B93-7E09-D15E-B3F0-419F393E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951" y="6607978"/>
            <a:ext cx="15143559" cy="2159991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277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553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483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10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383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49659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793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21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86CC99-1129-FA8B-B970-AEC86E97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8DF9B6-0776-F835-606C-C0EDA295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8288EE-1B4F-4589-6016-B4ADEC32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349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9C718-87F5-4BD0-58A4-DE0D2187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652740-D1BB-F77A-968D-4670A87EF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7095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4B4F7E-D1FB-DC14-5A83-2486BEE9B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88611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977A9E-4318-98C3-C17F-5FAE1D2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AC3B3F-E323-8EF4-67F5-DA3547699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63F85F-E35B-2696-6462-2A8A0751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86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F2917-BC9A-9498-28DE-5101BCC4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382" y="525713"/>
            <a:ext cx="15143559" cy="190856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410A8A-A6D9-88EF-00EB-1E3876108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9383" y="2420563"/>
            <a:ext cx="742775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721D33-B21A-0C97-A1F3-097F9F737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9383" y="3606844"/>
            <a:ext cx="7427751" cy="530512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9F5457-C1A4-DE83-A754-93E0F08CB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88611" y="2420563"/>
            <a:ext cx="746433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9B2D88-2C19-53F3-1AC3-B9ED87B6B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88611" y="3606844"/>
            <a:ext cx="7464331" cy="530512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43B6115-8CC2-02D4-E6D3-B7F30BF2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9D7BF1E-1B73-6EB2-F502-D9D9AF3B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D3BA5DD-17CB-D449-92F8-25F6225F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9918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3820D-6913-DAB5-07F5-4A38F5EB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E09D8D-F275-03C1-28D1-C01DF37A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A6FCFA-6719-0493-C6F7-0BA7F9E6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8FB4E3-DA0A-AFE7-5BCB-0BBF5F1B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891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294AE80-6C46-4E63-4146-E409E031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CC4C114-D88B-768C-5930-0C3DB27E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7952BC-4E63-1371-E09F-0A1348BB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79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61C86-6E39-5DB4-B14A-492C1AE4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C6F539-E0D3-BEED-DA9A-7E91B098E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>
              <a:defRPr sz="4607"/>
            </a:lvl1pPr>
            <a:lvl2pPr>
              <a:defRPr sz="4031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AD93FF-2E8E-77E3-23B4-12CD8A387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9DBD42-63E5-5863-008E-8285CDC9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D56ED9-B193-FC50-C320-1E27B5DD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7DF6DE-B486-B1F2-2D24-A490A5C7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24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BBDEE-C346-4A03-B189-C6C638C49811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22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A621B-4F62-CEA9-F3BF-FE38B44C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128CD2D-6ECD-C7B7-9CB7-7E05C027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 marL="0" indent="0">
              <a:buNone/>
              <a:defRPr sz="4607"/>
            </a:lvl1pPr>
            <a:lvl2pPr marL="658277" indent="0">
              <a:buNone/>
              <a:defRPr sz="4031"/>
            </a:lvl2pPr>
            <a:lvl3pPr marL="1316553" indent="0">
              <a:buNone/>
              <a:defRPr sz="3456"/>
            </a:lvl3pPr>
            <a:lvl4pPr marL="1974830" indent="0">
              <a:buNone/>
              <a:defRPr sz="2880"/>
            </a:lvl4pPr>
            <a:lvl5pPr marL="2633106" indent="0">
              <a:buNone/>
              <a:defRPr sz="2880"/>
            </a:lvl5pPr>
            <a:lvl6pPr marL="3291383" indent="0">
              <a:buNone/>
              <a:defRPr sz="2880"/>
            </a:lvl6pPr>
            <a:lvl7pPr marL="3949659" indent="0">
              <a:buNone/>
              <a:defRPr sz="2880"/>
            </a:lvl7pPr>
            <a:lvl8pPr marL="4607936" indent="0">
              <a:buNone/>
              <a:defRPr sz="2880"/>
            </a:lvl8pPr>
            <a:lvl9pPr marL="5266212" indent="0">
              <a:buNone/>
              <a:defRPr sz="288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0CC96E-5D98-9FEB-9130-3C2BAF298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F772BF-7C88-82C0-9211-26330B2F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BB1167-0D97-0098-5847-E4BD073F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DF8D86-44C7-232A-C9C4-F180B818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037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A88E6-72EF-972F-79EF-27B89D8A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E11471-84EA-F859-6076-B1F3085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26BD0A-7F15-50BE-A5F6-5182DC77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4E79BA-9828-25C1-49DD-EFD93F64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085968-84E7-3717-8B3A-DCB1372C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588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2D3CC4-80D1-BF3E-F145-A1D123D0E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564765" y="525713"/>
            <a:ext cx="3785890" cy="836797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A6EAC7-C507-8DDD-93EF-48D998660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07095" y="525713"/>
            <a:ext cx="11138198" cy="836797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1E79E6-3850-47E4-1EB1-C55A19AA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5A1459-A960-35F6-071E-462BD5D5C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F8D2AC-A0EF-E53A-FE92-211D9530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463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304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719" y="1615995"/>
            <a:ext cx="13168313" cy="3437702"/>
          </a:xfrm>
        </p:spPr>
        <p:txBody>
          <a:bodyPr anchor="b"/>
          <a:lstStyle>
            <a:lvl1pPr algn="ctr">
              <a:defRPr sz="863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719" y="5186268"/>
            <a:ext cx="13168313" cy="2383991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277" indent="0" algn="ctr">
              <a:buNone/>
              <a:defRPr sz="2880"/>
            </a:lvl2pPr>
            <a:lvl3pPr marL="1316553" indent="0" algn="ctr">
              <a:buNone/>
              <a:defRPr sz="2592"/>
            </a:lvl3pPr>
            <a:lvl4pPr marL="1974830" indent="0" algn="ctr">
              <a:buNone/>
              <a:defRPr sz="2304"/>
            </a:lvl4pPr>
            <a:lvl5pPr marL="2633106" indent="0" algn="ctr">
              <a:buNone/>
              <a:defRPr sz="2304"/>
            </a:lvl5pPr>
            <a:lvl6pPr marL="3291383" indent="0" algn="ctr">
              <a:buNone/>
              <a:defRPr sz="2304"/>
            </a:lvl6pPr>
            <a:lvl7pPr marL="3949659" indent="0" algn="ctr">
              <a:buNone/>
              <a:defRPr sz="2304"/>
            </a:lvl7pPr>
            <a:lvl8pPr marL="4607936" indent="0" algn="ctr">
              <a:buNone/>
              <a:defRPr sz="2304"/>
            </a:lvl8pPr>
            <a:lvl9pPr marL="5266212" indent="0" algn="ctr">
              <a:buNone/>
              <a:defRPr sz="2304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75EE-D746-459B-812B-E80098F3B480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04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BBDEE-C346-4A03-B189-C6C638C49811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86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51" y="2461707"/>
            <a:ext cx="15143559" cy="4107413"/>
          </a:xfrm>
        </p:spPr>
        <p:txBody>
          <a:bodyPr anchor="b"/>
          <a:lstStyle>
            <a:lvl1pPr>
              <a:defRPr sz="863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951" y="6607978"/>
            <a:ext cx="15143559" cy="2159991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277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553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483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10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383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49659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793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21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09992-7257-41E4-8F1C-5EF0913F394A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10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095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8611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1C7C-8F3B-4E60-ABAF-5D776A08E397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33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2" y="525713"/>
            <a:ext cx="15143559" cy="190856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383" y="2420563"/>
            <a:ext cx="742775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383" y="3606844"/>
            <a:ext cx="7427751" cy="530512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8611" y="2420563"/>
            <a:ext cx="746433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8611" y="3606844"/>
            <a:ext cx="7464331" cy="530512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D44E-ADA8-4367-8927-3CBB94FCC653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24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66A3-2A1D-48D9-A9B9-79A91C535AFB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5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51" y="2461707"/>
            <a:ext cx="15143559" cy="4107413"/>
          </a:xfrm>
        </p:spPr>
        <p:txBody>
          <a:bodyPr anchor="b"/>
          <a:lstStyle>
            <a:lvl1pPr>
              <a:defRPr sz="863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951" y="6607978"/>
            <a:ext cx="15143559" cy="2159991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277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553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483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10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383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49659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793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21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09992-7257-41E4-8F1C-5EF0913F394A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65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1431-E1A6-48CB-B934-DC5BDB9A9CFF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9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>
              <a:defRPr sz="4607"/>
            </a:lvl1pPr>
            <a:lvl2pPr>
              <a:defRPr sz="4031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7E1B-A089-4821-A360-4F3B3F348C02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73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4331" y="1421710"/>
            <a:ext cx="8888611" cy="7017117"/>
          </a:xfrm>
        </p:spPr>
        <p:txBody>
          <a:bodyPr anchor="t"/>
          <a:lstStyle>
            <a:lvl1pPr marL="0" indent="0">
              <a:buNone/>
              <a:defRPr sz="4607"/>
            </a:lvl1pPr>
            <a:lvl2pPr marL="658277" indent="0">
              <a:buNone/>
              <a:defRPr sz="4031"/>
            </a:lvl2pPr>
            <a:lvl3pPr marL="1316553" indent="0">
              <a:buNone/>
              <a:defRPr sz="3456"/>
            </a:lvl3pPr>
            <a:lvl4pPr marL="1974830" indent="0">
              <a:buNone/>
              <a:defRPr sz="2880"/>
            </a:lvl4pPr>
            <a:lvl5pPr marL="2633106" indent="0">
              <a:buNone/>
              <a:defRPr sz="2880"/>
            </a:lvl5pPr>
            <a:lvl6pPr marL="3291383" indent="0">
              <a:buNone/>
              <a:defRPr sz="2880"/>
            </a:lvl6pPr>
            <a:lvl7pPr marL="3949659" indent="0">
              <a:buNone/>
              <a:defRPr sz="2880"/>
            </a:lvl7pPr>
            <a:lvl8pPr marL="4607936" indent="0">
              <a:buNone/>
              <a:defRPr sz="2880"/>
            </a:lvl8pPr>
            <a:lvl9pPr marL="5266212" indent="0">
              <a:buNone/>
              <a:defRPr sz="288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5CFF-3B05-49AF-A708-294C9DE40BF5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19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8518-C49F-4440-B043-67F415E5AA38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6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4765" y="525713"/>
            <a:ext cx="3785890" cy="836797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7095" y="525713"/>
            <a:ext cx="11138198" cy="836797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39A-8AF5-4CBB-BA21-176AB3E351FB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39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095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8611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1C7C-8F3B-4E60-ABAF-5D776A08E397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61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2" y="525713"/>
            <a:ext cx="15143559" cy="190856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383" y="2420563"/>
            <a:ext cx="742775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383" y="3606844"/>
            <a:ext cx="7427751" cy="530512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8611" y="2420563"/>
            <a:ext cx="746433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8611" y="3606844"/>
            <a:ext cx="7464331" cy="530512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D44E-ADA8-4367-8927-3CBB94FCC653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17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66A3-2A1D-48D9-A9B9-79A91C535AFB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22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1431-E1A6-48CB-B934-DC5BDB9A9CFF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10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>
              <a:defRPr sz="4607"/>
            </a:lvl1pPr>
            <a:lvl2pPr>
              <a:defRPr sz="4031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7E1B-A089-4821-A360-4F3B3F348C02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71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4331" y="1421710"/>
            <a:ext cx="8888611" cy="7017117"/>
          </a:xfrm>
        </p:spPr>
        <p:txBody>
          <a:bodyPr anchor="t"/>
          <a:lstStyle>
            <a:lvl1pPr marL="0" indent="0">
              <a:buNone/>
              <a:defRPr sz="4607"/>
            </a:lvl1pPr>
            <a:lvl2pPr marL="658277" indent="0">
              <a:buNone/>
              <a:defRPr sz="4031"/>
            </a:lvl2pPr>
            <a:lvl3pPr marL="1316553" indent="0">
              <a:buNone/>
              <a:defRPr sz="3456"/>
            </a:lvl3pPr>
            <a:lvl4pPr marL="1974830" indent="0">
              <a:buNone/>
              <a:defRPr sz="2880"/>
            </a:lvl4pPr>
            <a:lvl5pPr marL="2633106" indent="0">
              <a:buNone/>
              <a:defRPr sz="2880"/>
            </a:lvl5pPr>
            <a:lvl6pPr marL="3291383" indent="0">
              <a:buNone/>
              <a:defRPr sz="2880"/>
            </a:lvl6pPr>
            <a:lvl7pPr marL="3949659" indent="0">
              <a:buNone/>
              <a:defRPr sz="2880"/>
            </a:lvl7pPr>
            <a:lvl8pPr marL="4607936" indent="0">
              <a:buNone/>
              <a:defRPr sz="2880"/>
            </a:lvl8pPr>
            <a:lvl9pPr marL="5266212" indent="0">
              <a:buNone/>
              <a:defRPr sz="288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5CFF-3B05-49AF-A708-294C9DE40BF5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86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7096" y="525713"/>
            <a:ext cx="15143559" cy="190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96" y="2628562"/>
            <a:ext cx="15143559" cy="6265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95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9A4CA-D655-41C4-AC34-A5DC0569995B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6005" y="9151968"/>
            <a:ext cx="5925741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00161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832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0701207-47A0-0F4D-DE8E-58A46888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96" y="525713"/>
            <a:ext cx="15143559" cy="190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EABF5B-A14F-3067-F969-AE344426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7096" y="2628562"/>
            <a:ext cx="15143559" cy="6265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773758-0E2B-3221-33D8-9321C3764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7095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AEE7-2BB4-2041-B9E2-0EFD8C712860}" type="datetimeFigureOut">
              <a:rPr lang="pt-BR" smtClean="0"/>
              <a:t>11/01/2023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E69D19-83C6-0097-825B-D7F6C9637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6005" y="9151968"/>
            <a:ext cx="5925741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DE0BFC-4095-48B3-509E-724F1329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00161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C335-DBF8-FC46-B8D0-CC2637C18B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7096" y="525713"/>
            <a:ext cx="15143559" cy="190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96" y="2628562"/>
            <a:ext cx="15143559" cy="6265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95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9A4CA-D655-41C4-AC34-A5DC0569995B}" type="datetime1">
              <a:rPr lang="pt-BR" smtClean="0"/>
              <a:t>11/01/2023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6005" y="9151968"/>
            <a:ext cx="5925741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00161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82446-795C-444F-8B06-D35129F6331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665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12" Type="http://schemas.openxmlformats.org/officeDocument/2006/relationships/image" Target="../media/image48.png"/><Relationship Id="rId2" Type="http://schemas.openxmlformats.org/officeDocument/2006/relationships/image" Target="../media/image6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46.png"/><Relationship Id="rId5" Type="http://schemas.openxmlformats.org/officeDocument/2006/relationships/image" Target="../media/image58.png"/><Relationship Id="rId1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32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6.png"/><Relationship Id="rId4" Type="http://schemas.openxmlformats.org/officeDocument/2006/relationships/image" Target="../media/image73.pn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do Cor Laranja [Background + Liso]">
            <a:extLst>
              <a:ext uri="{FF2B5EF4-FFF2-40B4-BE49-F238E27FC236}">
                <a16:creationId xmlns:a16="http://schemas.microsoft.com/office/drawing/2014/main" id="{C30EDD80-6244-D4BE-9DA2-FEF8668F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57750" cy="987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ACA120-77A3-6C62-2914-A09F39D0B6B9}"/>
              </a:ext>
            </a:extLst>
          </p:cNvPr>
          <p:cNvSpPr txBox="1"/>
          <p:nvPr/>
        </p:nvSpPr>
        <p:spPr>
          <a:xfrm>
            <a:off x="2062734" y="3044299"/>
            <a:ext cx="152727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" panose="020B0603020102020204" pitchFamily="34" charset="0"/>
                <a:cs typeface="Segoe UI" panose="020B0502040204020203" pitchFamily="34" charset="0"/>
              </a:rPr>
              <a:t>BOM DIA!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fade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AFC4CCC-8902-4BFC-91C9-5E89FCE4FAF9}"/>
              </a:ext>
            </a:extLst>
          </p:cNvPr>
          <p:cNvSpPr/>
          <p:nvPr/>
        </p:nvSpPr>
        <p:spPr>
          <a:xfrm>
            <a:off x="7245400" y="2405314"/>
            <a:ext cx="1017767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600" dirty="0">
              <a:latin typeface="+mj-lt"/>
              <a:cs typeface="Segoe UI Light" panose="020B0502040204020203" pitchFamily="34" charset="0"/>
            </a:endParaRPr>
          </a:p>
          <a:p>
            <a:r>
              <a:rPr lang="pt-BR" sz="3600" b="1" dirty="0">
                <a:latin typeface="+mj-lt"/>
                <a:cs typeface="Segoe UI Light" panose="020B0502040204020203" pitchFamily="34" charset="0"/>
              </a:rPr>
              <a:t>2.  QUANTOS NAI TEMOS? QUAL A LOCALIZAÇÃO?</a:t>
            </a:r>
          </a:p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NAI – GIRASSOL em Curitiba (4)</a:t>
            </a:r>
          </a:p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	NAI – TIME em São José dos Pinhais (2)</a:t>
            </a:r>
          </a:p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	NAI – MAR em Paranaguá (2)</a:t>
            </a:r>
          </a:p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    P.A –  VIRTUAL</a:t>
            </a:r>
          </a:p>
          <a:p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600" b="1" dirty="0">
                <a:latin typeface="+mj-lt"/>
                <a:cs typeface="Segoe UI Light" panose="020B0502040204020203" pitchFamily="34" charset="0"/>
              </a:rPr>
              <a:t>3.  EM QUAL MOMENTO O BENEFICIÁRIO NOSSA SAÚDE PODE UTILIZAR O NAI E QUAL A CARÊNCIA?</a:t>
            </a:r>
          </a:p>
          <a:p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O beneficiário poderá utilizar com a mesma regra de cobertura para consultas eletivas. </a:t>
            </a:r>
          </a:p>
          <a:p>
            <a:endParaRPr lang="pt-BR" sz="36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E308C7D-6B72-4A21-A1C6-B572D802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7123" y="356397"/>
            <a:ext cx="3430627" cy="216261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4DD16E7-E15B-43E1-A3DB-973E37C15178}"/>
              </a:ext>
            </a:extLst>
          </p:cNvPr>
          <p:cNvSpPr txBox="1"/>
          <p:nvPr/>
        </p:nvSpPr>
        <p:spPr>
          <a:xfrm>
            <a:off x="0" y="-107081"/>
            <a:ext cx="8629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Diferenciais Nossa Saúde</a:t>
            </a:r>
            <a:endParaRPr lang="pt-BR" sz="8000" spc="600" dirty="0">
              <a:solidFill>
                <a:srgbClr val="F7941E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5B70132-7000-4008-82B9-31ACE09FD33D}"/>
              </a:ext>
            </a:extLst>
          </p:cNvPr>
          <p:cNvSpPr/>
          <p:nvPr/>
        </p:nvSpPr>
        <p:spPr>
          <a:xfrm>
            <a:off x="-1" y="974851"/>
            <a:ext cx="1412712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5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NAI - Núcleo de Atenção Integrada</a:t>
            </a:r>
          </a:p>
          <a:p>
            <a:endParaRPr lang="pt-BR" sz="6000" spc="600" dirty="0">
              <a:solidFill>
                <a:schemeClr val="accent2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E48923D-5668-42D9-8D14-8C9A79C9B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2375853"/>
            <a:ext cx="6836399" cy="709461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B719EE9-4EDE-8701-A8EB-F8A02B64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sp>
        <p:nvSpPr>
          <p:cNvPr id="2" name="AutoShape 2" descr="blob:https://web.whatsapp.com/cea72658-8457-4c4a-afcb-3a988fc612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12D6437-00B3-46CD-80C4-642B5053BB8A}"/>
              </a:ext>
            </a:extLst>
          </p:cNvPr>
          <p:cNvSpPr txBox="1"/>
          <p:nvPr/>
        </p:nvSpPr>
        <p:spPr>
          <a:xfrm>
            <a:off x="155575" y="160338"/>
            <a:ext cx="16424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P. A VIRTUAL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1BFBB4B-27F1-4F2C-A7A1-E46BF423A0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1447" y="1480802"/>
            <a:ext cx="1789509" cy="12705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948" y="0"/>
            <a:ext cx="10790902" cy="94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0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sp>
        <p:nvSpPr>
          <p:cNvPr id="2" name="AutoShape 2" descr="blob:https://web.whatsapp.com/cea72658-8457-4c4a-afcb-3a988fc612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12D6437-00B3-46CD-80C4-642B5053BB8A}"/>
              </a:ext>
            </a:extLst>
          </p:cNvPr>
          <p:cNvSpPr txBox="1"/>
          <p:nvPr/>
        </p:nvSpPr>
        <p:spPr>
          <a:xfrm>
            <a:off x="155575" y="160338"/>
            <a:ext cx="16424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P. A  VIRTUAL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1BFBB4B-27F1-4F2C-A7A1-E46BF423A0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6197" y="1480802"/>
            <a:ext cx="1789509" cy="12705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97DFB1-9C2D-31BB-6FA6-52C70C3B7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959" y="1353358"/>
            <a:ext cx="14359791" cy="81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0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sp>
        <p:nvSpPr>
          <p:cNvPr id="2" name="AutoShape 2" descr="blob:https://web.whatsapp.com/cea72658-8457-4c4a-afcb-3a988fc612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12D6437-00B3-46CD-80C4-642B5053BB8A}"/>
              </a:ext>
            </a:extLst>
          </p:cNvPr>
          <p:cNvSpPr txBox="1"/>
          <p:nvPr/>
        </p:nvSpPr>
        <p:spPr>
          <a:xfrm>
            <a:off x="155575" y="160338"/>
            <a:ext cx="16424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P. A VIRTUAL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1BFBB4B-27F1-4F2C-A7A1-E46BF423A0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2405" y="1631671"/>
            <a:ext cx="1789509" cy="127056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26" y="7937"/>
            <a:ext cx="5037338" cy="946253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446626" y="4994885"/>
            <a:ext cx="1581150" cy="1333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14"/>
          <p:cNvSpPr/>
          <p:nvPr/>
        </p:nvSpPr>
        <p:spPr>
          <a:xfrm rot="3426307" flipH="1" flipV="1">
            <a:off x="6780763" y="6477739"/>
            <a:ext cx="494024" cy="3828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132" y="7937"/>
            <a:ext cx="5289458" cy="94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sp>
        <p:nvSpPr>
          <p:cNvPr id="2" name="AutoShape 2" descr="blob:https://web.whatsapp.com/cea72658-8457-4c4a-afcb-3a988fc612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55575" y="160338"/>
            <a:ext cx="16424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P. A VIRTUAL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FAB5FD4-081C-4C49-9DA1-99AB271764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3347" y="1480802"/>
            <a:ext cx="1789509" cy="12705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883" y="7937"/>
            <a:ext cx="5455067" cy="947047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7567948" y="7323588"/>
            <a:ext cx="1600200" cy="552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5955884" y="6000485"/>
            <a:ext cx="457200" cy="361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15"/>
          <p:cNvSpPr/>
          <p:nvPr/>
        </p:nvSpPr>
        <p:spPr>
          <a:xfrm>
            <a:off x="5955884" y="6648450"/>
            <a:ext cx="457200" cy="361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2784" y="7938"/>
            <a:ext cx="5368925" cy="9462534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12001500" y="4739205"/>
            <a:ext cx="4579022" cy="880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DADE45-A15D-A22A-E9B4-110AA8237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sp>
        <p:nvSpPr>
          <p:cNvPr id="2" name="AutoShape 2" descr="blob:https://web.whatsapp.com/cea72658-8457-4c4a-afcb-3a988fc612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55575" y="160338"/>
            <a:ext cx="16424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P. A VIRTUAL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FAB5FD4-081C-4C49-9DA1-99AB271764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530" y="1498321"/>
            <a:ext cx="1789509" cy="127056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211" y="0"/>
            <a:ext cx="7541649" cy="9470472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8763510" y="8617734"/>
            <a:ext cx="2305050" cy="802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B9AC1E-4EEC-06F9-3FA2-54F04DD6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0" y="712238"/>
            <a:ext cx="13068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Nossa </a:t>
            </a:r>
            <a:r>
              <a:rPr lang="pt-BR" sz="66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Medicina</a:t>
            </a:r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 Integrativa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276A00D-2442-4A2F-9E6F-B9EE0047E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187" y="6162261"/>
            <a:ext cx="3254563" cy="330821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49714C86-369E-48A2-857C-05E4294567C4}"/>
              </a:ext>
            </a:extLst>
          </p:cNvPr>
          <p:cNvSpPr txBox="1"/>
          <p:nvPr/>
        </p:nvSpPr>
        <p:spPr>
          <a:xfrm>
            <a:off x="0" y="1933630"/>
            <a:ext cx="175577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Segoe UI Light" panose="020B0502040204020203" pitchFamily="34" charset="0"/>
              </a:rPr>
              <a:t>Trabalho complementar à medicina convencional, com o objetivo de estimular o bem estar, inspirar o auto cuidado, auto conhecimento, com práticas seguras e avaliadas cientificamente.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7D353FC-CE7C-4CD4-A7AE-36527AB766A6}"/>
              </a:ext>
            </a:extLst>
          </p:cNvPr>
          <p:cNvSpPr/>
          <p:nvPr/>
        </p:nvSpPr>
        <p:spPr>
          <a:xfrm>
            <a:off x="0" y="3316782"/>
            <a:ext cx="151074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28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Constelação Familiar</a:t>
            </a:r>
          </a:p>
          <a:p>
            <a:r>
              <a:rPr lang="pt-BR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Temas são trazidos para uma abordagem terapêutica com o objetivo trazer uma ressignificação e compreensão mais ampla de questões que causam sofrimento, tais como questões de relacionamentos, saúde, trabalho. Reuniões em grupos, todas as terças feiras.</a:t>
            </a:r>
          </a:p>
          <a:p>
            <a:endParaRPr lang="pt-BR" sz="2400" b="1" dirty="0">
              <a:solidFill>
                <a:srgbClr val="00628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pt-BR" sz="2400" b="1" dirty="0">
                <a:solidFill>
                  <a:srgbClr val="00628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Reiki</a:t>
            </a:r>
          </a:p>
          <a:p>
            <a:pPr lvl="0"/>
            <a:r>
              <a:rPr lang="pt-BR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Terapia de origem japonesa, através do toque suave das mãos. Objetiva promover o processo natural de equilíbrio. Não é religioso. O plano terapêutico oferecido é composto de cinco semanas, tratamento individual.</a:t>
            </a:r>
          </a:p>
          <a:p>
            <a:endParaRPr lang="pt-BR" sz="2400" b="1" dirty="0">
              <a:solidFill>
                <a:srgbClr val="00628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pt-BR" sz="2400" b="1" dirty="0">
                <a:solidFill>
                  <a:srgbClr val="00628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Meditação</a:t>
            </a:r>
          </a:p>
          <a:p>
            <a:r>
              <a:rPr lang="pt-BR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Método reconhecido mundialmente por trazer harmonização da mente. Não religioso</a:t>
            </a:r>
          </a:p>
          <a:p>
            <a:r>
              <a:rPr lang="pt-BR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Objeto de pesquisa em neurociência, cujos resultados demonstram: Maior foco/atenção/capacidade de estar presente, Capacidade de adaptação a situações inesperadas. Redução estresse. Diminui pensamento ruminativo, compulsão. Os pacientes são acompanhados por um instrutor em reunião em grupo, todas as sextas feiras das 14 as 15hrs.</a:t>
            </a:r>
          </a:p>
          <a:p>
            <a:endParaRPr lang="pt-BR" sz="2400" b="1" dirty="0">
              <a:solidFill>
                <a:srgbClr val="00628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0" y="-164184"/>
            <a:ext cx="8629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Diferenciais Nossa Saúde</a:t>
            </a:r>
            <a:endParaRPr lang="pt-BR" sz="8000" spc="600" dirty="0">
              <a:solidFill>
                <a:srgbClr val="F7941E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6F81C4A-7A7B-E5EF-B5B1-E6866841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796762"/>
            <a:ext cx="17557750" cy="987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519" y="1402292"/>
            <a:ext cx="5605218" cy="801813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9" y="2718687"/>
            <a:ext cx="4999061" cy="328831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51" y="6108162"/>
            <a:ext cx="4999061" cy="331226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614" y="2729940"/>
            <a:ext cx="4918893" cy="329616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61" y="6143963"/>
            <a:ext cx="4932546" cy="3284996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4172458-98F2-4D02-A1D0-0916FE4F6011}"/>
              </a:ext>
            </a:extLst>
          </p:cNvPr>
          <p:cNvCxnSpPr>
            <a:cxnSpLocks/>
          </p:cNvCxnSpPr>
          <p:nvPr/>
        </p:nvCxnSpPr>
        <p:spPr>
          <a:xfrm flipH="1">
            <a:off x="4083924" y="591359"/>
            <a:ext cx="2773539" cy="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8C4E612-6369-4CF2-9887-A137855CA93D}"/>
              </a:ext>
            </a:extLst>
          </p:cNvPr>
          <p:cNvCxnSpPr>
            <a:cxnSpLocks/>
          </p:cNvCxnSpPr>
          <p:nvPr/>
        </p:nvCxnSpPr>
        <p:spPr>
          <a:xfrm flipH="1">
            <a:off x="75663" y="591359"/>
            <a:ext cx="2998612" cy="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425947" y="181913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Gestão Integrada De Saúde</a:t>
            </a:r>
          </a:p>
        </p:txBody>
      </p:sp>
      <p:grpSp>
        <p:nvGrpSpPr>
          <p:cNvPr id="23" name="Agrupar 151">
            <a:extLst>
              <a:ext uri="{FF2B5EF4-FFF2-40B4-BE49-F238E27FC236}">
                <a16:creationId xmlns:a16="http://schemas.microsoft.com/office/drawing/2014/main" id="{EECDE1B1-CF75-45DE-8333-E0BF2E4753A6}"/>
              </a:ext>
            </a:extLst>
          </p:cNvPr>
          <p:cNvGrpSpPr/>
          <p:nvPr/>
        </p:nvGrpSpPr>
        <p:grpSpPr>
          <a:xfrm>
            <a:off x="3255893" y="220907"/>
            <a:ext cx="562611" cy="742885"/>
            <a:chOff x="10257674" y="3870993"/>
            <a:chExt cx="450850" cy="595313"/>
          </a:xfrm>
        </p:grpSpPr>
        <p:sp>
          <p:nvSpPr>
            <p:cNvPr id="24" name="Freeform 244">
              <a:extLst>
                <a:ext uri="{FF2B5EF4-FFF2-40B4-BE49-F238E27FC236}">
                  <a16:creationId xmlns:a16="http://schemas.microsoft.com/office/drawing/2014/main" id="{FC157278-A8A0-4F89-9CF7-CAE0E476C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2136" y="4039268"/>
              <a:ext cx="306388" cy="390525"/>
            </a:xfrm>
            <a:custGeom>
              <a:avLst/>
              <a:gdLst>
                <a:gd name="T0" fmla="*/ 28 w 96"/>
                <a:gd name="T1" fmla="*/ 120 h 121"/>
                <a:gd name="T2" fmla="*/ 28 w 96"/>
                <a:gd name="T3" fmla="*/ 112 h 121"/>
                <a:gd name="T4" fmla="*/ 14 w 96"/>
                <a:gd name="T5" fmla="*/ 94 h 121"/>
                <a:gd name="T6" fmla="*/ 0 w 96"/>
                <a:gd name="T7" fmla="*/ 57 h 121"/>
                <a:gd name="T8" fmla="*/ 16 w 96"/>
                <a:gd name="T9" fmla="*/ 57 h 121"/>
                <a:gd name="T10" fmla="*/ 27 w 96"/>
                <a:gd name="T11" fmla="*/ 73 h 121"/>
                <a:gd name="T12" fmla="*/ 32 w 96"/>
                <a:gd name="T13" fmla="*/ 68 h 121"/>
                <a:gd name="T14" fmla="*/ 32 w 96"/>
                <a:gd name="T15" fmla="*/ 8 h 121"/>
                <a:gd name="T16" fmla="*/ 40 w 96"/>
                <a:gd name="T17" fmla="*/ 0 h 121"/>
                <a:gd name="T18" fmla="*/ 40 w 96"/>
                <a:gd name="T19" fmla="*/ 0 h 121"/>
                <a:gd name="T20" fmla="*/ 48 w 96"/>
                <a:gd name="T21" fmla="*/ 8 h 121"/>
                <a:gd name="T22" fmla="*/ 48 w 96"/>
                <a:gd name="T23" fmla="*/ 60 h 121"/>
                <a:gd name="T24" fmla="*/ 48 w 96"/>
                <a:gd name="T25" fmla="*/ 56 h 121"/>
                <a:gd name="T26" fmla="*/ 48 w 96"/>
                <a:gd name="T27" fmla="*/ 36 h 121"/>
                <a:gd name="T28" fmla="*/ 56 w 96"/>
                <a:gd name="T29" fmla="*/ 36 h 121"/>
                <a:gd name="T30" fmla="*/ 64 w 96"/>
                <a:gd name="T31" fmla="*/ 40 h 121"/>
                <a:gd name="T32" fmla="*/ 72 w 96"/>
                <a:gd name="T33" fmla="*/ 40 h 121"/>
                <a:gd name="T34" fmla="*/ 80 w 96"/>
                <a:gd name="T35" fmla="*/ 48 h 121"/>
                <a:gd name="T36" fmla="*/ 88 w 96"/>
                <a:gd name="T37" fmla="*/ 48 h 121"/>
                <a:gd name="T38" fmla="*/ 96 w 96"/>
                <a:gd name="T39" fmla="*/ 56 h 121"/>
                <a:gd name="T40" fmla="*/ 96 w 96"/>
                <a:gd name="T41" fmla="*/ 96 h 121"/>
                <a:gd name="T42" fmla="*/ 88 w 96"/>
                <a:gd name="T43" fmla="*/ 116 h 121"/>
                <a:gd name="T44" fmla="*/ 88 w 96"/>
                <a:gd name="T45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21">
                  <a:moveTo>
                    <a:pt x="28" y="120"/>
                  </a:moveTo>
                  <a:cubicBezTo>
                    <a:pt x="28" y="120"/>
                    <a:pt x="28" y="115"/>
                    <a:pt x="28" y="112"/>
                  </a:cubicBezTo>
                  <a:cubicBezTo>
                    <a:pt x="28" y="109"/>
                    <a:pt x="17" y="99"/>
                    <a:pt x="14" y="94"/>
                  </a:cubicBezTo>
                  <a:cubicBezTo>
                    <a:pt x="12" y="92"/>
                    <a:pt x="0" y="57"/>
                    <a:pt x="0" y="57"/>
                  </a:cubicBezTo>
                  <a:cubicBezTo>
                    <a:pt x="0" y="53"/>
                    <a:pt x="10" y="48"/>
                    <a:pt x="16" y="57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6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4"/>
                    <a:pt x="48" y="8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9" y="36"/>
                    <a:pt x="62" y="38"/>
                    <a:pt x="64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6" y="40"/>
                    <a:pt x="80" y="44"/>
                    <a:pt x="80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2" y="48"/>
                    <a:pt x="96" y="52"/>
                    <a:pt x="96" y="56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6" y="104"/>
                    <a:pt x="88" y="111"/>
                    <a:pt x="88" y="116"/>
                  </a:cubicBezTo>
                  <a:cubicBezTo>
                    <a:pt x="88" y="121"/>
                    <a:pt x="88" y="120"/>
                    <a:pt x="88" y="12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dirty="0"/>
            </a:p>
          </p:txBody>
        </p:sp>
        <p:sp>
          <p:nvSpPr>
            <p:cNvPr id="25" name="Line 245">
              <a:extLst>
                <a:ext uri="{FF2B5EF4-FFF2-40B4-BE49-F238E27FC236}">
                  <a16:creationId xmlns:a16="http://schemas.microsoft.com/office/drawing/2014/main" id="{49C03020-0840-451F-AB20-5C20084537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05336" y="4167856"/>
              <a:ext cx="0" cy="6508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dirty="0"/>
            </a:p>
          </p:txBody>
        </p:sp>
        <p:sp>
          <p:nvSpPr>
            <p:cNvPr id="26" name="Line 246">
              <a:extLst>
                <a:ext uri="{FF2B5EF4-FFF2-40B4-BE49-F238E27FC236}">
                  <a16:creationId xmlns:a16="http://schemas.microsoft.com/office/drawing/2014/main" id="{C4E2C00C-811F-44F1-AD1B-B5C0464019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6136" y="4194843"/>
              <a:ext cx="0" cy="508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dirty="0"/>
            </a:p>
          </p:txBody>
        </p:sp>
        <p:sp>
          <p:nvSpPr>
            <p:cNvPr id="27" name="Freeform 247">
              <a:extLst>
                <a:ext uri="{FF2B5EF4-FFF2-40B4-BE49-F238E27FC236}">
                  <a16:creationId xmlns:a16="http://schemas.microsoft.com/office/drawing/2014/main" id="{0C0AA631-5826-48BE-91B6-D58DA0A93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5636" y="4426618"/>
              <a:ext cx="242888" cy="39688"/>
            </a:xfrm>
            <a:custGeom>
              <a:avLst/>
              <a:gdLst>
                <a:gd name="T0" fmla="*/ 153 w 153"/>
                <a:gd name="T1" fmla="*/ 25 h 25"/>
                <a:gd name="T2" fmla="*/ 153 w 153"/>
                <a:gd name="T3" fmla="*/ 0 h 25"/>
                <a:gd name="T4" fmla="*/ 0 w 153"/>
                <a:gd name="T5" fmla="*/ 0 h 25"/>
                <a:gd name="T6" fmla="*/ 0 w 153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25">
                  <a:moveTo>
                    <a:pt x="153" y="25"/>
                  </a:moveTo>
                  <a:lnTo>
                    <a:pt x="153" y="0"/>
                  </a:lnTo>
                  <a:lnTo>
                    <a:pt x="0" y="0"/>
                  </a:lnTo>
                  <a:lnTo>
                    <a:pt x="0" y="25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dirty="0"/>
            </a:p>
          </p:txBody>
        </p:sp>
        <p:sp>
          <p:nvSpPr>
            <p:cNvPr id="28" name="Freeform 248">
              <a:extLst>
                <a:ext uri="{FF2B5EF4-FFF2-40B4-BE49-F238E27FC236}">
                  <a16:creationId xmlns:a16="http://schemas.microsoft.com/office/drawing/2014/main" id="{C9E930A6-DFF5-4704-8886-01C171CB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7674" y="3870993"/>
              <a:ext cx="338138" cy="296863"/>
            </a:xfrm>
            <a:custGeom>
              <a:avLst/>
              <a:gdLst>
                <a:gd name="T0" fmla="*/ 101 w 106"/>
                <a:gd name="T1" fmla="*/ 48 h 92"/>
                <a:gd name="T2" fmla="*/ 105 w 106"/>
                <a:gd name="T3" fmla="*/ 37 h 92"/>
                <a:gd name="T4" fmla="*/ 95 w 106"/>
                <a:gd name="T5" fmla="*/ 8 h 92"/>
                <a:gd name="T6" fmla="*/ 53 w 106"/>
                <a:gd name="T7" fmla="*/ 16 h 92"/>
                <a:gd name="T8" fmla="*/ 11 w 106"/>
                <a:gd name="T9" fmla="*/ 8 h 92"/>
                <a:gd name="T10" fmla="*/ 1 w 106"/>
                <a:gd name="T11" fmla="*/ 37 h 92"/>
                <a:gd name="T12" fmla="*/ 53 w 106"/>
                <a:gd name="T13" fmla="*/ 92 h 92"/>
                <a:gd name="T14" fmla="*/ 69 w 106"/>
                <a:gd name="T15" fmla="*/ 8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92">
                  <a:moveTo>
                    <a:pt x="101" y="48"/>
                  </a:moveTo>
                  <a:cubicBezTo>
                    <a:pt x="103" y="44"/>
                    <a:pt x="104" y="41"/>
                    <a:pt x="105" y="37"/>
                  </a:cubicBezTo>
                  <a:cubicBezTo>
                    <a:pt x="106" y="28"/>
                    <a:pt x="104" y="16"/>
                    <a:pt x="95" y="8"/>
                  </a:cubicBezTo>
                  <a:cubicBezTo>
                    <a:pt x="84" y="0"/>
                    <a:pt x="63" y="0"/>
                    <a:pt x="53" y="16"/>
                  </a:cubicBezTo>
                  <a:cubicBezTo>
                    <a:pt x="43" y="0"/>
                    <a:pt x="22" y="0"/>
                    <a:pt x="11" y="8"/>
                  </a:cubicBezTo>
                  <a:cubicBezTo>
                    <a:pt x="1" y="16"/>
                    <a:pt x="0" y="28"/>
                    <a:pt x="1" y="37"/>
                  </a:cubicBezTo>
                  <a:cubicBezTo>
                    <a:pt x="4" y="54"/>
                    <a:pt x="18" y="67"/>
                    <a:pt x="53" y="92"/>
                  </a:cubicBezTo>
                  <a:cubicBezTo>
                    <a:pt x="59" y="88"/>
                    <a:pt x="64" y="84"/>
                    <a:pt x="69" y="8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dirty="0"/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B2B1498-0B8F-4B6D-A3C9-8AE0E218CE8D}"/>
              </a:ext>
            </a:extLst>
          </p:cNvPr>
          <p:cNvSpPr txBox="1"/>
          <p:nvPr/>
        </p:nvSpPr>
        <p:spPr>
          <a:xfrm>
            <a:off x="407664" y="710466"/>
            <a:ext cx="1103077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Diferenciais Nossa Saúde</a:t>
            </a:r>
            <a:endParaRPr lang="pt-BR" sz="7500" spc="600" dirty="0">
              <a:solidFill>
                <a:srgbClr val="F7941E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B8E27C-8B57-12F6-2153-9E046653F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82893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7557750" cy="388119"/>
          </a:xfrm>
          <a:prstGeom prst="rect">
            <a:avLst/>
          </a:prstGeom>
        </p:spPr>
      </p:pic>
      <p:pic>
        <p:nvPicPr>
          <p:cNvPr id="7" name="Picture 4" descr="Four Pillars Stock Photos - Download 781 Royalty Free Photos">
            <a:extLst>
              <a:ext uri="{FF2B5EF4-FFF2-40B4-BE49-F238E27FC236}">
                <a16:creationId xmlns:a16="http://schemas.microsoft.com/office/drawing/2014/main" id="{71983963-EE57-43C8-A1D0-AF389B8A6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1" y="1640283"/>
            <a:ext cx="16645533" cy="7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8AEAC0-29B2-4876-BFEB-9F19E4507536}"/>
              </a:ext>
            </a:extLst>
          </p:cNvPr>
          <p:cNvSpPr txBox="1"/>
          <p:nvPr/>
        </p:nvSpPr>
        <p:spPr>
          <a:xfrm>
            <a:off x="4373372" y="3264906"/>
            <a:ext cx="1015663" cy="35686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kern="0" dirty="0">
                <a:solidFill>
                  <a:srgbClr val="1B05C1"/>
                </a:solidFill>
                <a:latin typeface="+mj-lt"/>
                <a:cs typeface="Segoe UI Light" panose="020B0502040204020203" pitchFamily="34" charset="0"/>
              </a:rPr>
              <a:t>Médicos</a:t>
            </a:r>
            <a:endParaRPr kumimoji="0" lang="pt-BR" sz="5400" b="1" i="0" u="none" strike="noStrike" kern="0" cap="none" spc="0" normalizeH="0" baseline="0" noProof="0" dirty="0">
              <a:ln>
                <a:noFill/>
              </a:ln>
              <a:solidFill>
                <a:srgbClr val="1B05C1"/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D867781-5737-4C55-BB98-079FD7DF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252" y="7923383"/>
            <a:ext cx="3066498" cy="136063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48AEAC0-29B2-4876-BFEB-9F19E4507536}"/>
              </a:ext>
            </a:extLst>
          </p:cNvPr>
          <p:cNvSpPr txBox="1"/>
          <p:nvPr/>
        </p:nvSpPr>
        <p:spPr>
          <a:xfrm>
            <a:off x="6977467" y="3240157"/>
            <a:ext cx="1015663" cy="37999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kern="0" dirty="0">
                <a:solidFill>
                  <a:srgbClr val="1B05C1"/>
                </a:solidFill>
                <a:latin typeface="+mj-lt"/>
                <a:cs typeface="Segoe UI Light" panose="020B0502040204020203" pitchFamily="34" charset="0"/>
              </a:rPr>
              <a:t>Laboratórios</a:t>
            </a:r>
            <a:endParaRPr kumimoji="0" lang="pt-BR" sz="5400" b="1" i="0" u="none" strike="noStrike" kern="0" cap="none" spc="0" normalizeH="0" baseline="0" noProof="0" dirty="0">
              <a:ln>
                <a:noFill/>
              </a:ln>
              <a:solidFill>
                <a:srgbClr val="1B05C1"/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48AEAC0-29B2-4876-BFEB-9F19E4507536}"/>
              </a:ext>
            </a:extLst>
          </p:cNvPr>
          <p:cNvSpPr txBox="1"/>
          <p:nvPr/>
        </p:nvSpPr>
        <p:spPr>
          <a:xfrm>
            <a:off x="9631063" y="3058347"/>
            <a:ext cx="861774" cy="4495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kern="0" dirty="0">
                <a:solidFill>
                  <a:srgbClr val="1B05C1"/>
                </a:solidFill>
                <a:latin typeface="+mj-lt"/>
                <a:cs typeface="Segoe UI Light" panose="020B0502040204020203" pitchFamily="34" charset="0"/>
              </a:rPr>
              <a:t>Exames de Imagem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1B05C1"/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48AEAC0-29B2-4876-BFEB-9F19E4507536}"/>
              </a:ext>
            </a:extLst>
          </p:cNvPr>
          <p:cNvSpPr txBox="1"/>
          <p:nvPr/>
        </p:nvSpPr>
        <p:spPr>
          <a:xfrm>
            <a:off x="12130770" y="3058347"/>
            <a:ext cx="1015663" cy="35686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kern="0" dirty="0">
                <a:solidFill>
                  <a:srgbClr val="1B05C1"/>
                </a:solidFill>
                <a:latin typeface="+mj-lt"/>
                <a:cs typeface="Segoe UI Light" panose="020B0502040204020203" pitchFamily="34" charset="0"/>
              </a:rPr>
              <a:t>Hospitais</a:t>
            </a:r>
            <a:endParaRPr kumimoji="0" lang="pt-BR" sz="5400" b="1" i="0" u="none" strike="noStrike" kern="0" cap="none" spc="0" normalizeH="0" baseline="0" noProof="0" dirty="0">
              <a:ln>
                <a:noFill/>
              </a:ln>
              <a:solidFill>
                <a:srgbClr val="1B05C1"/>
              </a:solidFill>
              <a:effectLst/>
              <a:uLnTx/>
              <a:uFillTx/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2" name="Google Shape;353;p44">
            <a:extLst>
              <a:ext uri="{FF2B5EF4-FFF2-40B4-BE49-F238E27FC236}">
                <a16:creationId xmlns:a16="http://schemas.microsoft.com/office/drawing/2014/main" id="{2C9DDE06-4514-44FF-BDF7-060635F27D88}"/>
              </a:ext>
            </a:extLst>
          </p:cNvPr>
          <p:cNvSpPr txBox="1">
            <a:spLocks/>
          </p:cNvSpPr>
          <p:nvPr/>
        </p:nvSpPr>
        <p:spPr>
          <a:xfrm>
            <a:off x="0" y="15660"/>
            <a:ext cx="17557750" cy="1178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75513" tIns="175513" rIns="175513" bIns="1755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  <a:defRPr sz="4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384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914400"/>
            <a:r>
              <a:rPr lang="pt-BR" sz="8000" kern="0" dirty="0">
                <a:solidFill>
                  <a:schemeClr val="bg1"/>
                </a:solidFill>
                <a:latin typeface="Bahnschrift SemiBold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pt-BR" sz="8000" kern="0" dirty="0">
                <a:latin typeface="Bahnschrift SemiBold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PILARES DE UM PLANO DE SAÚDE</a:t>
            </a:r>
          </a:p>
        </p:txBody>
      </p:sp>
    </p:spTree>
    <p:extLst>
      <p:ext uri="{BB962C8B-B14F-4D97-AF65-F5344CB8AC3E}">
        <p14:creationId xmlns:p14="http://schemas.microsoft.com/office/powerpoint/2010/main" val="38833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C38134-0C78-440E-B980-6EB14F4B3381}"/>
              </a:ext>
            </a:extLst>
          </p:cNvPr>
          <p:cNvSpPr txBox="1"/>
          <p:nvPr/>
        </p:nvSpPr>
        <p:spPr>
          <a:xfrm>
            <a:off x="115054" y="2453693"/>
            <a:ext cx="1569127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1.  PARA IR EM UM ESPECIALISTA PRECISO PASSAR NA REDE PRÓPRIA?</a:t>
            </a:r>
            <a:endParaRPr lang="pt-BR" sz="3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Não é necessário passar pela rede própria. </a:t>
            </a:r>
          </a:p>
          <a:p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0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2.  QUAL A CARÊNCIA PARA CONSULTAS NA REDE PRÓPRIA E NA REDE ABERTA? </a:t>
            </a:r>
            <a:endParaRPr lang="pt-BR" sz="3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Carência de 30 dias, mas atualmente a carência promocional reduziu para 24 horas.</a:t>
            </a:r>
          </a:p>
          <a:p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0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3.  COMO O CLIENTE PODE AGENDAR CONSULTAS?</a:t>
            </a:r>
            <a:endParaRPr lang="pt-BR" sz="3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Através do telefone 3240-4715 </a:t>
            </a:r>
          </a:p>
          <a:p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000" dirty="0">
              <a:solidFill>
                <a:schemeClr val="accent1">
                  <a:lumMod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0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F806FD-567E-4F0C-AECC-4D79B6A9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796" y="2009252"/>
            <a:ext cx="2077418" cy="62322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A8FEC5D-2800-42FC-97DB-5C31722F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9486131"/>
            <a:ext cx="17557750" cy="3881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43288" y="65626"/>
            <a:ext cx="1191544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 Consultas</a:t>
            </a:r>
          </a:p>
          <a:p>
            <a:r>
              <a:rPr lang="pt-BR" sz="66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Rede Credenciada e Rede Própria</a:t>
            </a:r>
            <a:endParaRPr lang="pt-BR" sz="66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2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2">
            <a:extLst>
              <a:ext uri="{FF2B5EF4-FFF2-40B4-BE49-F238E27FC236}">
                <a16:creationId xmlns:a16="http://schemas.microsoft.com/office/drawing/2014/main" id="{EDB10606-BD7E-6669-E5F7-A1C94852A293}"/>
              </a:ext>
            </a:extLst>
          </p:cNvPr>
          <p:cNvSpPr txBox="1">
            <a:spLocks/>
          </p:cNvSpPr>
          <p:nvPr/>
        </p:nvSpPr>
        <p:spPr>
          <a:xfrm>
            <a:off x="-1478972" y="3100516"/>
            <a:ext cx="15140517" cy="1908565"/>
          </a:xfrm>
          <a:prstGeom prst="rect">
            <a:avLst/>
          </a:prstGeom>
        </p:spPr>
        <p:txBody>
          <a:bodyPr vert="horz" lIns="131657" tIns="65828" rIns="131657" bIns="6582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dirty="0">
                <a:solidFill>
                  <a:schemeClr val="bg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TREINAMENTO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F76496-58DD-076C-ACD6-6A31D03F06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0538" y="5376654"/>
            <a:ext cx="4610661" cy="275834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BA10BBC-76B6-A650-DF91-33B77E9D895B}"/>
              </a:ext>
            </a:extLst>
          </p:cNvPr>
          <p:cNvSpPr txBox="1"/>
          <p:nvPr/>
        </p:nvSpPr>
        <p:spPr>
          <a:xfrm>
            <a:off x="3414713" y="2732943"/>
            <a:ext cx="96488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16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  <a:cs typeface="Segoe UI" panose="020B0502040204020203" pitchFamily="34" charset="0"/>
              </a:rPr>
              <a:t>Daqui a pouco...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F806FD-567E-4F0C-AECC-4D79B6A9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988" y="2155304"/>
            <a:ext cx="2077418" cy="623225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70AF3C8-B374-4803-BF06-E94A36D4A58D}"/>
              </a:ext>
            </a:extLst>
          </p:cNvPr>
          <p:cNvSpPr txBox="1"/>
          <p:nvPr/>
        </p:nvSpPr>
        <p:spPr>
          <a:xfrm>
            <a:off x="360293" y="2991698"/>
            <a:ext cx="146785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>
              <a:latin typeface="+mj-lt"/>
              <a:cs typeface="Segoe UI Light" panose="020B0502040204020203" pitchFamily="34" charset="0"/>
            </a:endParaRPr>
          </a:p>
          <a:p>
            <a:r>
              <a:rPr lang="pt-BR" sz="32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1. COMO FUNCIONA A LIBERAÇÃO PARA EXAMES DE LABORATÓRIO? </a:t>
            </a: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 No </a:t>
            </a:r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Laboratório a+, </a:t>
            </a:r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a liberação é feita no próprio local, nos demais prestadores a liberação pode ser feita via Aplicativo Nossa Saúde; Teleatendimento (3240-4700) ou através do e-mail </a:t>
            </a:r>
            <a:r>
              <a:rPr lang="pt-BR" sz="32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guias@nossasaude.com.br</a:t>
            </a:r>
          </a:p>
          <a:p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2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2. QUANTOS LABORATORIOS TEMOS NA NOSSA REDE?</a:t>
            </a: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26 Laboratórios credenciados</a:t>
            </a: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 </a:t>
            </a:r>
            <a:endParaRPr lang="pt-BR" sz="3200" dirty="0">
              <a:latin typeface="+mj-lt"/>
              <a:cs typeface="Segoe UI Light" panose="020B0502040204020203" pitchFamily="34" charset="0"/>
            </a:endParaRPr>
          </a:p>
          <a:p>
            <a:endParaRPr lang="pt-BR" sz="3200" dirty="0">
              <a:latin typeface="+mj-lt"/>
              <a:cs typeface="Segoe UI Light" panose="020B0502040204020203" pitchFamily="34" charset="0"/>
            </a:endParaRPr>
          </a:p>
          <a:p>
            <a:endParaRPr lang="pt-BR" sz="3200" dirty="0">
              <a:latin typeface="+mj-lt"/>
              <a:cs typeface="Segoe UI Light" panose="020B0502040204020203" pitchFamily="34" charset="0"/>
            </a:endParaRPr>
          </a:p>
          <a:p>
            <a:endParaRPr lang="pt-BR" sz="32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82CDA8-3C5F-469F-9947-E956075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9486131"/>
            <a:ext cx="17557750" cy="3881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43288" y="216985"/>
            <a:ext cx="110738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2 – Laboratórios</a:t>
            </a:r>
          </a:p>
          <a:p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Rede Credenciada e Rede Própria</a:t>
            </a:r>
            <a:endParaRPr lang="pt-BR" sz="60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97679E-263F-4639-B327-447B5561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5" r="32027"/>
          <a:stretch/>
        </p:blipFill>
        <p:spPr>
          <a:xfrm>
            <a:off x="13647154" y="3315431"/>
            <a:ext cx="4272111" cy="612426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06834435-F8CE-41A5-8B16-6818230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" y="1626131"/>
            <a:ext cx="7089242" cy="18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980" y="5764708"/>
            <a:ext cx="6166372" cy="226519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1965F9-B651-4188-94A8-299A05D7F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408" y="936207"/>
            <a:ext cx="3995043" cy="181863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54AA193-A546-4CEF-BCC2-6BB210260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166" y="4142951"/>
            <a:ext cx="3861694" cy="134469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586F9B0-82A6-4DB0-9844-BB6B99D31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3721" y="3882542"/>
            <a:ext cx="4090845" cy="16706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51915B4-191B-40BC-A047-A19BCE8F6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860" y="865340"/>
            <a:ext cx="2932113" cy="215759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F2A9EDC-E652-429B-B740-8FAA682E2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9161" y="6897307"/>
            <a:ext cx="2362001" cy="128836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57EFEDA-DDDE-4219-BE55-FB69B260E42E}"/>
              </a:ext>
            </a:extLst>
          </p:cNvPr>
          <p:cNvSpPr/>
          <p:nvPr/>
        </p:nvSpPr>
        <p:spPr>
          <a:xfrm>
            <a:off x="0" y="9093583"/>
            <a:ext cx="13004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rPr>
              <a:t>*A liberação pode ser feita via APP Nossa Saúde; Teleatendimento 3240-4700 ou através do e-mail guias@nossasaude.com.br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997BB95-1BFA-4A92-B0B5-52FE608CF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" y="9486131"/>
            <a:ext cx="17557750" cy="38811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9745" y="0"/>
            <a:ext cx="6780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Laboratórios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D6B039-F0DA-4F27-B1F9-0B0508962FE3}"/>
              </a:ext>
            </a:extLst>
          </p:cNvPr>
          <p:cNvSpPr txBox="1"/>
          <p:nvPr/>
        </p:nvSpPr>
        <p:spPr>
          <a:xfrm>
            <a:off x="1265980" y="7823606"/>
            <a:ext cx="7330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  <a:latin typeface="+mj-lt"/>
              </a:rPr>
              <a:t>Curitiba (Batel,  Jardim das Américas, Boa Vista e Uberaba)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  <a:latin typeface="+mj-lt"/>
              </a:rPr>
              <a:t>Fazenda Rio Grande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  <a:latin typeface="+mj-lt"/>
              </a:rPr>
              <a:t>Paranaguá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  <a:latin typeface="+mj-lt"/>
              </a:rPr>
              <a:t>Araucária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459161" y="8255319"/>
            <a:ext cx="2837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São José do Pinhais</a:t>
            </a:r>
          </a:p>
          <a:p>
            <a:endParaRPr lang="pt-BR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accent2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308270" y="5601880"/>
            <a:ext cx="17170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Campo Largo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accent2"/>
              </a:solidFill>
            </a:endParaRPr>
          </a:p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886597" y="3532639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Curitiba  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210860" y="3182357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Curitiba   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2344670" y="2863561"/>
            <a:ext cx="1479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Paranaguá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0043980" y="5653812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Araucária</a:t>
            </a:r>
          </a:p>
        </p:txBody>
      </p:sp>
    </p:spTree>
    <p:extLst>
      <p:ext uri="{BB962C8B-B14F-4D97-AF65-F5344CB8AC3E}">
        <p14:creationId xmlns:p14="http://schemas.microsoft.com/office/powerpoint/2010/main" val="743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F806FD-567E-4F0C-AECC-4D79B6A9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3566" y="2274574"/>
            <a:ext cx="2077418" cy="62322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F3E5E12-852C-4D98-8EA6-85753DE94215}"/>
              </a:ext>
            </a:extLst>
          </p:cNvPr>
          <p:cNvSpPr txBox="1"/>
          <p:nvPr/>
        </p:nvSpPr>
        <p:spPr>
          <a:xfrm>
            <a:off x="278915" y="2824484"/>
            <a:ext cx="14255737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pPr indent="-342900">
              <a:buFont typeface="+mj-lt"/>
              <a:buAutoNum type="arabicPeriod"/>
            </a:pPr>
            <a:r>
              <a:rPr lang="pt-BR" sz="32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PARA FAZER EXAMES COMO FUNCIONA PARA LIBERAR ?  </a:t>
            </a: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A liberação pode ser feita via Aplicativo Nossa Saúde; Teleatendimento (3240-4700) ou através do e-mail </a:t>
            </a:r>
            <a:r>
              <a:rPr lang="pt-BR" sz="32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guias@nossasaude.com.br</a:t>
            </a:r>
          </a:p>
          <a:p>
            <a:endParaRPr lang="pt-BR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2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2. TEMOS EXAMES DE IMAGEM DENTRO DA NOSSA UNIDADE ? </a:t>
            </a: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Sim, exames digitais de Raios X, Ultrassonografia e Mamografia. Além de Ecodoppler, Biopsias guiadas por ultrassonografia, Eletrocardiograma, Tomografia.</a:t>
            </a:r>
          </a:p>
          <a:p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2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3.  COMO O CLIENTE PODE AGENDAR EXAMES NAS NOSSAS UNIDADES?</a:t>
            </a:r>
            <a:endParaRPr lang="pt-BR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Através do telefone 3240-4715</a:t>
            </a:r>
          </a:p>
          <a:p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200" dirty="0">
              <a:solidFill>
                <a:schemeClr val="accent2"/>
              </a:solidFill>
              <a:latin typeface="+mj-lt"/>
              <a:cs typeface="Segoe UI Light" panose="020B0502040204020203" pitchFamily="34" charset="0"/>
            </a:endParaRPr>
          </a:p>
          <a:p>
            <a:endParaRPr lang="pt-BR" sz="3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pt-BR" sz="3200" dirty="0"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825931B-FB7F-49FD-8D04-B2F8B763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" y="9486131"/>
            <a:ext cx="17557750" cy="38811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43288" y="242691"/>
            <a:ext cx="110738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3 – Exames de Imagem</a:t>
            </a:r>
          </a:p>
          <a:p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Rede Credenciada e Rede Própria</a:t>
            </a:r>
            <a:endParaRPr lang="pt-BR" sz="60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8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5FE2522-BA45-4B2A-A5F9-3FE061E0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60" y="5639403"/>
            <a:ext cx="4509919" cy="194684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77653D0-1462-4E87-B693-5F579819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13" y="1892022"/>
            <a:ext cx="4336794" cy="289779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C0F254E-25D6-48DE-88A6-F1BBE0AE71EE}"/>
              </a:ext>
            </a:extLst>
          </p:cNvPr>
          <p:cNvSpPr/>
          <p:nvPr/>
        </p:nvSpPr>
        <p:spPr>
          <a:xfrm>
            <a:off x="6621452" y="8824140"/>
            <a:ext cx="11249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*A liberação pode ser feita via APP Nossa Saúde; Teleatendimento 3240-4700 ou através do e-mail guias@nossasaude.com.br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268FF57-331F-4850-ACF1-E63FB2E22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9486131"/>
            <a:ext cx="17557750" cy="38811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61396" y="202189"/>
            <a:ext cx="90380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Diagnóstico por Imagem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996" y="5254849"/>
            <a:ext cx="3350354" cy="3350354"/>
          </a:xfrm>
          <a:prstGeom prst="rect">
            <a:avLst/>
          </a:prstGeom>
        </p:spPr>
      </p:pic>
      <p:pic>
        <p:nvPicPr>
          <p:cNvPr id="11" name="Picture 10" descr="Cemed Imagem - Iníc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368" y="2873151"/>
            <a:ext cx="4284681" cy="15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6667" y="5639403"/>
            <a:ext cx="2649683" cy="264968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866667" y="4525921"/>
            <a:ext cx="236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2"/>
                </a:solidFill>
              </a:rPr>
              <a:t>Fazenda Rio Grande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144342" y="8187281"/>
            <a:ext cx="1479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3A447"/>
                </a:solidFill>
              </a:rPr>
              <a:t>Paranaguá</a:t>
            </a:r>
          </a:p>
        </p:txBody>
      </p:sp>
      <p:sp>
        <p:nvSpPr>
          <p:cNvPr id="7" name="Retângulo 6"/>
          <p:cNvSpPr/>
          <p:nvPr/>
        </p:nvSpPr>
        <p:spPr>
          <a:xfrm>
            <a:off x="3750598" y="7705171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3A447"/>
                </a:solidFill>
              </a:rPr>
              <a:t>Curitiba</a:t>
            </a:r>
          </a:p>
        </p:txBody>
      </p:sp>
      <p:sp>
        <p:nvSpPr>
          <p:cNvPr id="8" name="Retângulo 7"/>
          <p:cNvSpPr/>
          <p:nvPr/>
        </p:nvSpPr>
        <p:spPr>
          <a:xfrm>
            <a:off x="7507460" y="4401513"/>
            <a:ext cx="2411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3A447"/>
                </a:solidFill>
              </a:rPr>
              <a:t>São José dos Pinhais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3866667" y="8403155"/>
            <a:ext cx="1479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3A447"/>
                </a:solidFill>
              </a:rPr>
              <a:t>Paranaguá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745" y="2285271"/>
            <a:ext cx="2508253" cy="214312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870613" y="4974235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>
                <a:solidFill>
                  <a:srgbClr val="F3A447"/>
                </a:solidFill>
              </a:rPr>
              <a:t>Curitiba</a:t>
            </a:r>
            <a:endParaRPr lang="pt-BR" b="1" dirty="0">
              <a:solidFill>
                <a:srgbClr val="F3A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6F806FD-567E-4F0C-AECC-4D79B6A9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5183" y="2099294"/>
            <a:ext cx="2077418" cy="62322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7D65489-8D81-4939-A685-19E8BC16A018}"/>
              </a:ext>
            </a:extLst>
          </p:cNvPr>
          <p:cNvSpPr txBox="1"/>
          <p:nvPr/>
        </p:nvSpPr>
        <p:spPr>
          <a:xfrm>
            <a:off x="213303" y="1467684"/>
            <a:ext cx="14678577" cy="1049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pPr indent="-342900">
              <a:buFont typeface="+mj-lt"/>
              <a:buAutoNum type="arabicPeriod"/>
            </a:pPr>
            <a:r>
              <a:rPr lang="pt-BR" sz="26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PASSO MAL, PRECISO DE ATENDIMENTO DE URGÊNCIA, ONDE DEVO ME DESLOCAR? </a:t>
            </a:r>
          </a:p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Centro hospitalar Nossa Saúde Mercês, Centro Clinico Nossa Saúde em São José dos Pinhais, Hospital de Olhos Do Paraná, IPO*, Nossa Senhora de Fátima, Santa Brígida, Hospital XV, no caso dos atendimentos realizados na rede própria que necessitem de encaminhamento, a Nossa Saúde fara a remoção do beneficiário. </a:t>
            </a:r>
          </a:p>
          <a:p>
            <a:endParaRPr lang="pt-BR" sz="2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26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2. TEM ALGUMA CENTRAL QUE POSSO ACESSAR 24HRS?   </a:t>
            </a:r>
          </a:p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Sim</a:t>
            </a:r>
            <a:r>
              <a:rPr lang="pt-BR" sz="2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, P.A. 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virtual e </a:t>
            </a:r>
            <a:r>
              <a:rPr lang="pt-BR" sz="2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teleatendimento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24 horas no numero 3240-4700.</a:t>
            </a:r>
          </a:p>
          <a:p>
            <a:endParaRPr lang="pt-BR" sz="2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26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3. SOFRO ACIDENTE PARA ONDE DEVO IR ?</a:t>
            </a:r>
          </a:p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Hospital XV.</a:t>
            </a:r>
          </a:p>
          <a:p>
            <a:endParaRPr lang="pt-BR" sz="2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26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4. QUAIS HOSPITAIS DA REGIÃO METROPOLITANA FAZEM PARTE DA REDE E EM CASOS DE URGÊNCIA ? COMO FUNCIONA PARA REGIÃO METROLIPOLITANA?</a:t>
            </a:r>
          </a:p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</a:t>
            </a:r>
            <a:r>
              <a:rPr lang="pt-BR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Campo Largo 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- Hospital e Maternidade São Lucas; </a:t>
            </a:r>
            <a:r>
              <a:rPr lang="pt-BR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Paranaguá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- Clinica Médica São Paulo; </a:t>
            </a:r>
            <a:r>
              <a:rPr lang="pt-BR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Fazenda Rio Grande</a:t>
            </a:r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 - Policlínica. Em ambos os hospitais a utilização é direta.</a:t>
            </a:r>
          </a:p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</a:t>
            </a:r>
          </a:p>
          <a:p>
            <a:r>
              <a:rPr lang="pt-BR" sz="26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5. NA QUESTÃO PEDIÁTRICA COMO FUNCIONA O ATENDIMENTO DE URGÊNCIA? </a:t>
            </a:r>
          </a:p>
          <a:p>
            <a:r>
              <a:rPr lang="pt-BR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Atendimento de urgência dentro da rede própria e em horários alternativos na rede credenciada.</a:t>
            </a:r>
          </a:p>
          <a:p>
            <a:endParaRPr lang="pt-BR" sz="2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pt-BR" sz="2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pt-BR" sz="2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pt-BR" sz="2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pt-BR" sz="2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pt-BR" sz="2600" dirty="0"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51085" y="-187975"/>
            <a:ext cx="1036052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4 – Hospitais</a:t>
            </a:r>
          </a:p>
          <a:p>
            <a:r>
              <a:rPr lang="pt-BR" sz="55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Rede Credenciada e Rede Própria</a:t>
            </a:r>
            <a:endParaRPr lang="pt-BR" sz="55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4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626371"/>
            <a:ext cx="6858000" cy="17653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7D47554-98F2-41F2-B350-1340CCA8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3" y="5738730"/>
            <a:ext cx="2932585" cy="188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010087B-09CE-4882-BC48-9C621E86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382" y="5828557"/>
            <a:ext cx="2963514" cy="19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8172E7FD-B588-48DC-9335-9F7C3B55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22" y="5683452"/>
            <a:ext cx="2832142" cy="158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D1BD4EA-B756-4EF9-AC62-8750A1245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872" y="2605009"/>
            <a:ext cx="3358428" cy="224406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47797D2-B7BF-43C1-A9F3-0CA2A40C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/>
          <a:stretch/>
        </p:blipFill>
        <p:spPr>
          <a:xfrm>
            <a:off x="6858000" y="2601653"/>
            <a:ext cx="3727174" cy="224406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F886CFE-6065-4031-8778-20688669EC1D}"/>
              </a:ext>
            </a:extLst>
          </p:cNvPr>
          <p:cNvSpPr txBox="1"/>
          <p:nvPr/>
        </p:nvSpPr>
        <p:spPr>
          <a:xfrm>
            <a:off x="4344265" y="7243583"/>
            <a:ext cx="2619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7941E"/>
                </a:solidFill>
                <a:latin typeface="+mj-lt"/>
              </a:rPr>
              <a:t>*IPO -  Portão</a:t>
            </a:r>
          </a:p>
          <a:p>
            <a:pPr algn="ctr"/>
            <a:r>
              <a:rPr lang="pt-BR" sz="2000" b="1" dirty="0">
                <a:solidFill>
                  <a:srgbClr val="F7941E"/>
                </a:solidFill>
                <a:latin typeface="+mj-lt"/>
              </a:rPr>
              <a:t>Av. Rep. Argentina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10417" y="4523114"/>
            <a:ext cx="4438650" cy="13049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0" y="-20970"/>
            <a:ext cx="16497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com acesso para</a:t>
            </a:r>
          </a:p>
          <a:p>
            <a:r>
              <a:rPr lang="pt-BR" sz="75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Urgência e Emergência – 24 </a:t>
            </a:r>
            <a:r>
              <a:rPr lang="pt-BR" sz="7500" b="1" dirty="0" err="1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hrs</a:t>
            </a:r>
            <a:endParaRPr lang="pt-BR" sz="7500" b="1" dirty="0">
              <a:solidFill>
                <a:srgbClr val="1B05C1"/>
              </a:solidFill>
              <a:latin typeface="Bahnschrift SemiBold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MaternidadeFatima - Iníci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975" y="7139414"/>
            <a:ext cx="3489325" cy="16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B72015A-5B96-88B1-F0BC-102FCE421E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36087" y="999749"/>
            <a:ext cx="4912980" cy="31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5684" y="8212173"/>
            <a:ext cx="652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Rua Alcides Munhoz, 600 – Mercês, Curitiba</a:t>
            </a:r>
          </a:p>
        </p:txBody>
      </p:sp>
      <p:sp>
        <p:nvSpPr>
          <p:cNvPr id="5" name="Retângulo 4"/>
          <p:cNvSpPr/>
          <p:nvPr/>
        </p:nvSpPr>
        <p:spPr>
          <a:xfrm>
            <a:off x="8678877" y="8212173"/>
            <a:ext cx="8778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Rua Barão do Cerro Azul, 830 – Centro, São José dos Pinhais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78904" y="-36409"/>
            <a:ext cx="15798683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Atendimento pediátrico </a:t>
            </a:r>
          </a:p>
          <a:p>
            <a:r>
              <a:rPr lang="pt-BR" sz="85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Unidades Próprias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26" y="2951792"/>
            <a:ext cx="7065808" cy="48917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804" y="3050326"/>
            <a:ext cx="7065808" cy="46946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73DAB72-98EB-4793-9841-FE5E3230539F}"/>
              </a:ext>
            </a:extLst>
          </p:cNvPr>
          <p:cNvSpPr txBox="1"/>
          <p:nvPr/>
        </p:nvSpPr>
        <p:spPr>
          <a:xfrm>
            <a:off x="783926" y="8688562"/>
            <a:ext cx="7065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Pediátrico: das 8h às 21h00, em dias úteis. E aos sábados, das 8h às 21h00</a:t>
            </a:r>
            <a:r>
              <a:rPr lang="pt-BR" b="0" i="0" dirty="0">
                <a:solidFill>
                  <a:srgbClr val="4C4441"/>
                </a:solidFill>
                <a:effectLst/>
                <a:latin typeface="Avenir"/>
              </a:rPr>
              <a:t>.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632F66-AE1F-4DD3-BC6B-864788AE1F2B}"/>
              </a:ext>
            </a:extLst>
          </p:cNvPr>
          <p:cNvSpPr txBox="1"/>
          <p:nvPr/>
        </p:nvSpPr>
        <p:spPr>
          <a:xfrm>
            <a:off x="9143717" y="8735393"/>
            <a:ext cx="7563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Pediátrico: das 8h </a:t>
            </a:r>
            <a:r>
              <a:rPr lang="pt-BR" sz="2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às 21h00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em dias úteis. E aos sábados, das 8h às 19h30</a:t>
            </a:r>
          </a:p>
        </p:txBody>
      </p:sp>
    </p:spTree>
    <p:extLst>
      <p:ext uri="{BB962C8B-B14F-4D97-AF65-F5344CB8AC3E}">
        <p14:creationId xmlns:p14="http://schemas.microsoft.com/office/powerpoint/2010/main" val="18769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CF9B9F8-59B6-4FD8-952B-7F3A489D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434" y="3554187"/>
            <a:ext cx="5780254" cy="394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04B42B0-85EA-448A-B898-B8255AB6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36" y="4202959"/>
            <a:ext cx="5516900" cy="306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blob:https://web.whatsapp.com/cea72658-8457-4c4a-afcb-3a988fc612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55575" y="160969"/>
            <a:ext cx="171791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com acesso para:</a:t>
            </a:r>
          </a:p>
          <a:p>
            <a:r>
              <a:rPr lang="pt-BR" sz="62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Urgência e Emergência – Segunda a Sexta das 21h às 08h00; Sábado a partir das 21h; Domingos e feriados 24h</a:t>
            </a:r>
          </a:p>
        </p:txBody>
      </p:sp>
    </p:spTree>
    <p:extLst>
      <p:ext uri="{BB962C8B-B14F-4D97-AF65-F5344CB8AC3E}">
        <p14:creationId xmlns:p14="http://schemas.microsoft.com/office/powerpoint/2010/main" val="28614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D3B2D4C-A214-44D6-80E3-716B71F3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25" y="3337642"/>
            <a:ext cx="5264545" cy="19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1656557B-AEE0-4811-BF4B-77B4F829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94" y="2999269"/>
            <a:ext cx="3693577" cy="240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99AD9D2-2F17-444A-AE23-53C19493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9" y="2911998"/>
            <a:ext cx="4913632" cy="24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645" y="5668597"/>
            <a:ext cx="6347998" cy="214402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54E8EE7-E96C-46AF-9A64-7B2CAF2D0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496" y="6024946"/>
            <a:ext cx="4532036" cy="142236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2385" y="238423"/>
            <a:ext cx="174353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6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somente para direcionamento de procedimentos de </a:t>
            </a:r>
            <a:r>
              <a:rPr lang="pt-BR" sz="6000" b="1" dirty="0">
                <a:solidFill>
                  <a:srgbClr val="4472C4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alta complexidade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F4047C-2F0A-7EF1-A0A2-75CF360380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D3B2D4C-A214-44D6-80E3-716B71F3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50" y="2149423"/>
            <a:ext cx="4307325" cy="16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1656557B-AEE0-4811-BF4B-77B4F829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45" y="4402325"/>
            <a:ext cx="2662230" cy="173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99AD9D2-2F17-444A-AE23-53C19493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9" y="1213740"/>
            <a:ext cx="3801281" cy="19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95" y="4068594"/>
            <a:ext cx="5046355" cy="170439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54E8EE7-E96C-46AF-9A64-7B2CAF2D0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846" y="6227896"/>
            <a:ext cx="3917054" cy="122935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0" y="32676"/>
            <a:ext cx="185737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RESUMO DE HOSPITAIS REDE CREDENCIADA VIDA LEVE</a:t>
            </a:r>
          </a:p>
          <a:p>
            <a:endParaRPr lang="pt-BR" sz="6000" b="1" dirty="0">
              <a:solidFill>
                <a:srgbClr val="F7941E"/>
              </a:solidFill>
              <a:latin typeface="Bahnschrift SemiBold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876" y="1383677"/>
            <a:ext cx="3253185" cy="225220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3178" y="1383677"/>
            <a:ext cx="3389746" cy="225220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7D47554-98F2-41F2-B350-1340CCA8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593" y="4457361"/>
            <a:ext cx="2932585" cy="188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8172E7FD-B588-48DC-9335-9F7C3B55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04" y="6500189"/>
            <a:ext cx="2832142" cy="158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010087B-09CE-4882-BC48-9C621E86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89" y="6629426"/>
            <a:ext cx="2963514" cy="19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MaternidadeFatima - Iníci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186" y="4096230"/>
            <a:ext cx="3489325" cy="16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66322" y="8241347"/>
            <a:ext cx="87788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t-BR" sz="2000" b="1" dirty="0">
                <a:solidFill>
                  <a:srgbClr val="F7941E"/>
                </a:solidFill>
                <a:latin typeface="Calibri Light" panose="020F0302020204030204"/>
              </a:rPr>
              <a:t>*IPO -  Portão</a:t>
            </a:r>
          </a:p>
          <a:p>
            <a:pPr lvl="0" algn="ctr"/>
            <a:r>
              <a:rPr lang="pt-BR" sz="2000" b="1" dirty="0">
                <a:solidFill>
                  <a:srgbClr val="F7941E"/>
                </a:solidFill>
                <a:latin typeface="Calibri Light" panose="020F0302020204030204"/>
              </a:rPr>
              <a:t>Av. Rep. Argentina 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304B42B0-85EA-448A-B898-B8255AB6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523" y="5996109"/>
            <a:ext cx="3080067" cy="170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CF9B9F8-59B6-4FD8-952B-7F3A489D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561" y="7921846"/>
            <a:ext cx="2217950" cy="15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70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2E10C8F-26DD-45B3-9C14-7F2FBA748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17405" y="628035"/>
            <a:ext cx="1901628" cy="1289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3368613"/>
            <a:ext cx="1719469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Já informou seu nome e corretora no chat para a lista de presença?</a:t>
            </a:r>
            <a:endParaRPr lang="pt-BR" sz="11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25DBF38-BAA2-4A0E-AC9F-1EC8CD7C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801" y="8167137"/>
            <a:ext cx="2972658" cy="131899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063E8FA-F669-443B-8B8E-041DCCEDC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9486131"/>
            <a:ext cx="17557750" cy="38811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31B7337-C528-49CB-AD1F-DD49B8E38242}"/>
              </a:ext>
            </a:extLst>
          </p:cNvPr>
          <p:cNvSpPr/>
          <p:nvPr/>
        </p:nvSpPr>
        <p:spPr>
          <a:xfrm>
            <a:off x="0" y="-72879"/>
            <a:ext cx="17554222" cy="9894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5538" tIns="87768" rIns="175538" bIns="87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16553">
              <a:defRPr/>
            </a:pPr>
            <a:endParaRPr lang="pt-BR" sz="2592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2" name="Picture 4" descr="ícones Do Computador, Lista De Verificação, Email png transparente grátis">
            <a:extLst>
              <a:ext uri="{FF2B5EF4-FFF2-40B4-BE49-F238E27FC236}">
                <a16:creationId xmlns:a16="http://schemas.microsoft.com/office/drawing/2014/main" id="{C611A571-ACAB-449E-B30E-9AD551BF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4946">
            <a:off x="6600748" y="503824"/>
            <a:ext cx="2630928" cy="28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6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C66130-1959-42D2-BB1E-2C07873E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34" y="0"/>
            <a:ext cx="17630323" cy="93916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610D4DF-5F8C-4761-A65B-7C5B97BC4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34" y="9391650"/>
            <a:ext cx="18097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7855451-76E9-4F4E-AFD5-16A8D10D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5" y="3271088"/>
            <a:ext cx="7755825" cy="46330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3350" y="8165224"/>
            <a:ext cx="6401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</a:rPr>
              <a:t>Rua Alcides Munhoz, 600 – Mercês, Curitiba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005A02D-8E55-41BB-9614-FC5F985EE0DB}"/>
              </a:ext>
            </a:extLst>
          </p:cNvPr>
          <p:cNvSpPr txBox="1"/>
          <p:nvPr/>
        </p:nvSpPr>
        <p:spPr>
          <a:xfrm>
            <a:off x="8088636" y="2419714"/>
            <a:ext cx="8855764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0" u="sng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Especialidades:</a:t>
            </a:r>
          </a:p>
          <a:p>
            <a:endParaRPr lang="pt-BR" sz="4000" b="1" i="0" u="sng" dirty="0">
              <a:solidFill>
                <a:srgbClr val="4C4441"/>
              </a:solidFill>
              <a:effectLst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Anestesiologia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Cardiologia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de Cabeça e Pescoço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do Aparelho Digestivo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Geral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Plástica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Vascular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Clínica Médica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Coloproctologia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Dermatologia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Endocrinologia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Gastroenterologia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Geriatria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Ginecologia e Obstetrícia </a:t>
            </a:r>
          </a:p>
          <a:p>
            <a:endParaRPr lang="pt-BR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FF31E52-C0CC-41F1-A459-66FF96D41F98}"/>
              </a:ext>
            </a:extLst>
          </p:cNvPr>
          <p:cNvSpPr txBox="1"/>
          <p:nvPr/>
        </p:nvSpPr>
        <p:spPr>
          <a:xfrm>
            <a:off x="13129868" y="3846052"/>
            <a:ext cx="88557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Infectologia – Mastologia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Medicina da Família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Neurologia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Neurocirurgia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Nutrição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Ortopedia e Traumatologia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Otorrinolaringologia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Pediatria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Psiquiatria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Psicologia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Pneumologia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Reumatologia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0" i="0" dirty="0">
                <a:solidFill>
                  <a:srgbClr val="4C444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Urologia</a:t>
            </a:r>
            <a:endParaRPr lang="pt-BR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E27139-71EE-4FB9-83E5-1CFF90733DEA}"/>
              </a:ext>
            </a:extLst>
          </p:cNvPr>
          <p:cNvSpPr txBox="1"/>
          <p:nvPr/>
        </p:nvSpPr>
        <p:spPr>
          <a:xfrm>
            <a:off x="189295" y="80612"/>
            <a:ext cx="157986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Centro Hospitalar Mercês</a:t>
            </a:r>
          </a:p>
          <a:p>
            <a:r>
              <a:rPr lang="pt-BR" sz="66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35 Especialidades atendidas</a:t>
            </a:r>
          </a:p>
        </p:txBody>
      </p:sp>
    </p:spTree>
    <p:extLst>
      <p:ext uri="{BB962C8B-B14F-4D97-AF65-F5344CB8AC3E}">
        <p14:creationId xmlns:p14="http://schemas.microsoft.com/office/powerpoint/2010/main" val="27882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5870" y="8255556"/>
            <a:ext cx="8342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Barão do Cerro Azul, 830 – Centro, São José dos Pinhais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12" y="3068419"/>
            <a:ext cx="7065808" cy="46946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015C481-EB8E-4F2D-9091-E53562761183}"/>
              </a:ext>
            </a:extLst>
          </p:cNvPr>
          <p:cNvSpPr txBox="1"/>
          <p:nvPr/>
        </p:nvSpPr>
        <p:spPr>
          <a:xfrm>
            <a:off x="8145218" y="3653853"/>
            <a:ext cx="88595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do Aparelho Digestivo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Geral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Cirurgia Vascular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Clínica Geral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Coloproctologia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Dermatologia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Endocrinologia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Ginecologia e Obstetrícia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Nutrição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6FA9B8-4417-416B-A556-552FEEBDD631}"/>
              </a:ext>
            </a:extLst>
          </p:cNvPr>
          <p:cNvSpPr txBox="1"/>
          <p:nvPr/>
        </p:nvSpPr>
        <p:spPr>
          <a:xfrm>
            <a:off x="8368738" y="2767492"/>
            <a:ext cx="8859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sng" strike="noStrike" kern="1200" cap="none" spc="0" normalizeH="0" baseline="0" noProof="0" dirty="0">
                <a:ln>
                  <a:noFill/>
                </a:ln>
                <a:solidFill>
                  <a:srgbClr val="4C4441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Especialidades: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E91255F-B2CB-432F-8448-AA4E4ED4317E}"/>
              </a:ext>
            </a:extLst>
          </p:cNvPr>
          <p:cNvSpPr txBox="1"/>
          <p:nvPr/>
        </p:nvSpPr>
        <p:spPr>
          <a:xfrm>
            <a:off x="-14432" y="-24786"/>
            <a:ext cx="170191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Centro Clínico São José dos Pinhais</a:t>
            </a:r>
          </a:p>
          <a:p>
            <a:r>
              <a:rPr lang="pt-BR" sz="66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15 Especialidades atendidas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CE1162D-2DE4-4863-83E1-6070C0B5FEC2}"/>
              </a:ext>
            </a:extLst>
          </p:cNvPr>
          <p:cNvSpPr txBox="1"/>
          <p:nvPr/>
        </p:nvSpPr>
        <p:spPr>
          <a:xfrm>
            <a:off x="13234670" y="3692524"/>
            <a:ext cx="9093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Ortopedia e Traumatologia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Otorrinolaringologia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Pediatria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Psiquiatria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Psicologia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Pneumologia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Reumatologia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4C444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Urologia.</a:t>
            </a:r>
          </a:p>
        </p:txBody>
      </p:sp>
    </p:spTree>
    <p:extLst>
      <p:ext uri="{BB962C8B-B14F-4D97-AF65-F5344CB8AC3E}">
        <p14:creationId xmlns:p14="http://schemas.microsoft.com/office/powerpoint/2010/main" val="29210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221545" y="126445"/>
            <a:ext cx="173362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São Jose dos Pinhais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9A7DC9-BE06-49F2-9E21-008F5D011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757" y="7625040"/>
            <a:ext cx="5780362" cy="1479150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E73D99A-1A22-48D2-B9AC-E9F7575A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51" y="5655578"/>
            <a:ext cx="5295201" cy="136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C3A3105-E9E7-4561-A913-3FD8955F9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916" y="6595732"/>
            <a:ext cx="4483455" cy="12747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6E8B63-F5ED-4D46-8444-3594DB946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5" y="5375753"/>
            <a:ext cx="4812541" cy="176529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75882C3-3A26-4FF0-B1B4-66DFD62D19E0}"/>
              </a:ext>
            </a:extLst>
          </p:cNvPr>
          <p:cNvSpPr/>
          <p:nvPr/>
        </p:nvSpPr>
        <p:spPr>
          <a:xfrm>
            <a:off x="7841680" y="8521341"/>
            <a:ext cx="3160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70C0"/>
                </a:solidFill>
                <a:latin typeface="Berlin Sans FB Demi" panose="020E0802020502020306" pitchFamily="34" charset="0"/>
                <a:cs typeface="Segoe UI Light" panose="020B0502040204020203" pitchFamily="34" charset="0"/>
              </a:rPr>
              <a:t>FISIOMAX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07636CF-54A8-415E-87F9-2CF18EB03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190" y="2003810"/>
            <a:ext cx="3027392" cy="213560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722F300-6DBC-45D4-B09F-490BE5DCF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7916" y="2003810"/>
            <a:ext cx="4595336" cy="144248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39F75FE-57F8-4E07-A878-D7D857C22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1377" y="1871037"/>
            <a:ext cx="3228532" cy="188539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2E7F307-8D5B-4A03-8F12-D83F0D27A9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4683" y="4285071"/>
            <a:ext cx="5361174" cy="1369643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AF0A97A1-E2D7-45A0-BF50-512C9A6FD863}"/>
              </a:ext>
            </a:extLst>
          </p:cNvPr>
          <p:cNvSpPr/>
          <p:nvPr/>
        </p:nvSpPr>
        <p:spPr>
          <a:xfrm>
            <a:off x="12073674" y="3950770"/>
            <a:ext cx="4183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70C0"/>
                </a:solidFill>
                <a:latin typeface="Berlin Sans FB Demi" panose="020E0802020502020306" pitchFamily="34" charset="0"/>
                <a:cs typeface="Segoe UI Light" panose="020B0502040204020203" pitchFamily="34" charset="0"/>
              </a:rPr>
              <a:t>PROCTOCENTRO</a:t>
            </a:r>
            <a:br>
              <a:rPr lang="pt-BR" sz="3600" dirty="0">
                <a:solidFill>
                  <a:srgbClr val="0070C0"/>
                </a:solidFill>
                <a:latin typeface="Berlin Sans FB Demi" panose="020E0802020502020306" pitchFamily="34" charset="0"/>
                <a:cs typeface="Segoe UI Light" panose="020B0502040204020203" pitchFamily="34" charset="0"/>
              </a:rPr>
            </a:br>
            <a:r>
              <a:rPr lang="pt-BR" sz="3600" dirty="0">
                <a:solidFill>
                  <a:srgbClr val="0070C0"/>
                </a:solidFill>
                <a:latin typeface="Berlin Sans FB Demi" panose="020E0802020502020306" pitchFamily="34" charset="0"/>
                <a:cs typeface="Segoe UI Light" panose="020B0502040204020203" pitchFamily="34" charset="0"/>
              </a:rPr>
              <a:t>SANTA LUZIA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9BEB6D-C565-F9BE-EFDB-B5617E57A7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82F4FF1-26B0-445C-886A-CEFB43B1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566" y="1996736"/>
            <a:ext cx="5583571" cy="206699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CEB1AF6-CA83-4FF7-AC32-6A3B31D8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53" y="1653849"/>
            <a:ext cx="4402101" cy="279040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7F80704-DFA6-4160-AB15-4CD70ED83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53" y="5153736"/>
            <a:ext cx="4654973" cy="17873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6E2709A-B2E9-4EBA-907D-E8E2DEB23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623" y="5660911"/>
            <a:ext cx="4403798" cy="179849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B3E69C4-96AF-4CED-B242-DB0E010D8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685" y="1898449"/>
            <a:ext cx="4381273" cy="293663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E32D19B-7448-4C64-AB25-31DCE2DBDD14}"/>
              </a:ext>
            </a:extLst>
          </p:cNvPr>
          <p:cNvSpPr txBox="1"/>
          <p:nvPr/>
        </p:nvSpPr>
        <p:spPr>
          <a:xfrm>
            <a:off x="14967407" y="5643527"/>
            <a:ext cx="21595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Open Sans"/>
                <a:cs typeface="Segoe UI Light" panose="020B0502040204020203" pitchFamily="34" charset="0"/>
              </a:rPr>
              <a:t>ARAUFISIO</a:t>
            </a:r>
          </a:p>
          <a:p>
            <a:endParaRPr lang="pt-BR" sz="2800" b="1" dirty="0">
              <a:solidFill>
                <a:schemeClr val="bg2">
                  <a:lumMod val="25000"/>
                </a:schemeClr>
              </a:solidFill>
              <a:latin typeface="Open Sans"/>
              <a:cs typeface="Segoe UI Light" panose="020B0502040204020203" pitchFamily="34" charset="0"/>
            </a:endParaRPr>
          </a:p>
          <a:p>
            <a:endParaRPr lang="pt-BR" sz="2800" b="1" dirty="0">
              <a:solidFill>
                <a:schemeClr val="bg2">
                  <a:lumMod val="25000"/>
                </a:schemeClr>
              </a:solidFill>
              <a:latin typeface="Open Sans"/>
              <a:cs typeface="Segoe UI Light" panose="020B0502040204020203" pitchFamily="34" charset="0"/>
            </a:endParaRPr>
          </a:p>
          <a:p>
            <a:pPr algn="ctr"/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Open Sans"/>
                <a:cs typeface="Segoe UI Light" panose="020B0502040204020203" pitchFamily="34" charset="0"/>
              </a:rPr>
              <a:t>PMP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19942B1-ECB8-44C3-81C5-A8C167E00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500" y="4983564"/>
            <a:ext cx="2667250" cy="276183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248507" y="267930"/>
            <a:ext cx="15798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Araucária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353300" y="3875044"/>
            <a:ext cx="4810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HORÁRIO DE ATENDIMENTO:</a:t>
            </a:r>
          </a:p>
          <a:p>
            <a:r>
              <a:rPr lang="pt-BR" b="1" dirty="0"/>
              <a:t>DE SEGUNDA A SEXTA-FEIRA, DAS 6:00 ÁS 17:00.</a:t>
            </a:r>
          </a:p>
          <a:p>
            <a:r>
              <a:rPr lang="pt-BR" b="1" dirty="0"/>
              <a:t>SÁBADO DAS 6:30 ÁS 13:00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9893A5-EFBD-8BDB-D803-09AF7A546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2545"/>
            <a:ext cx="18097500" cy="4000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947D9AD-C1D5-451E-9952-101CFE710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33" y="1387966"/>
            <a:ext cx="5507548" cy="448881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AD7C923-AED8-4F52-914C-202DFF9F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584" y="1779599"/>
            <a:ext cx="5738674" cy="3705544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23B4E72-9FBD-46AA-B8E8-5BB3DEA15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3438747"/>
            <a:ext cx="3770641" cy="201534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4C0C4526-92BF-4EBE-93CC-72E4B04EB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467" y="6324449"/>
            <a:ext cx="5554570" cy="182357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48184"/>
            <a:ext cx="6858000" cy="17653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0" y="360766"/>
            <a:ext cx="17557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Fazenda Rio Grande</a:t>
            </a:r>
          </a:p>
        </p:txBody>
      </p:sp>
    </p:spTree>
    <p:extLst>
      <p:ext uri="{BB962C8B-B14F-4D97-AF65-F5344CB8AC3E}">
        <p14:creationId xmlns:p14="http://schemas.microsoft.com/office/powerpoint/2010/main" val="24749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B0F64CAF-D398-47AC-848A-E7DFE5C3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082" y="2646177"/>
            <a:ext cx="6331231" cy="429001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A85285B-BDE6-4915-8DF4-D57C4D11F553}"/>
              </a:ext>
            </a:extLst>
          </p:cNvPr>
          <p:cNvSpPr/>
          <p:nvPr/>
        </p:nvSpPr>
        <p:spPr>
          <a:xfrm>
            <a:off x="8039700" y="7491595"/>
            <a:ext cx="891599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70C0"/>
                </a:solidFill>
                <a:latin typeface="Berlin Sans FB Demi" panose="020E0802020502020306" pitchFamily="34" charset="0"/>
                <a:cs typeface="Segoe UI Light" panose="020B0502040204020203" pitchFamily="34" charset="0"/>
              </a:rPr>
              <a:t>HOSPITAL E MATERNIDADE SÃO LUCAS (PAROLIN) </a:t>
            </a:r>
          </a:p>
          <a:p>
            <a:pPr algn="ctr"/>
            <a:r>
              <a:rPr lang="pt-BR" sz="3000" dirty="0">
                <a:latin typeface="Berlin Sans FB Demi" panose="020E0802020502020306" pitchFamily="34" charset="0"/>
                <a:cs typeface="Segoe UI Light" panose="020B0502040204020203" pitchFamily="34" charset="0"/>
              </a:rPr>
              <a:t>Pronto atendimento adulto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24E0540-56F5-43F9-974C-59909655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43" y="3022128"/>
            <a:ext cx="5499479" cy="191499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40358" y="254082"/>
            <a:ext cx="157986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Campo Largo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FA2704-ABFC-860E-5F42-7A757C2DA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B0F64CAF-D398-47AC-848A-E7DFE5C3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9" y="2165680"/>
            <a:ext cx="6331231" cy="42900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303371" y="483055"/>
            <a:ext cx="157986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/>
                <a:cs typeface="Segoe UI" panose="020B0502040204020203" pitchFamily="34" charset="0"/>
              </a:rPr>
              <a:t>Rede Credenciada Campo Largo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6C446C-1D45-42F6-AA92-76931FD56F3F}"/>
              </a:ext>
            </a:extLst>
          </p:cNvPr>
          <p:cNvSpPr txBox="1"/>
          <p:nvPr/>
        </p:nvSpPr>
        <p:spPr>
          <a:xfrm>
            <a:off x="9486900" y="247650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1F35D10-FA5F-4BF4-97EC-302439F3AEC0}"/>
              </a:ext>
            </a:extLst>
          </p:cNvPr>
          <p:cNvSpPr txBox="1"/>
          <p:nvPr/>
        </p:nvSpPr>
        <p:spPr>
          <a:xfrm>
            <a:off x="303371" y="7060486"/>
            <a:ext cx="90477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(</a:t>
            </a:r>
            <a:r>
              <a:rPr lang="pt-BR" sz="2400" dirty="0">
                <a:solidFill>
                  <a:srgbClr val="885BA2"/>
                </a:solidFill>
                <a:latin typeface="Ranchers"/>
              </a:rPr>
              <a:t>41)3032-5020</a:t>
            </a:r>
          </a:p>
          <a:p>
            <a:r>
              <a:rPr lang="pt-BR" sz="2400" dirty="0">
                <a:solidFill>
                  <a:srgbClr val="885BA2"/>
                </a:solidFill>
                <a:latin typeface="Ranchers"/>
              </a:rPr>
              <a:t>RUA BARAO DO RIO BRANCO, 979</a:t>
            </a:r>
            <a:br>
              <a:rPr lang="pt-BR" sz="2400" dirty="0">
                <a:solidFill>
                  <a:srgbClr val="885BA2"/>
                </a:solidFill>
                <a:latin typeface="Ranchers"/>
              </a:rPr>
            </a:br>
            <a:r>
              <a:rPr lang="pt-BR" sz="2400" dirty="0">
                <a:solidFill>
                  <a:srgbClr val="885BA2"/>
                </a:solidFill>
                <a:latin typeface="Ranchers"/>
              </a:rPr>
              <a:t>CENTRO</a:t>
            </a:r>
            <a:br>
              <a:rPr lang="pt-BR" sz="2400" dirty="0">
                <a:solidFill>
                  <a:srgbClr val="885BA2"/>
                </a:solidFill>
                <a:latin typeface="Ranchers"/>
              </a:rPr>
            </a:br>
            <a:r>
              <a:rPr lang="pt-BR" sz="2400" dirty="0">
                <a:solidFill>
                  <a:srgbClr val="885BA2"/>
                </a:solidFill>
                <a:latin typeface="Ranchers"/>
              </a:rPr>
              <a:t>83601-180 - CAMPO LARGO - PR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C1836D8-1383-4FA9-8F41-80B3E9BECB40}"/>
              </a:ext>
            </a:extLst>
          </p:cNvPr>
          <p:cNvSpPr txBox="1"/>
          <p:nvPr/>
        </p:nvSpPr>
        <p:spPr>
          <a:xfrm>
            <a:off x="286849" y="6339762"/>
            <a:ext cx="9047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accent2"/>
                </a:solidFill>
                <a:latin typeface="Ranchers"/>
              </a:rPr>
              <a:t>SÃO CAMILO CENTRO MEDICO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551738" y="2466271"/>
            <a:ext cx="87788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>
              <a:solidFill>
                <a:srgbClr val="885BA2"/>
              </a:solidFill>
              <a:latin typeface="Rancher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048750" y="2165680"/>
            <a:ext cx="8778875" cy="71711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CARDIOLOGIA 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CIRURGIA DO APARELHO DIGESTIVO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CIRURGIA VASCULAR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CLÍNICA GERAL - ACUPUNTURA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CLÍNICO GERAL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DERMATOLOGIA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ECOGRAFIA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FISIOTERAPIA – RPG – ESTÉTICA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GINECOLOGIA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GINECOLOGIA / UROGINECOLOGIA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GINECOLOGIA OBSTETRÍCIA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HEMATOLOGIA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NEUROCIRURGIA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NEUROLOGIA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ODONTOLOGIA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OFTALMOLOGIA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ONCOLOGIA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 ORTOPEDIA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OTORRINOLARINGOLOGIA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PEDIATRIA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PNEUMOLOGIA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PSIQUIATRIA</a:t>
            </a:r>
          </a:p>
          <a:p>
            <a:pPr lvl="0"/>
            <a:r>
              <a:rPr lang="pt-BR" sz="2000" dirty="0">
                <a:solidFill>
                  <a:srgbClr val="885BA2"/>
                </a:solidFill>
                <a:latin typeface="Ranchers"/>
              </a:rPr>
              <a:t>REUMATOLOGIA</a:t>
            </a:r>
          </a:p>
        </p:txBody>
      </p:sp>
      <p:sp>
        <p:nvSpPr>
          <p:cNvPr id="5" name="Retângulo 4"/>
          <p:cNvSpPr/>
          <p:nvPr/>
        </p:nvSpPr>
        <p:spPr>
          <a:xfrm>
            <a:off x="9099614" y="1687006"/>
            <a:ext cx="79831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solidFill>
                  <a:schemeClr val="accent2"/>
                </a:solidFill>
                <a:latin typeface="Ranchers"/>
              </a:rPr>
              <a:t>ATENDIMENTOS COM AGENDAMENTOS (ELETIVO)</a:t>
            </a:r>
            <a:endParaRPr lang="pt-BR" sz="25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8F62F4-1382-137A-4DE4-03714708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C410FF-503F-4B2E-BBE2-065DBC989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2554"/>
            <a:ext cx="9401565" cy="28878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303371" y="483055"/>
            <a:ext cx="157986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>
                <a:solidFill>
                  <a:schemeClr val="accent2"/>
                </a:solidFill>
                <a:latin typeface="Ranchers"/>
              </a:defRPr>
            </a:lvl1pPr>
          </a:lstStyle>
          <a:p>
            <a:r>
              <a:rPr lang="pt-BR" sz="7500" b="1" dirty="0">
                <a:solidFill>
                  <a:srgbClr val="F7941E"/>
                </a:solidFill>
                <a:latin typeface="Bahnschrift SemiBold Condensed"/>
                <a:cs typeface="Segoe UI" panose="020B0502040204020203" pitchFamily="34" charset="0"/>
              </a:rPr>
              <a:t>Rede Credenciada Campo Largo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7788AD-D3CF-4172-BF4B-D5966F19C809}"/>
              </a:ext>
            </a:extLst>
          </p:cNvPr>
          <p:cNvSpPr txBox="1"/>
          <p:nvPr/>
        </p:nvSpPr>
        <p:spPr>
          <a:xfrm>
            <a:off x="1993968" y="6359307"/>
            <a:ext cx="4791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885BA2"/>
                </a:solidFill>
                <a:latin typeface="Ranchers"/>
              </a:rPr>
              <a:t>(41)3393-3830(41)3393-3830</a:t>
            </a:r>
          </a:p>
          <a:p>
            <a:r>
              <a:rPr lang="pt-BR" sz="2000" dirty="0">
                <a:solidFill>
                  <a:srgbClr val="885BA2"/>
                </a:solidFill>
                <a:latin typeface="Ranchers"/>
              </a:rPr>
              <a:t>RUA XAVIER DA SILVA, 1595</a:t>
            </a:r>
            <a:br>
              <a:rPr lang="pt-BR" sz="2000" dirty="0">
                <a:solidFill>
                  <a:srgbClr val="885BA2"/>
                </a:solidFill>
                <a:latin typeface="Ranchers"/>
              </a:rPr>
            </a:br>
            <a:r>
              <a:rPr lang="pt-BR" sz="2000" dirty="0">
                <a:solidFill>
                  <a:srgbClr val="885BA2"/>
                </a:solidFill>
                <a:latin typeface="Ranchers"/>
              </a:rPr>
              <a:t>CENTRO</a:t>
            </a:r>
            <a:br>
              <a:rPr lang="pt-BR" sz="2000" dirty="0">
                <a:solidFill>
                  <a:srgbClr val="885BA2"/>
                </a:solidFill>
                <a:latin typeface="Ranchers"/>
              </a:rPr>
            </a:br>
            <a:r>
              <a:rPr lang="pt-BR" sz="2000" dirty="0">
                <a:solidFill>
                  <a:srgbClr val="885BA2"/>
                </a:solidFill>
                <a:latin typeface="Ranchers"/>
              </a:rPr>
              <a:t>83601-010 - CAMPO LARGO - PR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160FB8-0562-4EBA-8D91-1DFE2A5DDDFC}"/>
              </a:ext>
            </a:extLst>
          </p:cNvPr>
          <p:cNvSpPr txBox="1"/>
          <p:nvPr/>
        </p:nvSpPr>
        <p:spPr>
          <a:xfrm>
            <a:off x="9642729" y="3773581"/>
            <a:ext cx="81454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885BA2"/>
                </a:solidFill>
                <a:latin typeface="Ranchers"/>
              </a:rPr>
              <a:t>CLINICA MEDICA</a:t>
            </a:r>
          </a:p>
          <a:p>
            <a:pPr algn="l"/>
            <a:r>
              <a:rPr lang="pt-BR" sz="2400" dirty="0">
                <a:solidFill>
                  <a:srgbClr val="885BA2"/>
                </a:solidFill>
                <a:latin typeface="Ranchers"/>
              </a:rPr>
              <a:t>CARDIOLOGIA</a:t>
            </a:r>
          </a:p>
          <a:p>
            <a:pPr algn="l"/>
            <a:r>
              <a:rPr lang="pt-BR" sz="2400" dirty="0">
                <a:solidFill>
                  <a:srgbClr val="885BA2"/>
                </a:solidFill>
                <a:latin typeface="Ranchers"/>
              </a:rPr>
              <a:t>DERMATOLOGIA</a:t>
            </a:r>
          </a:p>
          <a:p>
            <a:pPr algn="l"/>
            <a:r>
              <a:rPr lang="pt-BR" sz="2400" dirty="0">
                <a:solidFill>
                  <a:srgbClr val="885BA2"/>
                </a:solidFill>
                <a:latin typeface="Ranchers"/>
              </a:rPr>
              <a:t>ECODOPPLER TRANSTORACICO</a:t>
            </a:r>
          </a:p>
          <a:p>
            <a:pPr algn="l"/>
            <a:r>
              <a:rPr lang="pt-BR" sz="2400" dirty="0">
                <a:solidFill>
                  <a:srgbClr val="885BA2"/>
                </a:solidFill>
                <a:latin typeface="Ranchers"/>
              </a:rPr>
              <a:t>ELETROCARDIOGRAMA</a:t>
            </a:r>
          </a:p>
          <a:p>
            <a:pPr algn="l"/>
            <a:r>
              <a:rPr lang="pt-BR" sz="2400" dirty="0">
                <a:solidFill>
                  <a:srgbClr val="885BA2"/>
                </a:solidFill>
                <a:latin typeface="Ranchers"/>
              </a:rPr>
              <a:t>ORTOPEDIA E TRAUMATOLOGIA</a:t>
            </a:r>
          </a:p>
          <a:p>
            <a:pPr algn="l"/>
            <a:r>
              <a:rPr lang="pt-BR" sz="2400" dirty="0">
                <a:solidFill>
                  <a:srgbClr val="885BA2"/>
                </a:solidFill>
                <a:latin typeface="Ranchers"/>
              </a:rPr>
              <a:t>TESTE ERGOMETRICO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F184A5-742E-CD9C-0440-91CE613B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B0F64CAF-D398-47AC-848A-E7DFE5C3B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903" y="2471666"/>
            <a:ext cx="6331231" cy="429001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A85285B-BDE6-4915-8DF4-D57C4D11F553}"/>
              </a:ext>
            </a:extLst>
          </p:cNvPr>
          <p:cNvSpPr/>
          <p:nvPr/>
        </p:nvSpPr>
        <p:spPr>
          <a:xfrm>
            <a:off x="7006486" y="6955603"/>
            <a:ext cx="10164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0070C0"/>
                </a:solidFill>
                <a:latin typeface="Corbel" panose="020B0503020204020204" pitchFamily="34" charset="0"/>
                <a:cs typeface="Segoe UI Light" panose="020B0502040204020203" pitchFamily="34" charset="0"/>
              </a:rPr>
              <a:t>HOSPITAL E MATERNIDADE SÃO LUCAS (PAROLIN)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24E0540-56F5-43F9-974C-59909655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132" y="4164152"/>
            <a:ext cx="5499479" cy="191499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303371" y="483055"/>
            <a:ext cx="157986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/>
                <a:cs typeface="Segoe UI" panose="020B0502040204020203" pitchFamily="34" charset="0"/>
              </a:rPr>
              <a:t>Rede Credenciada Campo Largo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AF3C7BC-9A95-420E-9F71-802309CB3BFF}"/>
              </a:ext>
            </a:extLst>
          </p:cNvPr>
          <p:cNvSpPr/>
          <p:nvPr/>
        </p:nvSpPr>
        <p:spPr>
          <a:xfrm>
            <a:off x="1252009" y="6589633"/>
            <a:ext cx="10164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0070C0"/>
                </a:solidFill>
                <a:latin typeface="Corbel" panose="020B0503020204020204" pitchFamily="34" charset="0"/>
                <a:cs typeface="Segoe UI Light" panose="020B0502040204020203" pitchFamily="34" charset="0"/>
              </a:rPr>
              <a:t>CLINICA INVITA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C410FF-503F-4B2E-BBE2-065DBC989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0" y="1596901"/>
            <a:ext cx="5493947" cy="16875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137DF6-81E8-407E-9A81-E94480899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67" y="1905117"/>
            <a:ext cx="3731092" cy="168756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A5B804-14EE-4AAE-922E-94369C28CE43}"/>
              </a:ext>
            </a:extLst>
          </p:cNvPr>
          <p:cNvSpPr txBox="1"/>
          <p:nvPr/>
        </p:nvSpPr>
        <p:spPr>
          <a:xfrm>
            <a:off x="1252009" y="8030052"/>
            <a:ext cx="9048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0070C0"/>
                </a:solidFill>
                <a:latin typeface="Corbel" panose="020B0503020204020204" pitchFamily="34" charset="0"/>
                <a:cs typeface="Segoe UI Light" panose="020B0502040204020203" pitchFamily="34" charset="0"/>
              </a:rPr>
              <a:t>CL CLINICA RADIOLÓGICA CAMPO LARGO</a:t>
            </a:r>
            <a:br>
              <a:rPr lang="pt-BR" dirty="0"/>
            </a:b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75FE57E-F676-C652-05A5-560AD5C74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081B5A1-E660-4BC6-A835-E6F1DAA280FA}"/>
              </a:ext>
            </a:extLst>
          </p:cNvPr>
          <p:cNvCxnSpPr>
            <a:cxnSpLocks/>
          </p:cNvCxnSpPr>
          <p:nvPr/>
        </p:nvCxnSpPr>
        <p:spPr>
          <a:xfrm>
            <a:off x="12987586" y="2795579"/>
            <a:ext cx="4570164" cy="0"/>
          </a:xfrm>
          <a:prstGeom prst="line">
            <a:avLst/>
          </a:prstGeom>
          <a:ln w="381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2852"/>
            <a:ext cx="17525075" cy="3873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36E43C1-50C2-40E7-B913-B58EBE9FA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8038" y="1407209"/>
            <a:ext cx="6777037" cy="1374368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A21C12C-A875-423D-8AD1-E492C2757A67}"/>
              </a:ext>
            </a:extLst>
          </p:cNvPr>
          <p:cNvSpPr txBox="1">
            <a:spLocks/>
          </p:cNvSpPr>
          <p:nvPr/>
        </p:nvSpPr>
        <p:spPr>
          <a:xfrm>
            <a:off x="32676" y="2341167"/>
            <a:ext cx="17525074" cy="3015963"/>
          </a:xfrm>
          <a:prstGeom prst="rect">
            <a:avLst/>
          </a:prstGeom>
        </p:spPr>
        <p:txBody>
          <a:bodyPr vert="horz" lIns="131657" tIns="65828" rIns="131657" bIns="65828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F7941E"/>
                </a:solidFill>
                <a:latin typeface="Segoe Script" panose="030B0504020000000003" pitchFamily="66" charset="0"/>
                <a:cs typeface="Segoe UI" panose="020B0502040204020203" pitchFamily="34" charset="0"/>
              </a:rPr>
              <a:t>Nossa Saúde</a:t>
            </a:r>
          </a:p>
          <a:p>
            <a:endParaRPr lang="pt-BR" sz="7500" b="1" dirty="0">
              <a:solidFill>
                <a:srgbClr val="F7941E"/>
              </a:solidFill>
              <a:latin typeface="Segoe Script" panose="030B0504020000000003" pitchFamily="66" charset="0"/>
              <a:cs typeface="Segoe UI" panose="020B0502040204020203" pitchFamily="34" charset="0"/>
            </a:endParaRPr>
          </a:p>
          <a:p>
            <a:r>
              <a:rPr lang="pt-BR" sz="12000" b="1" dirty="0">
                <a:solidFill>
                  <a:srgbClr val="006E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0" b="1" dirty="0">
                <a:solidFill>
                  <a:srgbClr val="006E96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32 anos no mercado de Curitiba</a:t>
            </a:r>
          </a:p>
          <a:p>
            <a:endParaRPr lang="pt-BR" sz="7500" b="1" dirty="0">
              <a:solidFill>
                <a:srgbClr val="006E96"/>
              </a:solidFill>
              <a:latin typeface="Open Sans" panose="020B0606030504020204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8BEE595-5F14-49E3-8DAF-937E2FC1B86A}"/>
              </a:ext>
            </a:extLst>
          </p:cNvPr>
          <p:cNvSpPr txBox="1"/>
          <p:nvPr/>
        </p:nvSpPr>
        <p:spPr>
          <a:xfrm>
            <a:off x="688658" y="5953696"/>
            <a:ext cx="162131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F7941E"/>
                </a:solidFill>
                <a:latin typeface="Segoe Script" panose="030B0504020000000003" pitchFamily="66" charset="0"/>
                <a:cs typeface="Segoe UI" panose="020B0502040204020203" pitchFamily="34" charset="0"/>
              </a:rPr>
              <a:t>Uma empresa 100% Paranaense !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4123D5-3086-4F31-92F3-24FFC6093AFB}"/>
              </a:ext>
            </a:extLst>
          </p:cNvPr>
          <p:cNvSpPr txBox="1"/>
          <p:nvPr/>
        </p:nvSpPr>
        <p:spPr>
          <a:xfrm>
            <a:off x="2413690" y="6897299"/>
            <a:ext cx="13835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>
                <a:solidFill>
                  <a:srgbClr val="006E96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Um dos maiores diferenciais: </a:t>
            </a:r>
          </a:p>
          <a:p>
            <a:pPr algn="ctr"/>
            <a:r>
              <a:rPr lang="pt-BR" sz="8000" b="1" dirty="0">
                <a:solidFill>
                  <a:srgbClr val="006E96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DECISÃO LOCAL !</a:t>
            </a:r>
            <a:endParaRPr lang="pt-BR" sz="80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6A85285B-BDE6-4915-8DF4-D57C4D11F553}"/>
              </a:ext>
            </a:extLst>
          </p:cNvPr>
          <p:cNvSpPr/>
          <p:nvPr/>
        </p:nvSpPr>
        <p:spPr>
          <a:xfrm>
            <a:off x="486383" y="3110129"/>
            <a:ext cx="101643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885BA2"/>
                </a:solidFill>
                <a:latin typeface="Ranchers"/>
              </a:rPr>
              <a:t>HOSPITAL E MATERNIDADE SÃO LUCAS</a:t>
            </a:r>
          </a:p>
          <a:p>
            <a:r>
              <a:rPr lang="pt-BR" sz="2800" dirty="0">
                <a:solidFill>
                  <a:srgbClr val="885BA2"/>
                </a:solidFill>
                <a:latin typeface="Ranchers"/>
              </a:rPr>
              <a:t> (PAROLIN)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303371" y="483055"/>
            <a:ext cx="157986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/>
                <a:cs typeface="Segoe UI" panose="020B0502040204020203" pitchFamily="34" charset="0"/>
              </a:rPr>
              <a:t>Rede Credenciada Campo Largo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3495B2-6ABB-4CC5-8A56-C3D9EF146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53915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9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D1DC6F-8EA1-45C9-800F-2358447C4817}"/>
              </a:ext>
            </a:extLst>
          </p:cNvPr>
          <p:cNvSpPr txBox="1"/>
          <p:nvPr/>
        </p:nvSpPr>
        <p:spPr>
          <a:xfrm>
            <a:off x="8607425" y="3382156"/>
            <a:ext cx="846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800" dirty="0">
                <a:solidFill>
                  <a:srgbClr val="885BA2"/>
                </a:solidFill>
                <a:latin typeface="Ranchers"/>
              </a:rPr>
              <a:t>CLINICA MEDICA  - Especialidade atende emergência</a:t>
            </a:r>
            <a:endParaRPr lang="pt-BR" sz="2800" dirty="0">
              <a:solidFill>
                <a:srgbClr val="885BA2"/>
              </a:solidFill>
              <a:latin typeface="Rancher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DC78DEA-1A42-40FC-B44F-0C60581CA7BE}"/>
              </a:ext>
            </a:extLst>
          </p:cNvPr>
          <p:cNvSpPr txBox="1"/>
          <p:nvPr/>
        </p:nvSpPr>
        <p:spPr>
          <a:xfrm>
            <a:off x="486383" y="4214934"/>
            <a:ext cx="9048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885BA2"/>
                </a:solidFill>
                <a:latin typeface="Ranchers"/>
              </a:rPr>
              <a:t>(41)3032-9300 </a:t>
            </a:r>
          </a:p>
          <a:p>
            <a:r>
              <a:rPr lang="pt-BR" sz="2800" dirty="0">
                <a:solidFill>
                  <a:srgbClr val="885BA2"/>
                </a:solidFill>
                <a:latin typeface="Ranchers"/>
              </a:rPr>
              <a:t>RUA GENEROSO MARQUES, 2022</a:t>
            </a:r>
            <a:br>
              <a:rPr lang="pt-BR" sz="2800" dirty="0">
                <a:solidFill>
                  <a:srgbClr val="885BA2"/>
                </a:solidFill>
                <a:latin typeface="Ranchers"/>
              </a:rPr>
            </a:br>
            <a:r>
              <a:rPr lang="pt-BR" sz="2800" dirty="0">
                <a:solidFill>
                  <a:srgbClr val="885BA2"/>
                </a:solidFill>
                <a:latin typeface="Ranchers"/>
              </a:rPr>
              <a:t>CENTRO</a:t>
            </a:r>
            <a:br>
              <a:rPr lang="pt-BR" sz="2800" dirty="0">
                <a:solidFill>
                  <a:srgbClr val="885BA2"/>
                </a:solidFill>
                <a:latin typeface="Ranchers"/>
              </a:rPr>
            </a:br>
            <a:r>
              <a:rPr lang="pt-BR" sz="2800" dirty="0">
                <a:solidFill>
                  <a:srgbClr val="885BA2"/>
                </a:solidFill>
                <a:latin typeface="Ranchers"/>
              </a:rPr>
              <a:t>83601-050 - CAMPO LARGO - PR</a:t>
            </a:r>
          </a:p>
        </p:txBody>
      </p:sp>
      <p:sp>
        <p:nvSpPr>
          <p:cNvPr id="3" name="Retângulo 2"/>
          <p:cNvSpPr/>
          <p:nvPr/>
        </p:nvSpPr>
        <p:spPr>
          <a:xfrm>
            <a:off x="8626475" y="2829753"/>
            <a:ext cx="316234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solidFill>
                  <a:schemeClr val="accent2"/>
                </a:solidFill>
                <a:latin typeface="Ranchers"/>
              </a:rPr>
              <a:t>ATENDIMENTO 24H</a:t>
            </a:r>
            <a:endParaRPr lang="pt-BR" sz="25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9F5BC9-15F1-AC57-8F50-6A3505A7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303371" y="483055"/>
            <a:ext cx="157986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0" b="1" dirty="0">
                <a:solidFill>
                  <a:srgbClr val="F7941E"/>
                </a:solidFill>
                <a:latin typeface="Bahnschrift SemiBold Condensed"/>
                <a:cs typeface="Segoe UI" panose="020B0502040204020203" pitchFamily="34" charset="0"/>
              </a:rPr>
              <a:t>Rede Credenciada Campo Largo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911655-3703-4BFA-A4A1-0AB84E9F80B8}"/>
              </a:ext>
            </a:extLst>
          </p:cNvPr>
          <p:cNvSpPr txBox="1"/>
          <p:nvPr/>
        </p:nvSpPr>
        <p:spPr>
          <a:xfrm>
            <a:off x="739302" y="2486730"/>
            <a:ext cx="9105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885BA2"/>
                </a:solidFill>
                <a:latin typeface="Ranchers"/>
              </a:rPr>
              <a:t>INVIDA CLINICA MEDICA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6C3343A-2F45-42A6-BE2C-884D92D437F4}"/>
              </a:ext>
            </a:extLst>
          </p:cNvPr>
          <p:cNvSpPr txBox="1"/>
          <p:nvPr/>
        </p:nvSpPr>
        <p:spPr>
          <a:xfrm>
            <a:off x="8778875" y="2879958"/>
            <a:ext cx="6122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dirty="0">
                <a:solidFill>
                  <a:srgbClr val="885BA2"/>
                </a:solidFill>
                <a:latin typeface="Ranchers"/>
              </a:rPr>
              <a:t>ENDOCRINOLOGIA E METABOLOGIA</a:t>
            </a:r>
          </a:p>
          <a:p>
            <a:pPr algn="l"/>
            <a:r>
              <a:rPr lang="it-IT" sz="2400" dirty="0">
                <a:solidFill>
                  <a:srgbClr val="885BA2"/>
                </a:solidFill>
                <a:latin typeface="Ranchers"/>
              </a:rPr>
              <a:t>GINECOLOGIA</a:t>
            </a:r>
          </a:p>
          <a:p>
            <a:pPr algn="l"/>
            <a:r>
              <a:rPr lang="it-IT" sz="2400" dirty="0">
                <a:solidFill>
                  <a:srgbClr val="885BA2"/>
                </a:solidFill>
                <a:latin typeface="Ranchers"/>
              </a:rPr>
              <a:t>PEDIATRIA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F1906B9-5BFC-4AC1-BFAD-964A4C804592}"/>
              </a:ext>
            </a:extLst>
          </p:cNvPr>
          <p:cNvSpPr txBox="1"/>
          <p:nvPr/>
        </p:nvSpPr>
        <p:spPr>
          <a:xfrm>
            <a:off x="739302" y="3080013"/>
            <a:ext cx="52614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885BA2"/>
                </a:solidFill>
                <a:latin typeface="Ranchers"/>
              </a:rPr>
              <a:t>(41) 3032-1217 </a:t>
            </a:r>
          </a:p>
          <a:p>
            <a:endParaRPr lang="pt-BR" sz="2000" dirty="0">
              <a:solidFill>
                <a:srgbClr val="885BA2"/>
              </a:solidFill>
              <a:latin typeface="Ranchers"/>
            </a:endParaRPr>
          </a:p>
          <a:p>
            <a:r>
              <a:rPr lang="pt-BR" sz="2000" dirty="0">
                <a:solidFill>
                  <a:srgbClr val="885BA2"/>
                </a:solidFill>
                <a:latin typeface="Ranchers"/>
              </a:rPr>
              <a:t>RUA BARAO DO RIO BRANCO, 1443</a:t>
            </a:r>
            <a:br>
              <a:rPr lang="pt-BR" sz="2000" dirty="0">
                <a:solidFill>
                  <a:srgbClr val="885BA2"/>
                </a:solidFill>
                <a:latin typeface="Ranchers"/>
              </a:rPr>
            </a:br>
            <a:r>
              <a:rPr lang="pt-BR" sz="2000" dirty="0">
                <a:solidFill>
                  <a:srgbClr val="885BA2"/>
                </a:solidFill>
                <a:latin typeface="Ranchers"/>
              </a:rPr>
              <a:t>CENTRO</a:t>
            </a:r>
            <a:br>
              <a:rPr lang="pt-BR" sz="2000" dirty="0">
                <a:solidFill>
                  <a:srgbClr val="885BA2"/>
                </a:solidFill>
                <a:latin typeface="Ranchers"/>
              </a:rPr>
            </a:br>
            <a:r>
              <a:rPr lang="pt-BR" sz="2000" dirty="0">
                <a:solidFill>
                  <a:srgbClr val="885BA2"/>
                </a:solidFill>
                <a:latin typeface="Ranchers"/>
              </a:rPr>
              <a:t>83601-180 - CAMPO LARGO - PR</a:t>
            </a:r>
          </a:p>
        </p:txBody>
      </p:sp>
      <p:sp>
        <p:nvSpPr>
          <p:cNvPr id="2" name="Retângulo 1"/>
          <p:cNvSpPr/>
          <p:nvPr/>
        </p:nvSpPr>
        <p:spPr>
          <a:xfrm>
            <a:off x="8778875" y="2302064"/>
            <a:ext cx="6626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latin typeface="Ranchers"/>
              </a:rPr>
              <a:t>ATENDIMENTO ATRAVÉS DE AGENDAMENTOS (ELETIVO)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2D97DE-6BE1-660C-55E3-C2D1EE1F0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A11DB8AB-3EB6-4967-B8EC-47F23035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629" y="3379135"/>
            <a:ext cx="7262242" cy="311597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230219" y="485528"/>
            <a:ext cx="15798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Colombo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076068-7985-F1A6-5EDB-B76C63C63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2E443849-84A0-4F43-88FB-3C707460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74259" r="27808"/>
          <a:stretch/>
        </p:blipFill>
        <p:spPr>
          <a:xfrm>
            <a:off x="0" y="7705171"/>
            <a:ext cx="6858000" cy="17653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33" y="3008043"/>
            <a:ext cx="13670283" cy="385816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194709" y="403778"/>
            <a:ext cx="15798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Pinhais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8969E6-CBEC-FD0D-C259-CB85C54A6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68" y="6557861"/>
            <a:ext cx="11023558" cy="291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8324E32-E384-4702-9B16-5D6D444B4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676" y="4899354"/>
            <a:ext cx="4132397" cy="151802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B71D638C-2108-45B7-A290-D69E6BA3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70" y="4651106"/>
            <a:ext cx="3667607" cy="1695818"/>
          </a:xfrm>
          <a:prstGeom prst="rect">
            <a:avLst/>
          </a:prstGeom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FF814D77-AED6-4E01-B438-14D717D28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0" y="2028141"/>
            <a:ext cx="5577593" cy="144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7227C43-C048-4AF3-8DC3-2B3185A58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1628" y="1786256"/>
            <a:ext cx="3515255" cy="2743213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0EB47F92-ED53-444F-86FA-6149B9018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573" y="1383701"/>
            <a:ext cx="4000500" cy="3429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A6A249C-8F02-464B-BF9B-B14D10613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1628" y="5254483"/>
            <a:ext cx="3130708" cy="98218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4696FE-C298-45B4-9E11-130C8B808371}"/>
              </a:ext>
            </a:extLst>
          </p:cNvPr>
          <p:cNvSpPr txBox="1"/>
          <p:nvPr/>
        </p:nvSpPr>
        <p:spPr>
          <a:xfrm>
            <a:off x="265707" y="124383"/>
            <a:ext cx="16566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Rede Credenciada Paranaguá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2BBC73-3F07-B2F8-0FD6-8082D1CCF8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dispositivo&#10;&#10;Descrição gerada com alta confiança">
            <a:extLst>
              <a:ext uri="{FF2B5EF4-FFF2-40B4-BE49-F238E27FC236}">
                <a16:creationId xmlns:a16="http://schemas.microsoft.com/office/drawing/2014/main" id="{3100589E-DCBD-480C-A2AB-EBC75594FC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50"/>
            <a:ext cx="17557750" cy="9432950"/>
          </a:xfrm>
          <a:prstGeom prst="rect">
            <a:avLst/>
          </a:prstGeom>
        </p:spPr>
      </p:pic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BAE49957-258A-4FBD-A3F4-C21298BA80DA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custGeom>
            <a:avLst/>
            <a:gdLst>
              <a:gd name="connsiteX0" fmla="*/ 451347 w 17557750"/>
              <a:gd name="connsiteY0" fmla="*/ 452848 h 9874250"/>
              <a:gd name="connsiteX1" fmla="*/ 451347 w 17557750"/>
              <a:gd name="connsiteY1" fmla="*/ 7710488 h 9874250"/>
              <a:gd name="connsiteX2" fmla="*/ 17106404 w 17557750"/>
              <a:gd name="connsiteY2" fmla="*/ 7710488 h 9874250"/>
              <a:gd name="connsiteX3" fmla="*/ 17106404 w 17557750"/>
              <a:gd name="connsiteY3" fmla="*/ 452848 h 9874250"/>
              <a:gd name="connsiteX4" fmla="*/ 0 w 17557750"/>
              <a:gd name="connsiteY4" fmla="*/ 0 h 9874250"/>
              <a:gd name="connsiteX5" fmla="*/ 17557750 w 17557750"/>
              <a:gd name="connsiteY5" fmla="*/ 0 h 9874250"/>
              <a:gd name="connsiteX6" fmla="*/ 17557750 w 17557750"/>
              <a:gd name="connsiteY6" fmla="*/ 9874250 h 9874250"/>
              <a:gd name="connsiteX7" fmla="*/ 0 w 17557750"/>
              <a:gd name="connsiteY7" fmla="*/ 9874250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57750" h="9874250">
                <a:moveTo>
                  <a:pt x="451347" y="452848"/>
                </a:moveTo>
                <a:lnTo>
                  <a:pt x="451347" y="7710488"/>
                </a:lnTo>
                <a:lnTo>
                  <a:pt x="17106404" y="7710488"/>
                </a:lnTo>
                <a:lnTo>
                  <a:pt x="17106404" y="452848"/>
                </a:lnTo>
                <a:close/>
                <a:moveTo>
                  <a:pt x="0" y="0"/>
                </a:moveTo>
                <a:lnTo>
                  <a:pt x="17557750" y="0"/>
                </a:lnTo>
                <a:lnTo>
                  <a:pt x="17557750" y="9874250"/>
                </a:lnTo>
                <a:lnTo>
                  <a:pt x="0" y="9874250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5488"/>
            <a:ext cx="17557750" cy="47252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3FE2CAF-C790-4CF6-84C9-1AE775C481BD}"/>
              </a:ext>
            </a:extLst>
          </p:cNvPr>
          <p:cNvSpPr/>
          <p:nvPr/>
        </p:nvSpPr>
        <p:spPr>
          <a:xfrm>
            <a:off x="0" y="-72879"/>
            <a:ext cx="17554222" cy="9894199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5538" tIns="87768" rIns="175538" bIns="87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16553">
              <a:defRPr/>
            </a:pPr>
            <a:endParaRPr lang="pt-BR" sz="259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39546" y="5285650"/>
            <a:ext cx="104751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Produtos Comercializados</a:t>
            </a:r>
            <a:endParaRPr lang="pt-BR" sz="9600" b="1" dirty="0">
              <a:solidFill>
                <a:srgbClr val="006E96"/>
              </a:solidFill>
              <a:latin typeface="Bahnschrift SemiBold Condensed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62B01B0-B20B-4851-AD12-979B828F4B43}"/>
              </a:ext>
            </a:extLst>
          </p:cNvPr>
          <p:cNvCxnSpPr>
            <a:cxnSpLocks/>
          </p:cNvCxnSpPr>
          <p:nvPr/>
        </p:nvCxnSpPr>
        <p:spPr>
          <a:xfrm>
            <a:off x="60590" y="6621546"/>
            <a:ext cx="3276532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62B01B0-B20B-4851-AD12-979B828F4B43}"/>
              </a:ext>
            </a:extLst>
          </p:cNvPr>
          <p:cNvCxnSpPr>
            <a:cxnSpLocks/>
          </p:cNvCxnSpPr>
          <p:nvPr/>
        </p:nvCxnSpPr>
        <p:spPr>
          <a:xfrm>
            <a:off x="14277690" y="6561555"/>
            <a:ext cx="3276532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2E10C8F-26DD-45B3-9C14-7F2FBA748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17405" y="628035"/>
            <a:ext cx="1901628" cy="1289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3368613"/>
            <a:ext cx="1719469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Já informou seu nome e corretora no chat para a lista de presença?</a:t>
            </a:r>
            <a:endParaRPr lang="pt-BR" sz="11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25DBF38-BAA2-4A0E-AC9F-1EC8CD7C7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801" y="8167137"/>
            <a:ext cx="2972658" cy="131899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063E8FA-F669-443B-8B8E-041DCCEDC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9486131"/>
            <a:ext cx="17557750" cy="38811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31B7337-C528-49CB-AD1F-DD49B8E38242}"/>
              </a:ext>
            </a:extLst>
          </p:cNvPr>
          <p:cNvSpPr/>
          <p:nvPr/>
        </p:nvSpPr>
        <p:spPr>
          <a:xfrm>
            <a:off x="0" y="-72879"/>
            <a:ext cx="17554222" cy="9894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5538" tIns="87768" rIns="175538" bIns="877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16553">
              <a:defRPr/>
            </a:pPr>
            <a:endParaRPr lang="pt-BR" sz="2592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2" name="Picture 4" descr="ícones Do Computador, Lista De Verificação, Email png transparente grátis">
            <a:extLst>
              <a:ext uri="{FF2B5EF4-FFF2-40B4-BE49-F238E27FC236}">
                <a16:creationId xmlns:a16="http://schemas.microsoft.com/office/drawing/2014/main" id="{C611A571-ACAB-449E-B30E-9AD551BF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4946">
            <a:off x="6600748" y="503824"/>
            <a:ext cx="2630928" cy="286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0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7236022" y="-88212"/>
            <a:ext cx="313315" cy="9962463"/>
          </a:xfrm>
          <a:prstGeom prst="rect">
            <a:avLst/>
          </a:prstGeom>
          <a:solidFill>
            <a:srgbClr val="E94E1B"/>
          </a:solidFill>
        </p:spPr>
      </p:sp>
      <p:sp>
        <p:nvSpPr>
          <p:cNvPr id="5" name="TextBox 5"/>
          <p:cNvSpPr txBox="1"/>
          <p:nvPr/>
        </p:nvSpPr>
        <p:spPr>
          <a:xfrm>
            <a:off x="318658" y="321815"/>
            <a:ext cx="1578725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47"/>
              </a:lnSpc>
            </a:pPr>
            <a:r>
              <a:rPr lang="en-US" sz="80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Condições Comerciais no PME</a:t>
            </a:r>
            <a:endParaRPr lang="en-US" sz="8000" spc="69" dirty="0">
              <a:solidFill>
                <a:srgbClr val="F79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F88AE9D-9D72-4127-ABA1-EABAE40DA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137" y="55765"/>
            <a:ext cx="1891902" cy="134326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F26C1A-476D-48E2-AFC8-DF1E43D49F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640" y="7244848"/>
            <a:ext cx="1905707" cy="210047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5A6F84-7EA8-4915-B77F-1F107849A058}"/>
              </a:ext>
            </a:extLst>
          </p:cNvPr>
          <p:cNvSpPr txBox="1"/>
          <p:nvPr/>
        </p:nvSpPr>
        <p:spPr>
          <a:xfrm>
            <a:off x="1075460" y="2029475"/>
            <a:ext cx="1594657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8"/>
            <a:r>
              <a:rPr lang="pt-BR" sz="60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" panose="020B0502040204020203" pitchFamily="34" charset="0"/>
              </a:rPr>
              <a:t>Flexibilidade total nas opções de plano </a:t>
            </a:r>
          </a:p>
          <a:p>
            <a:pPr marL="822846" indent="-822846" algn="ctr" defTabSz="457108">
              <a:buFont typeface="Wingdings" panose="05000000000000000000" pitchFamily="2" charset="2"/>
              <a:buChar char="Ø"/>
            </a:pPr>
            <a:endParaRPr lang="pt-BR" sz="5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Segoe UI" panose="020B0502040204020203" pitchFamily="34" charset="0"/>
            </a:endParaRPr>
          </a:p>
          <a:p>
            <a:pPr marL="685800" indent="-685800" defTabSz="457108">
              <a:buFont typeface="Wingdings" panose="05000000000000000000" pitchFamily="2" charset="2"/>
              <a:buChar char="ü"/>
            </a:pPr>
            <a:r>
              <a:rPr lang="pt-BR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Segoe UI" panose="020B0502040204020203" pitchFamily="34" charset="0"/>
              </a:rPr>
              <a:t>Planos COM parto e SEM parto dentro da mesma família</a:t>
            </a:r>
          </a:p>
          <a:p>
            <a:pPr marL="685800" indent="-685800" defTabSz="457108">
              <a:buFont typeface="Wingdings" panose="05000000000000000000" pitchFamily="2" charset="2"/>
              <a:buChar char="ü"/>
            </a:pPr>
            <a:endParaRPr lang="pt-BR" sz="5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Segoe UI" panose="020B0502040204020203" pitchFamily="34" charset="0"/>
            </a:endParaRPr>
          </a:p>
          <a:p>
            <a:pPr marL="685800" indent="-685800" defTabSz="457108">
              <a:buFont typeface="Wingdings" panose="05000000000000000000" pitchFamily="2" charset="2"/>
              <a:buChar char="ü"/>
            </a:pPr>
            <a:r>
              <a:rPr lang="pt-BR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Segoe UI" panose="020B0502040204020203" pitchFamily="34" charset="0"/>
              </a:rPr>
              <a:t>Planos QC e QP dentro da mesma família</a:t>
            </a:r>
          </a:p>
          <a:p>
            <a:pPr marL="658277" indent="-658277" algn="ctr" defTabSz="457108">
              <a:buFont typeface="Arial" panose="020B0604020202020204" pitchFamily="34" charset="0"/>
              <a:buChar char="•"/>
            </a:pPr>
            <a:endParaRPr lang="pt-BR" sz="5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EA39B74-F864-DF68-7271-746078F3E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82F5226-7A85-4F28-A368-3DD394C1F174}"/>
              </a:ext>
            </a:extLst>
          </p:cNvPr>
          <p:cNvSpPr txBox="1"/>
          <p:nvPr/>
        </p:nvSpPr>
        <p:spPr>
          <a:xfrm>
            <a:off x="380857" y="4115995"/>
            <a:ext cx="1326479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54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VIDA LEVE LIDER 100- PRODUTO </a:t>
            </a:r>
            <a:r>
              <a:rPr lang="pt-BR" sz="5400" u="sng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SEM</a:t>
            </a:r>
            <a:r>
              <a:rPr lang="pt-BR" sz="54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PARTO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5400" spc="6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1040" name="Picture 16" descr="Tríade da mulher atleta - COMPASSO - Instituto Médico">
            <a:extLst>
              <a:ext uri="{FF2B5EF4-FFF2-40B4-BE49-F238E27FC236}">
                <a16:creationId xmlns:a16="http://schemas.microsoft.com/office/drawing/2014/main" id="{45E39ABB-A602-4F72-B9F6-3C0ABA930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47" y="5298934"/>
            <a:ext cx="6268703" cy="41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80857" y="304678"/>
            <a:ext cx="162723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Quais são os planos que comercializamos no PF e PME?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3050B6-64BE-E59C-28D5-768A93F1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82F5226-7A85-4F28-A368-3DD394C1F174}"/>
              </a:ext>
            </a:extLst>
          </p:cNvPr>
          <p:cNvSpPr txBox="1"/>
          <p:nvPr/>
        </p:nvSpPr>
        <p:spPr>
          <a:xfrm>
            <a:off x="97291" y="4115995"/>
            <a:ext cx="13101874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54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VIDA LEVE LIDER 200- PRODUTO </a:t>
            </a:r>
            <a:r>
              <a:rPr lang="pt-BR" sz="5400" u="sng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COM</a:t>
            </a:r>
            <a:r>
              <a:rPr lang="pt-BR" sz="54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PARTO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5400" spc="6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D90CC1-FA1E-403B-A81A-CD433AD7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834" y="4432852"/>
            <a:ext cx="2800916" cy="503761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7290" y="234032"/>
            <a:ext cx="174604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Quais são os planos que comercializamos no PF e PME?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3DB8AC-E53E-F2E2-89E6-75E02BB4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6A21C12C-A875-423D-8AD1-E492C2757A67}"/>
              </a:ext>
            </a:extLst>
          </p:cNvPr>
          <p:cNvSpPr txBox="1">
            <a:spLocks/>
          </p:cNvSpPr>
          <p:nvPr/>
        </p:nvSpPr>
        <p:spPr>
          <a:xfrm>
            <a:off x="1910017" y="4019602"/>
            <a:ext cx="13737715" cy="3565994"/>
          </a:xfrm>
          <a:prstGeom prst="rect">
            <a:avLst/>
          </a:prstGeom>
          <a:ln>
            <a:noFill/>
          </a:ln>
        </p:spPr>
        <p:txBody>
          <a:bodyPr vert="horz" lIns="131657" tIns="65828" rIns="131657" bIns="65828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Script" panose="030B0504020000000003" pitchFamily="66" charset="0"/>
              <a:ea typeface="+mj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95409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Segoe Print" panose="02000600000000000000" pitchFamily="2" charset="0"/>
                <a:ea typeface="+mj-ea"/>
                <a:cs typeface="Segoe UI" panose="020B0502040204020203" pitchFamily="34" charset="0"/>
              </a:rPr>
              <a:t>Uma nova proposta de valor para a sua saúde</a:t>
            </a:r>
            <a:r>
              <a:rPr kumimoji="0" lang="pt-BR" sz="66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Segoe Print" panose="02000600000000000000" pitchFamily="2" charset="0"/>
                <a:ea typeface="+mj-ea"/>
                <a:cs typeface="Segoe UI" panose="020B05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600" b="1" i="0" u="none" strike="noStrike" kern="1200" cap="none" spc="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srgbClr val="8D42C6"/>
              </a:solidFill>
              <a:effectLst/>
              <a:uLnTx/>
              <a:uFillTx/>
              <a:latin typeface="Segoe Script" panose="030B0504020000000003" pitchFamily="66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80E0A92-880F-451D-A006-AC0FEAAA9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6" b="8344"/>
          <a:stretch/>
        </p:blipFill>
        <p:spPr>
          <a:xfrm>
            <a:off x="13725379" y="7436935"/>
            <a:ext cx="3844706" cy="1591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747C86-BD4D-4915-B0FB-8C9A4F9D84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61" y="1199383"/>
            <a:ext cx="6177652" cy="318909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83D05F1-68AD-436C-805C-7929A4267486}"/>
              </a:ext>
            </a:extLst>
          </p:cNvPr>
          <p:cNvSpPr/>
          <p:nvPr/>
        </p:nvSpPr>
        <p:spPr>
          <a:xfrm>
            <a:off x="0" y="9264334"/>
            <a:ext cx="17557750" cy="609916"/>
          </a:xfrm>
          <a:prstGeom prst="rect">
            <a:avLst/>
          </a:prstGeom>
          <a:solidFill>
            <a:srgbClr val="95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557D183-90D3-4462-B5C7-5CE1CB341DD7}"/>
              </a:ext>
            </a:extLst>
          </p:cNvPr>
          <p:cNvSpPr txBox="1"/>
          <p:nvPr/>
        </p:nvSpPr>
        <p:spPr>
          <a:xfrm>
            <a:off x="1194816" y="9384626"/>
            <a:ext cx="359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www.nossasaude.com.br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B0537A-B429-43CF-ADA2-75FB03790F9B}"/>
              </a:ext>
            </a:extLst>
          </p:cNvPr>
          <p:cNvSpPr txBox="1"/>
          <p:nvPr/>
        </p:nvSpPr>
        <p:spPr>
          <a:xfrm>
            <a:off x="6669009" y="9373608"/>
            <a:ext cx="359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Redes sociais @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nossasaudeoficial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EB5419-A4FC-4A6D-A31C-4F88E213F230}"/>
              </a:ext>
            </a:extLst>
          </p:cNvPr>
          <p:cNvSpPr txBox="1"/>
          <p:nvPr/>
        </p:nvSpPr>
        <p:spPr>
          <a:xfrm>
            <a:off x="13713044" y="9374628"/>
            <a:ext cx="1782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 Nº 37260-9 </a:t>
            </a:r>
          </a:p>
        </p:txBody>
      </p:sp>
    </p:spTree>
    <p:extLst>
      <p:ext uri="{BB962C8B-B14F-4D97-AF65-F5344CB8AC3E}">
        <p14:creationId xmlns:p14="http://schemas.microsoft.com/office/powerpoint/2010/main" val="177224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D4BFF4-C2F1-4836-81F0-69802BCA1734}"/>
              </a:ext>
            </a:extLst>
          </p:cNvPr>
          <p:cNvSpPr txBox="1"/>
          <p:nvPr/>
        </p:nvSpPr>
        <p:spPr>
          <a:xfrm>
            <a:off x="4739731" y="4359855"/>
            <a:ext cx="9188568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54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CCP00         SEM COPAY 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5400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2772A6EB-A734-49D7-8DB4-0D175DDA68E5}"/>
              </a:ext>
            </a:extLst>
          </p:cNvPr>
          <p:cNvSpPr/>
          <p:nvPr/>
        </p:nvSpPr>
        <p:spPr>
          <a:xfrm>
            <a:off x="8129639" y="4937125"/>
            <a:ext cx="649235" cy="304730"/>
          </a:xfrm>
          <a:prstGeom prst="righ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31B8B8-0CC8-4FD1-88DE-3D327488F711}"/>
              </a:ext>
            </a:extLst>
          </p:cNvPr>
          <p:cNvSpPr txBox="1"/>
          <p:nvPr/>
        </p:nvSpPr>
        <p:spPr>
          <a:xfrm>
            <a:off x="5352506" y="5564812"/>
            <a:ext cx="5554266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pc="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21916" y="-44203"/>
            <a:ext cx="171945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Quais são os planos que comercializamos no PF e PME?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D08FE73-AEB3-7A92-5156-670235FD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D4BFF4-C2F1-4836-81F0-69802BCA1734}"/>
              </a:ext>
            </a:extLst>
          </p:cNvPr>
          <p:cNvSpPr txBox="1"/>
          <p:nvPr/>
        </p:nvSpPr>
        <p:spPr>
          <a:xfrm>
            <a:off x="3121185" y="3305093"/>
            <a:ext cx="12189725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54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CCP21     COPAY EM CONSULTAS 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5400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49002" y="-109057"/>
            <a:ext cx="167054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Quais são os planos que comercializamos no PF e PME?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2A3C94B7-699F-4E6A-ADC4-0C482CDB9B6B}"/>
              </a:ext>
            </a:extLst>
          </p:cNvPr>
          <p:cNvSpPr/>
          <p:nvPr/>
        </p:nvSpPr>
        <p:spPr>
          <a:xfrm>
            <a:off x="6201448" y="4735354"/>
            <a:ext cx="649235" cy="304730"/>
          </a:xfrm>
          <a:prstGeom prst="righ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32BD39F-9A65-4C12-B784-AA9B4B0B3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951607"/>
              </p:ext>
            </p:extLst>
          </p:nvPr>
        </p:nvGraphicFramePr>
        <p:xfrm>
          <a:off x="1756107" y="5602917"/>
          <a:ext cx="13716001" cy="3094392"/>
        </p:xfrm>
        <a:graphic>
          <a:graphicData uri="http://schemas.openxmlformats.org/drawingml/2006/table">
            <a:tbl>
              <a:tblPr/>
              <a:tblGrid>
                <a:gridCol w="10999175">
                  <a:extLst>
                    <a:ext uri="{9D8B030D-6E8A-4147-A177-3AD203B41FA5}">
                      <a16:colId xmlns:a16="http://schemas.microsoft.com/office/drawing/2014/main" val="14553982"/>
                    </a:ext>
                  </a:extLst>
                </a:gridCol>
                <a:gridCol w="726772">
                  <a:extLst>
                    <a:ext uri="{9D8B030D-6E8A-4147-A177-3AD203B41FA5}">
                      <a16:colId xmlns:a16="http://schemas.microsoft.com/office/drawing/2014/main" val="2047769606"/>
                    </a:ext>
                  </a:extLst>
                </a:gridCol>
                <a:gridCol w="1990054">
                  <a:extLst>
                    <a:ext uri="{9D8B030D-6E8A-4147-A177-3AD203B41FA5}">
                      <a16:colId xmlns:a16="http://schemas.microsoft.com/office/drawing/2014/main" val="953353157"/>
                    </a:ext>
                  </a:extLst>
                </a:gridCol>
              </a:tblGrid>
              <a:tr h="4982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nos NAI´s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165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R$ 10,00</a:t>
                      </a:r>
                    </a:p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645811"/>
                  </a:ext>
                </a:extLst>
              </a:tr>
              <a:tr h="25212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eletiva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R$ 18,84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52354"/>
                  </a:ext>
                </a:extLst>
              </a:tr>
              <a:tr h="8447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Virtual Especialista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165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indent="0" algn="ctr" defTabSz="13165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R$ 18,84</a:t>
                      </a:r>
                    </a:p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045804"/>
                  </a:ext>
                </a:extLst>
              </a:tr>
              <a:tr h="25212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de Urgência / Emergência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R$ 30,00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19281"/>
                  </a:ext>
                </a:extLst>
              </a:tr>
              <a:tr h="4982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Sessões / Consultas - Fonoaudiologia - Nutrição - Psicologia – Psiquiatria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R$ 26,26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152773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8E00690E-401C-6999-9A43-A1FB45B77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418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pt-BR" dirty="0"/>
              <a:t>Consulta eletiva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R$ 18,84</a:t>
            </a:r>
          </a:p>
          <a:p>
            <a:pPr fontAlgn="ctr"/>
            <a:r>
              <a:rPr lang="pt-BR" dirty="0"/>
              <a:t>Consulta de Emergência / Urgência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Sessões / Consultas - Fonoaudiologia - Nutrição - Psicologia – Psiquiatria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Exames - 30% do valor do exame ou procedimento com valor máximo de:</a:t>
            </a:r>
          </a:p>
          <a:p>
            <a:pPr fontAlgn="ctr"/>
            <a:r>
              <a:rPr lang="pt-BR" dirty="0"/>
              <a:t>31</a:t>
            </a:r>
          </a:p>
          <a:p>
            <a:pPr fontAlgn="ctr"/>
            <a:r>
              <a:rPr lang="pt-BR" dirty="0"/>
              <a:t>R$ 107,84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32BD39F-9A65-4C12-B784-AA9B4B0B3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413403"/>
              </p:ext>
            </p:extLst>
          </p:nvPr>
        </p:nvGraphicFramePr>
        <p:xfrm>
          <a:off x="1756107" y="5602917"/>
          <a:ext cx="13716001" cy="3592608"/>
        </p:xfrm>
        <a:graphic>
          <a:graphicData uri="http://schemas.openxmlformats.org/drawingml/2006/table">
            <a:tbl>
              <a:tblPr/>
              <a:tblGrid>
                <a:gridCol w="10999175">
                  <a:extLst>
                    <a:ext uri="{9D8B030D-6E8A-4147-A177-3AD203B41FA5}">
                      <a16:colId xmlns:a16="http://schemas.microsoft.com/office/drawing/2014/main" val="14553982"/>
                    </a:ext>
                  </a:extLst>
                </a:gridCol>
                <a:gridCol w="726772">
                  <a:extLst>
                    <a:ext uri="{9D8B030D-6E8A-4147-A177-3AD203B41FA5}">
                      <a16:colId xmlns:a16="http://schemas.microsoft.com/office/drawing/2014/main" val="2047769606"/>
                    </a:ext>
                  </a:extLst>
                </a:gridCol>
                <a:gridCol w="1990054">
                  <a:extLst>
                    <a:ext uri="{9D8B030D-6E8A-4147-A177-3AD203B41FA5}">
                      <a16:colId xmlns:a16="http://schemas.microsoft.com/office/drawing/2014/main" val="953353157"/>
                    </a:ext>
                  </a:extLst>
                </a:gridCol>
              </a:tblGrid>
              <a:tr h="4982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nos NAI´s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165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R$ 12,00</a:t>
                      </a:r>
                    </a:p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645811"/>
                  </a:ext>
                </a:extLst>
              </a:tr>
              <a:tr h="25212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eletiva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R$ 18,84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52354"/>
                  </a:ext>
                </a:extLst>
              </a:tr>
              <a:tr h="8447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Virtual Especialista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165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indent="0" algn="ctr" defTabSz="13165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R$ 18,84</a:t>
                      </a:r>
                    </a:p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045804"/>
                  </a:ext>
                </a:extLst>
              </a:tr>
              <a:tr h="25212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Consulta de Urgência / Emergência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R$ 35,00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19281"/>
                  </a:ext>
                </a:extLst>
              </a:tr>
              <a:tr h="4982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Sessões / Consultas - Fonoaudiologia - Nutrição - Psicologia – Psiquiatria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R$ 26,26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152773"/>
                  </a:ext>
                </a:extLst>
              </a:tr>
              <a:tr h="4982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Exames - 30% do valor do exame ou procedimento com valor máximo de: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R$ 107,84</a:t>
                      </a:r>
                    </a:p>
                  </a:txBody>
                  <a:tcPr marL="8964" marR="8964" marT="89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8D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301268"/>
                  </a:ext>
                </a:extLst>
              </a:tr>
            </a:tbl>
          </a:graphicData>
        </a:graphic>
      </p:graphicFrame>
      <p:sp>
        <p:nvSpPr>
          <p:cNvPr id="2" name="Retângulo 1"/>
          <p:cNvSpPr/>
          <p:nvPr/>
        </p:nvSpPr>
        <p:spPr>
          <a:xfrm>
            <a:off x="1266718" y="2909566"/>
            <a:ext cx="15961499" cy="245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54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CCP31     COPAY EM CONSULTAS, EXAMES E PROCEDIMENTOS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216568" y="115843"/>
            <a:ext cx="167950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Quais são os planos que comercializamos no PF e PME?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AE70268A-009F-4D09-B2BC-23C4C4BC7DD8}"/>
              </a:ext>
            </a:extLst>
          </p:cNvPr>
          <p:cNvSpPr/>
          <p:nvPr/>
        </p:nvSpPr>
        <p:spPr>
          <a:xfrm>
            <a:off x="4134108" y="4159965"/>
            <a:ext cx="649235" cy="304730"/>
          </a:xfrm>
          <a:prstGeom prst="righ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46CB06-0278-F2AF-4D1A-9A28694F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7236022" y="-88212"/>
            <a:ext cx="313315" cy="9962463"/>
          </a:xfrm>
          <a:prstGeom prst="rect">
            <a:avLst/>
          </a:prstGeom>
          <a:solidFill>
            <a:srgbClr val="E94E1B"/>
          </a:solidFill>
        </p:spPr>
      </p:sp>
      <p:sp>
        <p:nvSpPr>
          <p:cNvPr id="5" name="TextBox 5"/>
          <p:cNvSpPr txBox="1"/>
          <p:nvPr/>
        </p:nvSpPr>
        <p:spPr>
          <a:xfrm>
            <a:off x="318659" y="500281"/>
            <a:ext cx="1578725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47"/>
              </a:lnSpc>
            </a:pPr>
            <a:r>
              <a:rPr lang="en-US" sz="80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Condições Comerciais no PME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F88AE9D-9D72-4127-ABA1-EABAE40DA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958" y="234231"/>
            <a:ext cx="1891902" cy="134326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F26C1A-476D-48E2-AFC8-DF1E43D49F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640" y="7244848"/>
            <a:ext cx="1905707" cy="210047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5CC6A2F-700F-43AE-B91F-43DB6C60A79D}"/>
              </a:ext>
            </a:extLst>
          </p:cNvPr>
          <p:cNvSpPr txBox="1"/>
          <p:nvPr/>
        </p:nvSpPr>
        <p:spPr>
          <a:xfrm>
            <a:off x="1513503" y="2629402"/>
            <a:ext cx="1339756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/>
            <a:r>
              <a:rPr lang="pt-BR" sz="5400" b="1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Segoe UI" panose="020B0502040204020203" pitchFamily="34" charset="0"/>
              </a:rPr>
              <a:t>PME A PARTIR DE 30 VIDAS</a:t>
            </a:r>
          </a:p>
          <a:p>
            <a:pPr algn="ctr" defTabSz="317480"/>
            <a:endParaRPr lang="pt-BR" sz="5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Segoe UI" panose="020B0502040204020203" pitchFamily="34" charset="0"/>
            </a:endParaRPr>
          </a:p>
          <a:p>
            <a:pPr algn="ctr" defTabSz="317480"/>
            <a:r>
              <a:rPr lang="pt-BR" sz="6000" b="1" dirty="0">
                <a:solidFill>
                  <a:srgbClr val="EC75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" panose="020B0502040204020203" pitchFamily="34" charset="0"/>
              </a:rPr>
              <a:t>CONDIÇÕES ESPECIAIS ! </a:t>
            </a:r>
          </a:p>
          <a:p>
            <a:pPr algn="ctr" defTabSz="317480"/>
            <a:r>
              <a:rPr lang="pt-BR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Segoe UI" panose="020B0502040204020203" pitchFamily="34" charset="0"/>
              </a:rPr>
              <a:t>Não deixe de nos procurar nas suas negociações !</a:t>
            </a:r>
            <a:endParaRPr lang="pt-BR" sz="5400" dirty="0">
              <a:solidFill>
                <a:srgbClr val="FF0000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BFD477-262F-F14D-890D-3B68D1F48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18486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3884B76-0D6C-4A45-9629-132634646148}"/>
              </a:ext>
            </a:extLst>
          </p:cNvPr>
          <p:cNvSpPr txBox="1"/>
          <p:nvPr/>
        </p:nvSpPr>
        <p:spPr>
          <a:xfrm>
            <a:off x="155575" y="2037662"/>
            <a:ext cx="16661434" cy="743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4000" b="1" spc="600" dirty="0">
                <a:solidFill>
                  <a:srgbClr val="8B4B97"/>
                </a:solidFill>
                <a:latin typeface="+mj-lt"/>
                <a:cs typeface="Segoe UI Light" panose="020B0502040204020203" pitchFamily="34" charset="0"/>
              </a:rPr>
              <a:t>VIDA CARE </a:t>
            </a:r>
            <a:r>
              <a:rPr lang="pt-BR" sz="4000" b="1" spc="600" dirty="0">
                <a:latin typeface="+mj-lt"/>
                <a:cs typeface="Segoe UI Light" panose="020B0502040204020203" pitchFamily="34" charset="0"/>
              </a:rPr>
              <a:t>-  PF e PME seguirá  com as mesmas condições comerciais das outras faixas etárias</a:t>
            </a:r>
            <a:r>
              <a:rPr lang="pt-BR" sz="4000" spc="600" dirty="0">
                <a:latin typeface="+mj-lt"/>
                <a:cs typeface="Segoe UI Light" panose="020B0502040204020203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pt-BR" sz="4000" b="1" spc="600" dirty="0">
                <a:solidFill>
                  <a:schemeClr val="accent2"/>
                </a:solidFill>
                <a:latin typeface="+mj-lt"/>
                <a:cs typeface="Segoe UI Light" panose="020B0502040204020203" pitchFamily="34" charset="0"/>
              </a:rPr>
              <a:t>VIDA LEVE  </a:t>
            </a:r>
            <a:r>
              <a:rPr lang="pt-BR" sz="4000" b="1" spc="600" dirty="0">
                <a:solidFill>
                  <a:srgbClr val="0070C0"/>
                </a:solidFill>
                <a:latin typeface="+mj-lt"/>
                <a:cs typeface="Segoe UI Light" panose="020B0502040204020203" pitchFamily="34" charset="0"/>
              </a:rPr>
              <a:t>- EXCLUSIVO PME </a:t>
            </a:r>
            <a:r>
              <a:rPr lang="pt-BR" sz="4000" b="1" spc="600" dirty="0">
                <a:latin typeface="+mj-lt"/>
                <a:cs typeface="Segoe UI Light" panose="020B0502040204020203" pitchFamily="34" charset="0"/>
              </a:rPr>
              <a:t>seguirá com as mesmas condições comerciais das outras faixas etárias. 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000" spc="600" dirty="0">
              <a:latin typeface="+mj-lt"/>
              <a:cs typeface="Segoe UI Light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4000" b="1" spc="600" dirty="0">
                <a:latin typeface="+mj-lt"/>
                <a:cs typeface="Segoe UI Light" panose="020B0502040204020203" pitchFamily="34" charset="0"/>
              </a:rPr>
              <a:t> </a:t>
            </a:r>
            <a:r>
              <a:rPr lang="pt-BR" sz="4000" b="1" spc="600" dirty="0">
                <a:solidFill>
                  <a:srgbClr val="FF0000"/>
                </a:solidFill>
                <a:latin typeface="+mj-lt"/>
                <a:cs typeface="Segoe UI Light" panose="020B0502040204020203" pitchFamily="34" charset="0"/>
              </a:rPr>
              <a:t>VIDA LEVE  PF-  </a:t>
            </a:r>
            <a:r>
              <a:rPr lang="pt-BR" sz="4000" b="1" spc="600" dirty="0">
                <a:latin typeface="+mj-lt"/>
                <a:cs typeface="Segoe UI Light" panose="020B0502040204020203" pitchFamily="34" charset="0"/>
              </a:rPr>
              <a:t>será comercializado via CANAL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pt-BR" sz="4000" b="1" spc="600" dirty="0">
                <a:latin typeface="+mj-lt"/>
                <a:cs typeface="Segoe UI Light" panose="020B0502040204020203" pitchFamily="34" charset="0"/>
              </a:rPr>
              <a:t> CORRETOR somente até 58 anos 11 meses e 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pt-BR" sz="4000" b="1" spc="600" dirty="0">
                <a:latin typeface="+mj-lt"/>
                <a:cs typeface="Segoe UI Light" panose="020B0502040204020203" pitchFamily="34" charset="0"/>
              </a:rPr>
              <a:t> 29 dias </a:t>
            </a:r>
            <a:r>
              <a:rPr lang="pt-BR" sz="2000" b="1" spc="600" dirty="0">
                <a:latin typeface="+mj-lt"/>
                <a:cs typeface="Segoe UI Light" panose="020B0502040204020203" pitchFamily="34" charset="0"/>
              </a:rPr>
              <a:t>. </a:t>
            </a:r>
            <a:endParaRPr lang="pt-BR" sz="1100" spc="600" dirty="0">
              <a:latin typeface="+mj-lt"/>
              <a:cs typeface="Segoe UI Light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000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31B8B8-0CC8-4FD1-88DE-3D327488F711}"/>
              </a:ext>
            </a:extLst>
          </p:cNvPr>
          <p:cNvSpPr txBox="1"/>
          <p:nvPr/>
        </p:nvSpPr>
        <p:spPr>
          <a:xfrm>
            <a:off x="5220676" y="5588108"/>
            <a:ext cx="5554266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pc="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AutoShape 4" descr="Foto de Criança Menina Uniformizado Como Médico Com Uma Pranchet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8575" y="-67037"/>
            <a:ext cx="1737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Qual é a regra de aceitação para beneficiários a partir de 59 anos até 70 anos ?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FC596C-2D4D-41B6-B1A2-A807A8FFB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696" y="6459821"/>
            <a:ext cx="4108347" cy="29545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A2B969-F43E-094D-D1E7-68A5937B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9522" y="6666296"/>
            <a:ext cx="3163801" cy="2743707"/>
          </a:xfrm>
          <a:prstGeom prst="rect">
            <a:avLst/>
          </a:prstGeom>
        </p:spPr>
      </p:pic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18486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3884B76-0D6C-4A45-9629-132634646148}"/>
              </a:ext>
            </a:extLst>
          </p:cNvPr>
          <p:cNvSpPr txBox="1"/>
          <p:nvPr/>
        </p:nvSpPr>
        <p:spPr>
          <a:xfrm>
            <a:off x="155575" y="2742317"/>
            <a:ext cx="16661434" cy="692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A comercialização na condição </a:t>
            </a:r>
            <a:r>
              <a:rPr lang="pt-BR" sz="40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CCP00</a:t>
            </a: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fica condicionada a inclusão de mais uma vida em faixa etária </a:t>
            </a:r>
            <a:r>
              <a:rPr lang="pt-BR" sz="40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superior a 18 anos </a:t>
            </a: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ou direcionamento para efetivação da compra direto na nossa central (R. Júlio Perneta, 71).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Caso a contratação seja </a:t>
            </a:r>
            <a:r>
              <a:rPr lang="pt-BR" sz="40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apenas para a criança </a:t>
            </a: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está autorizado somente no produto com coparticipação</a:t>
            </a:r>
            <a:r>
              <a:rPr lang="pt-BR" sz="40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 CCP21 e</a:t>
            </a:r>
            <a:r>
              <a:rPr lang="pt-BR" sz="4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pt-BR" sz="4000" b="1" spc="600" dirty="0">
                <a:solidFill>
                  <a:schemeClr val="accent1"/>
                </a:solidFill>
                <a:latin typeface="+mj-lt"/>
                <a:cs typeface="Segoe UI Light" panose="020B0502040204020203" pitchFamily="34" charset="0"/>
              </a:rPr>
              <a:t>CCP31</a:t>
            </a:r>
            <a:r>
              <a:rPr lang="pt-BR" sz="3600" spc="600" dirty="0">
                <a:latin typeface="+mj-lt"/>
                <a:cs typeface="Segoe UI Light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z="2000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31B8B8-0CC8-4FD1-88DE-3D327488F711}"/>
              </a:ext>
            </a:extLst>
          </p:cNvPr>
          <p:cNvSpPr txBox="1"/>
          <p:nvPr/>
        </p:nvSpPr>
        <p:spPr>
          <a:xfrm>
            <a:off x="5220676" y="5588108"/>
            <a:ext cx="5554266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pc="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AutoShape 4" descr="Foto de Criança Menina Uniformizado Como Médico Com Uma Pranchet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0" y="173500"/>
            <a:ext cx="160154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500" b="1" spc="69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Qual é a regra de aceitação de crianças de até 4 anos, 11 meses e 29 dias?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645F44-92A4-CB36-8222-7CDA03521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-131833" y="-14002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081B5A1-E660-4BC6-A835-E6F1DAA280FA}"/>
              </a:ext>
            </a:extLst>
          </p:cNvPr>
          <p:cNvCxnSpPr>
            <a:cxnSpLocks/>
          </p:cNvCxnSpPr>
          <p:nvPr/>
        </p:nvCxnSpPr>
        <p:spPr>
          <a:xfrm>
            <a:off x="12987586" y="2795579"/>
            <a:ext cx="4570164" cy="0"/>
          </a:xfrm>
          <a:prstGeom prst="line">
            <a:avLst/>
          </a:prstGeom>
          <a:ln w="381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2852"/>
            <a:ext cx="17525075" cy="38739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33D80EF-4212-4117-8B94-AD627955E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138" y="7545120"/>
            <a:ext cx="4009473" cy="1779038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A21C12C-A875-423D-8AD1-E492C2757A67}"/>
              </a:ext>
            </a:extLst>
          </p:cNvPr>
          <p:cNvSpPr txBox="1">
            <a:spLocks/>
          </p:cNvSpPr>
          <p:nvPr/>
        </p:nvSpPr>
        <p:spPr>
          <a:xfrm>
            <a:off x="1712201" y="4441645"/>
            <a:ext cx="15966445" cy="1500790"/>
          </a:xfrm>
          <a:prstGeom prst="rect">
            <a:avLst/>
          </a:prstGeom>
        </p:spPr>
        <p:txBody>
          <a:bodyPr vert="horz" lIns="131657" tIns="65828" rIns="131657" bIns="65828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F7941E"/>
                </a:solidFill>
                <a:latin typeface="Segoe Script" panose="030B0504020000000003" pitchFamily="66" charset="0"/>
                <a:cs typeface="Segoe UI" panose="020B0502040204020203" pitchFamily="34" charset="0"/>
              </a:rPr>
              <a:t> </a:t>
            </a:r>
            <a:r>
              <a:rPr lang="pt-BR" sz="88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Vencimento e Vigência PF</a:t>
            </a:r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6A21C12C-A875-423D-8AD1-E492C2757A67}"/>
              </a:ext>
            </a:extLst>
          </p:cNvPr>
          <p:cNvSpPr txBox="1">
            <a:spLocks/>
          </p:cNvSpPr>
          <p:nvPr/>
        </p:nvSpPr>
        <p:spPr>
          <a:xfrm>
            <a:off x="1712201" y="1235490"/>
            <a:ext cx="15966445" cy="1500790"/>
          </a:xfrm>
          <a:prstGeom prst="rect">
            <a:avLst/>
          </a:prstGeom>
        </p:spPr>
        <p:txBody>
          <a:bodyPr vert="horz" lIns="131657" tIns="65828" rIns="131657" bIns="65828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88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Vencimento e Vigência PME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081B5A1-E660-4BC6-A835-E6F1DAA280FA}"/>
              </a:ext>
            </a:extLst>
          </p:cNvPr>
          <p:cNvCxnSpPr>
            <a:cxnSpLocks/>
          </p:cNvCxnSpPr>
          <p:nvPr/>
        </p:nvCxnSpPr>
        <p:spPr>
          <a:xfrm>
            <a:off x="12855753" y="6091129"/>
            <a:ext cx="4570164" cy="0"/>
          </a:xfrm>
          <a:prstGeom prst="line">
            <a:avLst/>
          </a:prstGeom>
          <a:ln w="381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FE505CBA-0698-4B73-B24C-DE976CCFC24B}"/>
              </a:ext>
            </a:extLst>
          </p:cNvPr>
          <p:cNvSpPr/>
          <p:nvPr/>
        </p:nvSpPr>
        <p:spPr>
          <a:xfrm>
            <a:off x="559262" y="4832479"/>
            <a:ext cx="1152939" cy="80875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04014BE9-B34B-4ACE-AB32-85DC0DBC6110}"/>
              </a:ext>
            </a:extLst>
          </p:cNvPr>
          <p:cNvSpPr/>
          <p:nvPr/>
        </p:nvSpPr>
        <p:spPr>
          <a:xfrm>
            <a:off x="559262" y="1564441"/>
            <a:ext cx="1152939" cy="80875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1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EB837AF-C5B6-4228-A08D-C03A73C3B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7096" y="824432"/>
            <a:ext cx="1459373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solidFill>
                  <a:schemeClr val="accent2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Boletos</a:t>
            </a:r>
            <a:endParaRPr lang="pt-BR" sz="6600" b="1" dirty="0">
              <a:solidFill>
                <a:schemeClr val="accent2"/>
              </a:solidFill>
              <a:latin typeface="Bahnschrift SemiBold Condensed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321C322-3689-4B04-8E7F-8D36A03B0E4B}"/>
              </a:ext>
            </a:extLst>
          </p:cNvPr>
          <p:cNvSpPr/>
          <p:nvPr/>
        </p:nvSpPr>
        <p:spPr>
          <a:xfrm>
            <a:off x="4004672" y="2245888"/>
            <a:ext cx="112043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500" b="1" dirty="0">
                <a:solidFill>
                  <a:srgbClr val="8D42C6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Propostas						Gerar Boleto	</a:t>
            </a:r>
          </a:p>
        </p:txBody>
      </p:sp>
      <p:pic>
        <p:nvPicPr>
          <p:cNvPr id="8" name="Picture 2" descr="Boleto Simples X Boleto Registrado: Qual a diferença?">
            <a:extLst>
              <a:ext uri="{FF2B5EF4-FFF2-40B4-BE49-F238E27FC236}">
                <a16:creationId xmlns:a16="http://schemas.microsoft.com/office/drawing/2014/main" id="{320A34BE-15F0-42E3-AA11-5035663A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9142"/>
            <a:ext cx="5412259" cy="22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8A23D13E-B66A-41BB-B469-9C1EF7BFC109}"/>
              </a:ext>
            </a:extLst>
          </p:cNvPr>
          <p:cNvSpPr/>
          <p:nvPr/>
        </p:nvSpPr>
        <p:spPr>
          <a:xfrm>
            <a:off x="8333859" y="2618036"/>
            <a:ext cx="890032" cy="68011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3CBA04B-0E71-400B-8869-715F4E5C9290}"/>
              </a:ext>
            </a:extLst>
          </p:cNvPr>
          <p:cNvSpPr/>
          <p:nvPr/>
        </p:nvSpPr>
        <p:spPr>
          <a:xfrm>
            <a:off x="812118" y="4108892"/>
            <a:ext cx="15933513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Light" panose="020B0502040204020203" pitchFamily="34" charset="0"/>
              </a:rPr>
              <a:t>Após conferir o valor, o corretor gera o boleto para o cliente e pode colocar o vencimento de 1 a 15 dias após aquela data.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Light" panose="020B0502040204020203" pitchFamily="34" charset="0"/>
              </a:rPr>
              <a:t>Se após o vencimento o cliente não tiver pago, o corretor pode entrar em PAGAMENTO – CANCELAR BOLETO ATUAL – GERAR NOVO BOLETO.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51908F-449E-4B32-B3AA-7B129EF52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925" y="390441"/>
            <a:ext cx="1891902" cy="1343268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473E4D36-0689-4DA9-944F-847ACE6C4EAB}"/>
              </a:ext>
            </a:extLst>
          </p:cNvPr>
          <p:cNvSpPr/>
          <p:nvPr/>
        </p:nvSpPr>
        <p:spPr>
          <a:xfrm>
            <a:off x="17236022" y="-88212"/>
            <a:ext cx="313315" cy="9962463"/>
          </a:xfrm>
          <a:prstGeom prst="rect">
            <a:avLst/>
          </a:prstGeom>
          <a:solidFill>
            <a:srgbClr val="E94E1B"/>
          </a:solidFill>
        </p:spPr>
      </p:sp>
    </p:spTree>
    <p:extLst>
      <p:ext uri="{BB962C8B-B14F-4D97-AF65-F5344CB8AC3E}">
        <p14:creationId xmlns:p14="http://schemas.microsoft.com/office/powerpoint/2010/main" val="14783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sultado de imagem para macbook">
            <a:extLst>
              <a:ext uri="{FF2B5EF4-FFF2-40B4-BE49-F238E27FC236}">
                <a16:creationId xmlns:a16="http://schemas.microsoft.com/office/drawing/2014/main" id="{C5094AE1-25C6-499C-AA8C-CF070226C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1" r="19487" b="4891"/>
          <a:stretch/>
        </p:blipFill>
        <p:spPr bwMode="auto">
          <a:xfrm>
            <a:off x="933450" y="150810"/>
            <a:ext cx="16622537" cy="9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5CD123F-4A29-4CA9-BCBF-14D93409EEEE}"/>
              </a:ext>
            </a:extLst>
          </p:cNvPr>
          <p:cNvSpPr/>
          <p:nvPr/>
        </p:nvSpPr>
        <p:spPr>
          <a:xfrm>
            <a:off x="15638522" y="3767327"/>
            <a:ext cx="804673" cy="4937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92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29A0C4F-5684-45EA-9149-D00F1FA2A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148" y="720552"/>
            <a:ext cx="13403602" cy="76995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868DAC-9D53-4090-9684-D2CC7E94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698" y="4541400"/>
            <a:ext cx="3569289" cy="38531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A8BA108-522A-4D0F-9123-A455D5219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1897" y="4505763"/>
            <a:ext cx="2736720" cy="221476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20606C4F-5C75-4753-B178-62A6146E1D9D}"/>
              </a:ext>
            </a:extLst>
          </p:cNvPr>
          <p:cNvSpPr/>
          <p:nvPr/>
        </p:nvSpPr>
        <p:spPr>
          <a:xfrm>
            <a:off x="16134282" y="6680319"/>
            <a:ext cx="617826" cy="5697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592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0638451-0ECE-4F95-B39A-178F1D640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472" y="1485055"/>
            <a:ext cx="8375650" cy="435875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D8FCAF3-D0BF-49DA-BDBC-C1D5FC154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050" y="3219451"/>
            <a:ext cx="2353538" cy="469939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30" name="Título 7">
            <a:extLst>
              <a:ext uri="{FF2B5EF4-FFF2-40B4-BE49-F238E27FC236}">
                <a16:creationId xmlns:a16="http://schemas.microsoft.com/office/drawing/2014/main" id="{6C667BB5-F421-4A90-8614-E6B3542A49E6}"/>
              </a:ext>
            </a:extLst>
          </p:cNvPr>
          <p:cNvSpPr txBox="1">
            <a:spLocks/>
          </p:cNvSpPr>
          <p:nvPr/>
        </p:nvSpPr>
        <p:spPr>
          <a:xfrm>
            <a:off x="-371284" y="150810"/>
            <a:ext cx="3682937" cy="1908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7476A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72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Gerar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7200" b="1" kern="0" dirty="0">
                <a:solidFill>
                  <a:srgbClr val="006E96"/>
                </a:solidFill>
                <a:latin typeface="Bahnschrift SemiBold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Boleto</a:t>
            </a:r>
            <a:endParaRPr lang="pt-BR" sz="7200" b="1" kern="0" dirty="0">
              <a:solidFill>
                <a:srgbClr val="F7941E"/>
              </a:solidFill>
              <a:latin typeface="Bahnschrift SemiBold Condensed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60308" y="2622217"/>
            <a:ext cx="16840434" cy="4406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8299" indent="-658299">
              <a:buFont typeface="Arial" panose="020B0604020202020204" pitchFamily="34" charset="0"/>
              <a:buChar char="•"/>
            </a:pPr>
            <a:r>
              <a:rPr lang="pt-BR" sz="5759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Nível 6</a:t>
            </a:r>
            <a:endParaRPr lang="pt-BR" sz="4608" b="1" dirty="0">
              <a:solidFill>
                <a:srgbClr val="1B0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ctr"/>
            <a:r>
              <a:rPr lang="pt-BR" sz="4800" dirty="0">
                <a:solidFill>
                  <a:srgbClr val="000000"/>
                </a:solidFill>
                <a:latin typeface="Calibri Light" panose="020F0302020204030204" pitchFamily="34" charset="0"/>
              </a:rPr>
              <a:t>Este redutor de carência poderá ser aplicado para todo cliente sem plano de saúde a mais de 30 dias. </a:t>
            </a:r>
            <a:endParaRPr lang="pt-BR" sz="4800" b="1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endParaRPr lang="pt-BR" sz="4608" dirty="0">
              <a:latin typeface="+mj-lt"/>
            </a:endParaRPr>
          </a:p>
          <a:p>
            <a:pPr marL="658299" indent="-658299" algn="ctr">
              <a:buFont typeface="Arial" panose="020B0604020202020204" pitchFamily="34" charset="0"/>
              <a:buChar char="•"/>
            </a:pPr>
            <a:r>
              <a:rPr lang="pt-BR" sz="4032" b="1" dirty="0">
                <a:latin typeface="+mj-lt"/>
              </a:rPr>
              <a:t>Resumo: carência máxima 120 dias, exceto parto, exames de alta complexidade, internações e cirurgias relacionados à doenças preexistentes</a:t>
            </a:r>
            <a:r>
              <a:rPr lang="pt-BR" sz="4032" dirty="0">
                <a:latin typeface="+mj-lt"/>
              </a:rPr>
              <a:t>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19110" y="7836025"/>
            <a:ext cx="15719010" cy="48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92" b="1" dirty="0">
                <a:solidFill>
                  <a:srgbClr val="FF0000"/>
                </a:solidFill>
                <a:latin typeface="+mj-lt"/>
              </a:rPr>
              <a:t>CARÊNCIAS PARA PARTO E PREEXISTENCIAS PERMANECEM INALTERADAS.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62159E8-E84D-4898-9A35-84F05AE2B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" y="8079752"/>
            <a:ext cx="1824211" cy="129520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E958F24-7DA8-2F4A-8F14-1C3965560D33}"/>
              </a:ext>
            </a:extLst>
          </p:cNvPr>
          <p:cNvSpPr/>
          <p:nvPr/>
        </p:nvSpPr>
        <p:spPr>
          <a:xfrm>
            <a:off x="1019109" y="227169"/>
            <a:ext cx="18616641" cy="2808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960"/>
              </a:spcBef>
            </a:pPr>
            <a:r>
              <a:rPr lang="pt-BR" sz="8000" b="1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REDUTORES DE CARÊNCIAS PROMOCIONAIS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66B3A697-7A6C-475C-8AAD-4BDDCC29DB35}"/>
              </a:ext>
            </a:extLst>
          </p:cNvPr>
          <p:cNvGrpSpPr/>
          <p:nvPr/>
        </p:nvGrpSpPr>
        <p:grpSpPr>
          <a:xfrm>
            <a:off x="-2194226" y="-647295"/>
            <a:ext cx="3213336" cy="3463783"/>
            <a:chOff x="0" y="0"/>
            <a:chExt cx="1204093" cy="129794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0A6AB28-A535-45FB-B8AD-FB8D4EC44782}"/>
                </a:ext>
              </a:extLst>
            </p:cNvPr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58209DE9-6141-5E79-F807-D02C6155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ídeo vida care">
            <a:hlinkClick r:id="" action="ppaction://media"/>
            <a:extLst>
              <a:ext uri="{FF2B5EF4-FFF2-40B4-BE49-F238E27FC236}">
                <a16:creationId xmlns:a16="http://schemas.microsoft.com/office/drawing/2014/main" id="{CC820758-7B08-DBAB-D04B-C2A88FD63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7743207" cy="100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pt-BR" dirty="0"/>
              <a:t>Consulta eletiva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R$ 18,84</a:t>
            </a:r>
          </a:p>
          <a:p>
            <a:pPr fontAlgn="ctr"/>
            <a:r>
              <a:rPr lang="pt-BR" dirty="0"/>
              <a:t>Consulta de Emergência / Urgência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Sessões / Consultas - Fonoaudiologia - Nutrição - Psicologia – Psiquiatria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Exames - 30% do valor do exame ou procedimento com valor máximo de:</a:t>
            </a:r>
          </a:p>
          <a:p>
            <a:pPr fontAlgn="ctr"/>
            <a:r>
              <a:rPr lang="pt-BR" dirty="0"/>
              <a:t>31</a:t>
            </a:r>
          </a:p>
          <a:p>
            <a:pPr fontAlgn="ctr"/>
            <a:r>
              <a:rPr lang="pt-BR" dirty="0"/>
              <a:t>R$ 107,84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D4BFF4-C2F1-4836-81F0-69802BCA1734}"/>
              </a:ext>
            </a:extLst>
          </p:cNvPr>
          <p:cNvSpPr txBox="1"/>
          <p:nvPr/>
        </p:nvSpPr>
        <p:spPr>
          <a:xfrm>
            <a:off x="44366" y="2164240"/>
            <a:ext cx="1755774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36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Nível 6 - Promocional: </a:t>
            </a:r>
            <a:r>
              <a:rPr lang="pt-BR" sz="36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Este redutor de carência poderá ser aplicado para todo cliente sem plano de saúde a mais de 30 dias.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44366" y="109545"/>
            <a:ext cx="17469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Redutores de Carência</a:t>
            </a:r>
          </a:p>
          <a:p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Plano Médico PF e PME</a:t>
            </a:r>
            <a:endParaRPr lang="pt-BR" sz="60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9328"/>
              </p:ext>
            </p:extLst>
          </p:nvPr>
        </p:nvGraphicFramePr>
        <p:xfrm>
          <a:off x="4332285" y="3856080"/>
          <a:ext cx="8628341" cy="4943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3421">
                  <a:extLst>
                    <a:ext uri="{9D8B030D-6E8A-4147-A177-3AD203B41FA5}">
                      <a16:colId xmlns:a16="http://schemas.microsoft.com/office/drawing/2014/main" val="182910600"/>
                    </a:ext>
                  </a:extLst>
                </a:gridCol>
                <a:gridCol w="1524920">
                  <a:extLst>
                    <a:ext uri="{9D8B030D-6E8A-4147-A177-3AD203B41FA5}">
                      <a16:colId xmlns:a16="http://schemas.microsoft.com/office/drawing/2014/main" val="242076402"/>
                    </a:ext>
                  </a:extLst>
                </a:gridCol>
              </a:tblGrid>
              <a:tr h="37443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COBERTURAS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NÍVEL 6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6375"/>
                  </a:ext>
                </a:extLst>
              </a:tr>
              <a:tr h="4402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Urgência e Emergência nas Unidades Próprias*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horas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7010071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Consultas Eletivas nas Unidades Próprias**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horas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26800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Consultas Eletivas na Rede Credenciada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horas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0778344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Simples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2412494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Básicos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7295336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e Procedimentos Especiais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120 dias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3086058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Internações Clínicas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120 dias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1928913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Internações Cirúrgicas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120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9202370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Internações em UTI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120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1872159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Saúde Mental (inclusive consultas)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120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6800104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Parto a Termo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0901816"/>
                  </a:ext>
                </a:extLst>
              </a:tr>
              <a:tr h="37443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Doença ou Lesão Preexistente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meses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5781941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FA6E6C6C-7FA6-43CC-8705-17E3F5C280D4}"/>
              </a:ext>
            </a:extLst>
          </p:cNvPr>
          <p:cNvSpPr/>
          <p:nvPr/>
        </p:nvSpPr>
        <p:spPr>
          <a:xfrm>
            <a:off x="88732" y="8832400"/>
            <a:ext cx="17557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spc="600" dirty="0">
                <a:solidFill>
                  <a:schemeClr val="bg2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rPr>
              <a:t>*É imprescindível a comprovação por meio de cópia de documento comprobatório (cópia da carteirinha e os dois últimos comprovantes de pagamento ou declaração da operadora anterior).</a:t>
            </a:r>
            <a:endParaRPr lang="pt-BR" sz="16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CB557C-5CCD-C7EB-46A4-B5718A78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/>
          <p:nvPr/>
        </p:nvGrpSpPr>
        <p:grpSpPr>
          <a:xfrm>
            <a:off x="-2194226" y="-647295"/>
            <a:ext cx="3213336" cy="3463783"/>
            <a:chOff x="0" y="0"/>
            <a:chExt cx="1204093" cy="1297940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sp>
        <p:nvSpPr>
          <p:cNvPr id="3" name="Retângulo 2"/>
          <p:cNvSpPr/>
          <p:nvPr/>
        </p:nvSpPr>
        <p:spPr>
          <a:xfrm>
            <a:off x="546013" y="2519925"/>
            <a:ext cx="16596719" cy="6458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8299" indent="-658299">
              <a:buFont typeface="Arial" panose="020B0604020202020204" pitchFamily="34" charset="0"/>
              <a:buChar char="•"/>
            </a:pPr>
            <a:r>
              <a:rPr lang="pt-BR" sz="58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Nível 7 </a:t>
            </a:r>
          </a:p>
          <a:p>
            <a:r>
              <a:rPr lang="pt-BR" sz="3000" dirty="0">
                <a:solidFill>
                  <a:srgbClr val="000000"/>
                </a:solidFill>
                <a:latin typeface="Calibri" panose="020F0502020204030204" pitchFamily="34" charset="0"/>
              </a:rPr>
              <a:t>Poderá ser aplicado para cliente de plano individual, </a:t>
            </a:r>
            <a:r>
              <a:rPr lang="pt-BR" sz="3000" b="1" dirty="0">
                <a:solidFill>
                  <a:srgbClr val="000000"/>
                </a:solidFill>
                <a:latin typeface="Calibri" panose="020F0502020204030204" pitchFamily="34" charset="0"/>
              </a:rPr>
              <a:t>de 5 a 58 anos</a:t>
            </a:r>
            <a:r>
              <a:rPr lang="pt-BR" sz="3000" dirty="0">
                <a:solidFill>
                  <a:srgbClr val="000000"/>
                </a:solidFill>
                <a:latin typeface="Calibri" panose="020F0502020204030204" pitchFamily="34" charset="0"/>
              </a:rPr>
              <a:t>, desde que vindo de outra operadora com permanência mínima de 12 meses, ainda ativo ou cancelado em menos de 30 dias, sem inadimplência. É imprescindível a comprovação por meio de cópia/original de documento - Declaração da Operadora anterior. </a:t>
            </a:r>
            <a:br>
              <a:rPr lang="pt-BR" sz="3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sz="3000" dirty="0">
                <a:solidFill>
                  <a:srgbClr val="000000"/>
                </a:solidFill>
                <a:latin typeface="Calibri" panose="020F0502020204030204" pitchFamily="34" charset="0"/>
              </a:rPr>
              <a:t>Não será concedido o redutor para vida acima de 59 anos sem análise prévia das condições de saúde.</a:t>
            </a:r>
            <a:r>
              <a:rPr lang="pt-BR" sz="3000" dirty="0"/>
              <a:t> </a:t>
            </a:r>
            <a:br>
              <a:rPr lang="pt-BR" sz="3000" dirty="0">
                <a:solidFill>
                  <a:srgbClr val="000000"/>
                </a:solidFill>
                <a:latin typeface="Calibri Light" panose="020F0302020204030204" pitchFamily="34" charset="0"/>
              </a:rPr>
            </a:br>
            <a:endParaRPr lang="pt-BR" sz="3000" dirty="0">
              <a:latin typeface="+mj-lt"/>
            </a:endParaRPr>
          </a:p>
          <a:p>
            <a:pPr marL="658299" indent="-658299">
              <a:buFont typeface="Wingdings" panose="05000000000000000000" pitchFamily="2" charset="2"/>
              <a:buChar char="ü"/>
            </a:pPr>
            <a:r>
              <a:rPr lang="pt-BR" sz="4032" dirty="0">
                <a:latin typeface="+mj-lt"/>
              </a:rPr>
              <a:t>Mínimo de </a:t>
            </a:r>
            <a:r>
              <a:rPr lang="pt-BR" sz="4032" b="1" dirty="0">
                <a:latin typeface="+mj-lt"/>
              </a:rPr>
              <a:t>12 meses </a:t>
            </a:r>
            <a:r>
              <a:rPr lang="pt-BR" sz="4032" dirty="0">
                <a:latin typeface="+mj-lt"/>
              </a:rPr>
              <a:t>em outra operadora.</a:t>
            </a:r>
          </a:p>
          <a:p>
            <a:pPr marL="658299" indent="-658299">
              <a:buFont typeface="Wingdings" panose="05000000000000000000" pitchFamily="2" charset="2"/>
              <a:buChar char="ü"/>
            </a:pPr>
            <a:endParaRPr lang="pt-BR" sz="4032" dirty="0">
              <a:latin typeface="+mj-lt"/>
            </a:endParaRPr>
          </a:p>
          <a:p>
            <a:pPr marL="658299" indent="-658299" algn="ctr">
              <a:buFont typeface="Arial" panose="020B0604020202020204" pitchFamily="34" charset="0"/>
              <a:buChar char="•"/>
            </a:pPr>
            <a:r>
              <a:rPr lang="pt-BR" sz="3456" b="1" dirty="0"/>
              <a:t>Resumo: carência máxima 30 dias, exceto parto, exames de alta complexidade, internações e cirurgias relacionados à doenças preexistentes</a:t>
            </a:r>
            <a:r>
              <a:rPr lang="pt-BR" sz="3456" dirty="0"/>
              <a:t>.</a:t>
            </a:r>
          </a:p>
          <a:p>
            <a:pPr marL="658299" indent="-658299">
              <a:buFont typeface="Arial" panose="020B0604020202020204" pitchFamily="34" charset="0"/>
              <a:buChar char="•"/>
            </a:pPr>
            <a:endParaRPr lang="pt-BR" sz="2592" dirty="0"/>
          </a:p>
        </p:txBody>
      </p:sp>
      <p:sp>
        <p:nvSpPr>
          <p:cNvPr id="8" name="Retângulo 7"/>
          <p:cNvSpPr/>
          <p:nvPr/>
        </p:nvSpPr>
        <p:spPr>
          <a:xfrm>
            <a:off x="1189245" y="8756561"/>
            <a:ext cx="15719010" cy="48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92" b="1" dirty="0">
                <a:solidFill>
                  <a:srgbClr val="FF0000"/>
                </a:solidFill>
                <a:latin typeface="+mj-lt"/>
              </a:rPr>
              <a:t>CARÊNCIAS PARA PARTO E PREEXISTENCIAS PERMANECEM INALTERADAS.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62159E8-E84D-4898-9A35-84F05AE2B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6" y="7909544"/>
            <a:ext cx="1824211" cy="129520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E958F24-7DA8-2F4A-8F14-1C3965560D33}"/>
              </a:ext>
            </a:extLst>
          </p:cNvPr>
          <p:cNvSpPr/>
          <p:nvPr/>
        </p:nvSpPr>
        <p:spPr>
          <a:xfrm>
            <a:off x="546013" y="177642"/>
            <a:ext cx="18616641" cy="2808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960"/>
              </a:spcBef>
            </a:pPr>
            <a:r>
              <a:rPr lang="pt-BR" sz="8000" b="1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REDUTORES DE CARÊNCIAS PROMOCIONAIS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308960-38FE-5B5D-E078-01FBD8D7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pt-BR" dirty="0"/>
              <a:t>Consulta eletiva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R$ 18,84</a:t>
            </a:r>
          </a:p>
          <a:p>
            <a:pPr fontAlgn="ctr"/>
            <a:r>
              <a:rPr lang="pt-BR" dirty="0"/>
              <a:t>Consulta de Emergência / Urgência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Sessões / Consultas - Fonoaudiologia - Nutrição - Psicologia – Psiquiatria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Exames - 30% do valor do exame ou procedimento com valor máximo de:</a:t>
            </a:r>
          </a:p>
          <a:p>
            <a:pPr fontAlgn="ctr"/>
            <a:r>
              <a:rPr lang="pt-BR" dirty="0"/>
              <a:t>31</a:t>
            </a:r>
          </a:p>
          <a:p>
            <a:pPr fontAlgn="ctr"/>
            <a:r>
              <a:rPr lang="pt-BR" dirty="0"/>
              <a:t>R$ 107,84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D4BFF4-C2F1-4836-81F0-69802BCA1734}"/>
              </a:ext>
            </a:extLst>
          </p:cNvPr>
          <p:cNvSpPr txBox="1"/>
          <p:nvPr/>
        </p:nvSpPr>
        <p:spPr>
          <a:xfrm>
            <a:off x="-44366" y="2199141"/>
            <a:ext cx="17239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36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Nível 7 - </a:t>
            </a:r>
            <a:r>
              <a:rPr lang="pt-BR" sz="36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Poderá ser aplicado para cliente de plano individual, desde que vindo de outra operadora com permanência mínima de </a:t>
            </a:r>
            <a:r>
              <a:rPr lang="pt-BR" sz="3600" b="1" spc="600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12 meses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657845"/>
              </p:ext>
            </p:extLst>
          </p:nvPr>
        </p:nvGraphicFramePr>
        <p:xfrm>
          <a:off x="4389435" y="3869336"/>
          <a:ext cx="8778875" cy="4878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27351">
                  <a:extLst>
                    <a:ext uri="{9D8B030D-6E8A-4147-A177-3AD203B41FA5}">
                      <a16:colId xmlns:a16="http://schemas.microsoft.com/office/drawing/2014/main" val="3016335790"/>
                    </a:ext>
                  </a:extLst>
                </a:gridCol>
                <a:gridCol w="1551524">
                  <a:extLst>
                    <a:ext uri="{9D8B030D-6E8A-4147-A177-3AD203B41FA5}">
                      <a16:colId xmlns:a16="http://schemas.microsoft.com/office/drawing/2014/main" val="35174697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COBERTURAS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NÍVEL 7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01747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Urgência e Emergência nas Unidades Próprias*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551977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Consultas Eletivas nas Unidades Próprias**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194222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Consultas Eletivas na Rede Credenciada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7737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Simples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070332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Básicos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719396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e Procedimentos Especiais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30 dias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339758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Internações Clínicas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409306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Internações Cirúrgicas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2804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Internações em UTI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451148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Saúde Mental (inclusive consultas)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035176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Parto a Termo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425008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Doença ou Lesão Preexistente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meses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637674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CC7ADB-B498-4FFF-A67A-1980DF1D502C}"/>
              </a:ext>
            </a:extLst>
          </p:cNvPr>
          <p:cNvSpPr txBox="1"/>
          <p:nvPr/>
        </p:nvSpPr>
        <p:spPr>
          <a:xfrm>
            <a:off x="44366" y="-66778"/>
            <a:ext cx="17469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Redutores de Carência</a:t>
            </a:r>
          </a:p>
          <a:p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Plano Médico PF </a:t>
            </a:r>
            <a:endParaRPr lang="pt-BR" sz="54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565DBFF-3801-42E9-846B-7D2159068022}"/>
              </a:ext>
            </a:extLst>
          </p:cNvPr>
          <p:cNvSpPr/>
          <p:nvPr/>
        </p:nvSpPr>
        <p:spPr>
          <a:xfrm>
            <a:off x="88732" y="8832400"/>
            <a:ext cx="17557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spc="600" dirty="0">
                <a:solidFill>
                  <a:schemeClr val="bg2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rPr>
              <a:t>*É imprescindível a comprovação por meio de cópia de documento comprobatório (cópia da carteirinha e os dois últimos comprovantes de pagamento ou declaração da operadora anterior).</a:t>
            </a:r>
            <a:endParaRPr lang="pt-BR" sz="16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9B0683-2A69-9854-6740-81A7FA84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/>
          <p:nvPr/>
        </p:nvGrpSpPr>
        <p:grpSpPr>
          <a:xfrm>
            <a:off x="-1947804" y="-342900"/>
            <a:ext cx="3213336" cy="3463783"/>
            <a:chOff x="0" y="0"/>
            <a:chExt cx="1204093" cy="129794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1204093" cy="1297940"/>
            </a:xfrm>
            <a:custGeom>
              <a:avLst/>
              <a:gdLst/>
              <a:ahLst/>
              <a:cxnLst/>
              <a:rect l="l" t="t" r="r" b="b"/>
              <a:pathLst>
                <a:path w="1204093" h="1297940">
                  <a:moveTo>
                    <a:pt x="0" y="0"/>
                  </a:moveTo>
                  <a:lnTo>
                    <a:pt x="602047" y="1297940"/>
                  </a:lnTo>
                  <a:lnTo>
                    <a:pt x="1204093" y="0"/>
                  </a:lnTo>
                  <a:close/>
                </a:path>
              </a:pathLst>
            </a:custGeom>
            <a:solidFill>
              <a:srgbClr val="311476"/>
            </a:solidFill>
          </p:spPr>
        </p:sp>
      </p:grpSp>
      <p:sp>
        <p:nvSpPr>
          <p:cNvPr id="7" name="Retângulo 6"/>
          <p:cNvSpPr/>
          <p:nvPr/>
        </p:nvSpPr>
        <p:spPr>
          <a:xfrm>
            <a:off x="819630" y="2772869"/>
            <a:ext cx="15300100" cy="717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8299" indent="-658299">
              <a:buFont typeface="Arial" panose="020B0604020202020204" pitchFamily="34" charset="0"/>
              <a:buChar char="•"/>
            </a:pPr>
            <a:r>
              <a:rPr lang="pt-BR" sz="55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Nível 8 </a:t>
            </a:r>
          </a:p>
          <a:p>
            <a:pPr fontAlgn="ctr"/>
            <a:r>
              <a:rPr lang="pt-BR" sz="2500" dirty="0">
                <a:solidFill>
                  <a:srgbClr val="000000"/>
                </a:solidFill>
                <a:latin typeface="Calibri" panose="020F0502020204030204" pitchFamily="34" charset="0"/>
              </a:rPr>
              <a:t>Poderá ser aplicado para clientes de planos familiares ou coletivos (PME 2 a 29 vidas), desde que vindo de outra operadora com permanência mínima de 12 meses, ainda ativo ou cancelado em menos de 30 dias, sem inadimplência. É imprescindível a comprovação por meio de cópia/original de documento - Declaração da Operadora anterior. </a:t>
            </a:r>
            <a:br>
              <a:rPr lang="pt-BR" sz="25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sz="2500" dirty="0">
                <a:solidFill>
                  <a:srgbClr val="000000"/>
                </a:solidFill>
                <a:latin typeface="Calibri" panose="020F0502020204030204" pitchFamily="34" charset="0"/>
              </a:rPr>
              <a:t>Está condição poderá ser aplicada para contratos com no mínimo para 2 vidas, sendo um adulto. No caso de 2 crianças não será concedido.</a:t>
            </a:r>
            <a:br>
              <a:rPr lang="pt-BR" sz="25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t-BR" sz="2500" dirty="0">
                <a:solidFill>
                  <a:srgbClr val="000000"/>
                </a:solidFill>
                <a:latin typeface="Calibri" panose="020F0502020204030204" pitchFamily="34" charset="0"/>
              </a:rPr>
              <a:t>Não será concedido o redutor para vida acima de 59 anos sem análise prévia das condições de saúde.</a:t>
            </a:r>
            <a:r>
              <a:rPr lang="pt-BR" sz="2500" dirty="0"/>
              <a:t> </a:t>
            </a:r>
            <a:endParaRPr lang="pt-BR" sz="2500" b="1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658299" indent="-658299">
              <a:buFont typeface="Wingdings" panose="05000000000000000000" pitchFamily="2" charset="2"/>
              <a:buChar char="ü"/>
            </a:pPr>
            <a:r>
              <a:rPr lang="pt-BR" sz="4032" dirty="0">
                <a:latin typeface="+mj-lt"/>
              </a:rPr>
              <a:t> PF a partir de 2 vidas com no mínimo 1 adulto; e PME  </a:t>
            </a:r>
          </a:p>
          <a:p>
            <a:pPr marL="658299" indent="-658299">
              <a:buFont typeface="Wingdings" panose="05000000000000000000" pitchFamily="2" charset="2"/>
              <a:buChar char="ü"/>
            </a:pPr>
            <a:r>
              <a:rPr lang="pt-BR" sz="4032" dirty="0">
                <a:latin typeface="+mj-lt"/>
              </a:rPr>
              <a:t>Mínimo de 12 meses em outra operadora.</a:t>
            </a:r>
          </a:p>
          <a:p>
            <a:pPr marL="658299" indent="-658299" algn="ctr">
              <a:buFont typeface="Arial" panose="020B0604020202020204" pitchFamily="34" charset="0"/>
              <a:buChar char="•"/>
            </a:pPr>
            <a:r>
              <a:rPr lang="pt-BR" sz="3456" b="1" dirty="0">
                <a:latin typeface="+mj-lt"/>
              </a:rPr>
              <a:t>Resumo: carência máxima  24 horas, exceto parto, exames de alta complexidade, internações e cirurgias relacionados à doenças preexistentes</a:t>
            </a:r>
            <a:r>
              <a:rPr lang="pt-BR" sz="3456" dirty="0">
                <a:latin typeface="+mj-lt"/>
              </a:rPr>
              <a:t>.</a:t>
            </a:r>
          </a:p>
          <a:p>
            <a:pPr marL="658299" indent="-658299">
              <a:buFont typeface="Wingdings" panose="05000000000000000000" pitchFamily="2" charset="2"/>
              <a:buChar char="ü"/>
            </a:pPr>
            <a:endParaRPr lang="pt-BR" sz="4032" dirty="0">
              <a:latin typeface="+mj-lt"/>
            </a:endParaRPr>
          </a:p>
          <a:p>
            <a:pPr marL="658299" indent="-658299">
              <a:buFont typeface="Wingdings" panose="05000000000000000000" pitchFamily="2" charset="2"/>
              <a:buChar char="ü"/>
            </a:pPr>
            <a:endParaRPr lang="pt-BR" sz="4032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63" y="8983016"/>
            <a:ext cx="15719010" cy="48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92" b="1" dirty="0">
                <a:solidFill>
                  <a:srgbClr val="FF0000"/>
                </a:solidFill>
                <a:latin typeface="+mj-lt"/>
              </a:rPr>
              <a:t>CARÊNCIAS PARA PARTO E PREEXISTENCIAS PERMANECEM INALTERADAS.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958F24-7DA8-2F4A-8F14-1C3965560D33}"/>
              </a:ext>
            </a:extLst>
          </p:cNvPr>
          <p:cNvSpPr/>
          <p:nvPr/>
        </p:nvSpPr>
        <p:spPr>
          <a:xfrm>
            <a:off x="755563" y="177642"/>
            <a:ext cx="18616641" cy="2808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960"/>
              </a:spcBef>
            </a:pPr>
            <a:r>
              <a:rPr lang="pt-BR" sz="8000" b="1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REDUTORES DE CARÊNCIAS PROMOCIONAIS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5877BC5-DBF4-1B72-9D61-DF48C877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0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pt-BR" dirty="0"/>
              <a:t>Consulta eletiva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R$ 18,84</a:t>
            </a:r>
          </a:p>
          <a:p>
            <a:pPr fontAlgn="ctr"/>
            <a:r>
              <a:rPr lang="pt-BR" dirty="0"/>
              <a:t>Consulta de Emergência / Urgência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Sessões / Consultas - Fonoaudiologia - Nutrição - Psicologia – Psiquiatria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Exames - 30% do valor do exame ou procedimento com valor máximo de:</a:t>
            </a:r>
          </a:p>
          <a:p>
            <a:pPr fontAlgn="ctr"/>
            <a:r>
              <a:rPr lang="pt-BR" dirty="0"/>
              <a:t>31</a:t>
            </a:r>
          </a:p>
          <a:p>
            <a:pPr fontAlgn="ctr"/>
            <a:r>
              <a:rPr lang="pt-BR" dirty="0"/>
              <a:t>R$ 107,84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D4BFF4-C2F1-4836-81F0-69802BCA1734}"/>
              </a:ext>
            </a:extLst>
          </p:cNvPr>
          <p:cNvSpPr txBox="1"/>
          <p:nvPr/>
        </p:nvSpPr>
        <p:spPr>
          <a:xfrm>
            <a:off x="44366" y="1963858"/>
            <a:ext cx="17557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3600" b="1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Nível 8 -  </a:t>
            </a:r>
            <a:r>
              <a:rPr lang="pt-BR" sz="36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Poderá ser aplicado para clientes de planos familiares ou coletivos (PME 2 a 29 vidas), desde que vindo de outra operadora com permanência mínima de </a:t>
            </a:r>
            <a:r>
              <a:rPr lang="pt-BR" sz="3600" b="1" spc="600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12 meses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1E1B6-514E-4635-A6AC-E1AC6271F2BF}"/>
              </a:ext>
            </a:extLst>
          </p:cNvPr>
          <p:cNvSpPr/>
          <p:nvPr/>
        </p:nvSpPr>
        <p:spPr>
          <a:xfrm>
            <a:off x="88732" y="8832400"/>
            <a:ext cx="17557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spc="600" dirty="0">
                <a:solidFill>
                  <a:schemeClr val="bg2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rPr>
              <a:t>*É imprescindível a comprovação por meio de cópia de documento comprobatório (cópia da carteirinha e os dois últimos comprovantes de pagamento ou declaração da operadora anterior).</a:t>
            </a:r>
            <a:endParaRPr lang="pt-BR" sz="16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714188"/>
              </p:ext>
            </p:extLst>
          </p:nvPr>
        </p:nvGraphicFramePr>
        <p:xfrm>
          <a:off x="4229100" y="3718184"/>
          <a:ext cx="8496300" cy="4878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4717">
                  <a:extLst>
                    <a:ext uri="{9D8B030D-6E8A-4147-A177-3AD203B41FA5}">
                      <a16:colId xmlns:a16="http://schemas.microsoft.com/office/drawing/2014/main" val="169045133"/>
                    </a:ext>
                  </a:extLst>
                </a:gridCol>
                <a:gridCol w="1501583">
                  <a:extLst>
                    <a:ext uri="{9D8B030D-6E8A-4147-A177-3AD203B41FA5}">
                      <a16:colId xmlns:a16="http://schemas.microsoft.com/office/drawing/2014/main" val="23350753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COBERTURAS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NÍVEL 8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954714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Urgência e Emergência nas Unidades Próprias*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776279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Consultas Eletivas nas Unidades Próprias**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314027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Consultas Eletivas na Rede Credenciada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horas*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287095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Exames Simples 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212878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Básicos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544867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Exames e Procedimentos Especiais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5377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Internações Clínicas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011063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Internações Cirúrgicas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943884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Internações em UTI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24 horas*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775783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Saúde Mental (inclusive consultas)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horas*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848713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Parto a Termo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300 dias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305612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>
                          <a:effectLst/>
                        </a:rPr>
                        <a:t>Doença ou Lesão Preexistente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>
                          <a:effectLst/>
                        </a:rPr>
                        <a:t>24 meses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721277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51705F39-100D-484B-B70A-AF92C27CC916}"/>
              </a:ext>
            </a:extLst>
          </p:cNvPr>
          <p:cNvSpPr txBox="1"/>
          <p:nvPr/>
        </p:nvSpPr>
        <p:spPr>
          <a:xfrm>
            <a:off x="44366" y="-158474"/>
            <a:ext cx="17469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Redutores de Carência</a:t>
            </a:r>
          </a:p>
          <a:p>
            <a:r>
              <a:rPr lang="pt-BR" sz="60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Plano Médico PF e PME</a:t>
            </a:r>
            <a:endParaRPr lang="pt-BR" sz="54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08995C-0761-5AAB-E35A-2F0D7FEA0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53">
            <a:extLst>
              <a:ext uri="{FF2B5EF4-FFF2-40B4-BE49-F238E27FC236}">
                <a16:creationId xmlns:a16="http://schemas.microsoft.com/office/drawing/2014/main" id="{D7C5D277-FA88-4B65-8DDB-79FE54190AE7}"/>
              </a:ext>
            </a:extLst>
          </p:cNvPr>
          <p:cNvSpPr/>
          <p:nvPr/>
        </p:nvSpPr>
        <p:spPr>
          <a:xfrm>
            <a:off x="0" y="-403779"/>
            <a:ext cx="17557748" cy="9874250"/>
          </a:xfrm>
          <a:custGeom>
            <a:avLst/>
            <a:gdLst>
              <a:gd name="connsiteX0" fmla="*/ 0 w 17557748"/>
              <a:gd name="connsiteY0" fmla="*/ 0 h 9874250"/>
              <a:gd name="connsiteX1" fmla="*/ 17557748 w 17557748"/>
              <a:gd name="connsiteY1" fmla="*/ 0 h 9874250"/>
              <a:gd name="connsiteX2" fmla="*/ 17557748 w 17557748"/>
              <a:gd name="connsiteY2" fmla="*/ 9874250 h 9874250"/>
              <a:gd name="connsiteX3" fmla="*/ 0 w 17557748"/>
              <a:gd name="connsiteY3" fmla="*/ 9874250 h 9874250"/>
              <a:gd name="connsiteX4" fmla="*/ 0 w 17557748"/>
              <a:gd name="connsiteY4" fmla="*/ 0 h 9874250"/>
              <a:gd name="connsiteX5" fmla="*/ 1861356 w 17557748"/>
              <a:gd name="connsiteY5" fmla="*/ 7390804 h 9874250"/>
              <a:gd name="connsiteX6" fmla="*/ 1010470 w 17557748"/>
              <a:gd name="connsiteY6" fmla="*/ 8241690 h 9874250"/>
              <a:gd name="connsiteX7" fmla="*/ 1861356 w 17557748"/>
              <a:gd name="connsiteY7" fmla="*/ 9092576 h 9874250"/>
              <a:gd name="connsiteX8" fmla="*/ 2712242 w 17557748"/>
              <a:gd name="connsiteY8" fmla="*/ 8241690 h 9874250"/>
              <a:gd name="connsiteX9" fmla="*/ 1861356 w 17557748"/>
              <a:gd name="connsiteY9" fmla="*/ 7390804 h 9874250"/>
              <a:gd name="connsiteX10" fmla="*/ 4622178 w 17557748"/>
              <a:gd name="connsiteY10" fmla="*/ 7390804 h 9874250"/>
              <a:gd name="connsiteX11" fmla="*/ 3771292 w 17557748"/>
              <a:gd name="connsiteY11" fmla="*/ 8241690 h 9874250"/>
              <a:gd name="connsiteX12" fmla="*/ 4622178 w 17557748"/>
              <a:gd name="connsiteY12" fmla="*/ 9092576 h 9874250"/>
              <a:gd name="connsiteX13" fmla="*/ 5473064 w 17557748"/>
              <a:gd name="connsiteY13" fmla="*/ 8241690 h 9874250"/>
              <a:gd name="connsiteX14" fmla="*/ 4622178 w 17557748"/>
              <a:gd name="connsiteY14" fmla="*/ 7390804 h 9874250"/>
              <a:gd name="connsiteX15" fmla="*/ 7383000 w 17557748"/>
              <a:gd name="connsiteY15" fmla="*/ 7390804 h 9874250"/>
              <a:gd name="connsiteX16" fmla="*/ 6532114 w 17557748"/>
              <a:gd name="connsiteY16" fmla="*/ 8241690 h 9874250"/>
              <a:gd name="connsiteX17" fmla="*/ 7383000 w 17557748"/>
              <a:gd name="connsiteY17" fmla="*/ 9092576 h 9874250"/>
              <a:gd name="connsiteX18" fmla="*/ 8233886 w 17557748"/>
              <a:gd name="connsiteY18" fmla="*/ 8241690 h 9874250"/>
              <a:gd name="connsiteX19" fmla="*/ 7383000 w 17557748"/>
              <a:gd name="connsiteY19" fmla="*/ 7390804 h 9874250"/>
              <a:gd name="connsiteX20" fmla="*/ 10143822 w 17557748"/>
              <a:gd name="connsiteY20" fmla="*/ 7390804 h 9874250"/>
              <a:gd name="connsiteX21" fmla="*/ 9292936 w 17557748"/>
              <a:gd name="connsiteY21" fmla="*/ 8241690 h 9874250"/>
              <a:gd name="connsiteX22" fmla="*/ 10143822 w 17557748"/>
              <a:gd name="connsiteY22" fmla="*/ 9092576 h 9874250"/>
              <a:gd name="connsiteX23" fmla="*/ 10994708 w 17557748"/>
              <a:gd name="connsiteY23" fmla="*/ 8241690 h 9874250"/>
              <a:gd name="connsiteX24" fmla="*/ 10143822 w 17557748"/>
              <a:gd name="connsiteY24" fmla="*/ 7390804 h 9874250"/>
              <a:gd name="connsiteX25" fmla="*/ 12904644 w 17557748"/>
              <a:gd name="connsiteY25" fmla="*/ 7390804 h 9874250"/>
              <a:gd name="connsiteX26" fmla="*/ 12053758 w 17557748"/>
              <a:gd name="connsiteY26" fmla="*/ 8241690 h 9874250"/>
              <a:gd name="connsiteX27" fmla="*/ 12904644 w 17557748"/>
              <a:gd name="connsiteY27" fmla="*/ 9092576 h 9874250"/>
              <a:gd name="connsiteX28" fmla="*/ 13755530 w 17557748"/>
              <a:gd name="connsiteY28" fmla="*/ 8241690 h 9874250"/>
              <a:gd name="connsiteX29" fmla="*/ 12904644 w 17557748"/>
              <a:gd name="connsiteY29" fmla="*/ 7390804 h 9874250"/>
              <a:gd name="connsiteX30" fmla="*/ 15665464 w 17557748"/>
              <a:gd name="connsiteY30" fmla="*/ 7390804 h 9874250"/>
              <a:gd name="connsiteX31" fmla="*/ 14814578 w 17557748"/>
              <a:gd name="connsiteY31" fmla="*/ 8241690 h 9874250"/>
              <a:gd name="connsiteX32" fmla="*/ 15665464 w 17557748"/>
              <a:gd name="connsiteY32" fmla="*/ 9092576 h 9874250"/>
              <a:gd name="connsiteX33" fmla="*/ 16516350 w 17557748"/>
              <a:gd name="connsiteY33" fmla="*/ 8241690 h 9874250"/>
              <a:gd name="connsiteX34" fmla="*/ 15665464 w 17557748"/>
              <a:gd name="connsiteY34" fmla="*/ 7390804 h 98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557748" h="9874250">
                <a:moveTo>
                  <a:pt x="0" y="0"/>
                </a:moveTo>
                <a:lnTo>
                  <a:pt x="17557748" y="0"/>
                </a:lnTo>
                <a:lnTo>
                  <a:pt x="17557748" y="9874250"/>
                </a:lnTo>
                <a:lnTo>
                  <a:pt x="0" y="9874250"/>
                </a:lnTo>
                <a:lnTo>
                  <a:pt x="0" y="0"/>
                </a:lnTo>
                <a:close/>
                <a:moveTo>
                  <a:pt x="1861356" y="7390804"/>
                </a:moveTo>
                <a:cubicBezTo>
                  <a:pt x="1391425" y="7390804"/>
                  <a:pt x="1010470" y="7771759"/>
                  <a:pt x="1010470" y="8241690"/>
                </a:cubicBezTo>
                <a:cubicBezTo>
                  <a:pt x="1010470" y="8711621"/>
                  <a:pt x="1391425" y="9092576"/>
                  <a:pt x="1861356" y="9092576"/>
                </a:cubicBezTo>
                <a:cubicBezTo>
                  <a:pt x="2331287" y="9092576"/>
                  <a:pt x="2712242" y="8711621"/>
                  <a:pt x="2712242" y="8241690"/>
                </a:cubicBezTo>
                <a:cubicBezTo>
                  <a:pt x="2712242" y="7771759"/>
                  <a:pt x="2331287" y="7390804"/>
                  <a:pt x="1861356" y="7390804"/>
                </a:cubicBezTo>
                <a:close/>
                <a:moveTo>
                  <a:pt x="4622178" y="7390804"/>
                </a:moveTo>
                <a:cubicBezTo>
                  <a:pt x="4152247" y="7390804"/>
                  <a:pt x="3771292" y="7771759"/>
                  <a:pt x="3771292" y="8241690"/>
                </a:cubicBezTo>
                <a:cubicBezTo>
                  <a:pt x="3771292" y="8711621"/>
                  <a:pt x="4152247" y="9092576"/>
                  <a:pt x="4622178" y="9092576"/>
                </a:cubicBezTo>
                <a:cubicBezTo>
                  <a:pt x="5092109" y="9092576"/>
                  <a:pt x="5473064" y="8711621"/>
                  <a:pt x="5473064" y="8241690"/>
                </a:cubicBezTo>
                <a:cubicBezTo>
                  <a:pt x="5473064" y="7771759"/>
                  <a:pt x="5092109" y="7390804"/>
                  <a:pt x="4622178" y="7390804"/>
                </a:cubicBezTo>
                <a:close/>
                <a:moveTo>
                  <a:pt x="7383000" y="7390804"/>
                </a:moveTo>
                <a:cubicBezTo>
                  <a:pt x="6913069" y="7390804"/>
                  <a:pt x="6532114" y="7771759"/>
                  <a:pt x="6532114" y="8241690"/>
                </a:cubicBezTo>
                <a:cubicBezTo>
                  <a:pt x="6532114" y="8711621"/>
                  <a:pt x="6913069" y="9092576"/>
                  <a:pt x="7383000" y="9092576"/>
                </a:cubicBezTo>
                <a:cubicBezTo>
                  <a:pt x="7852931" y="9092576"/>
                  <a:pt x="8233886" y="8711621"/>
                  <a:pt x="8233886" y="8241690"/>
                </a:cubicBezTo>
                <a:cubicBezTo>
                  <a:pt x="8233886" y="7771759"/>
                  <a:pt x="7852931" y="7390804"/>
                  <a:pt x="7383000" y="7390804"/>
                </a:cubicBezTo>
                <a:close/>
                <a:moveTo>
                  <a:pt x="10143822" y="7390804"/>
                </a:moveTo>
                <a:cubicBezTo>
                  <a:pt x="9673891" y="7390804"/>
                  <a:pt x="9292936" y="7771759"/>
                  <a:pt x="9292936" y="8241690"/>
                </a:cubicBezTo>
                <a:cubicBezTo>
                  <a:pt x="9292936" y="8711621"/>
                  <a:pt x="9673891" y="9092576"/>
                  <a:pt x="10143822" y="9092576"/>
                </a:cubicBezTo>
                <a:cubicBezTo>
                  <a:pt x="10613753" y="9092576"/>
                  <a:pt x="10994708" y="8711621"/>
                  <a:pt x="10994708" y="8241690"/>
                </a:cubicBezTo>
                <a:cubicBezTo>
                  <a:pt x="10994708" y="7771759"/>
                  <a:pt x="10613753" y="7390804"/>
                  <a:pt x="10143822" y="7390804"/>
                </a:cubicBezTo>
                <a:close/>
                <a:moveTo>
                  <a:pt x="12904644" y="7390804"/>
                </a:moveTo>
                <a:cubicBezTo>
                  <a:pt x="12434713" y="7390804"/>
                  <a:pt x="12053758" y="7771759"/>
                  <a:pt x="12053758" y="8241690"/>
                </a:cubicBezTo>
                <a:cubicBezTo>
                  <a:pt x="12053758" y="8711621"/>
                  <a:pt x="12434713" y="9092576"/>
                  <a:pt x="12904644" y="9092576"/>
                </a:cubicBezTo>
                <a:cubicBezTo>
                  <a:pt x="13374575" y="9092576"/>
                  <a:pt x="13755530" y="8711621"/>
                  <a:pt x="13755530" y="8241690"/>
                </a:cubicBezTo>
                <a:cubicBezTo>
                  <a:pt x="13755530" y="7771759"/>
                  <a:pt x="13374575" y="7390804"/>
                  <a:pt x="12904644" y="7390804"/>
                </a:cubicBezTo>
                <a:close/>
                <a:moveTo>
                  <a:pt x="15665464" y="7390804"/>
                </a:moveTo>
                <a:cubicBezTo>
                  <a:pt x="15195533" y="7390804"/>
                  <a:pt x="14814578" y="7771759"/>
                  <a:pt x="14814578" y="8241690"/>
                </a:cubicBezTo>
                <a:cubicBezTo>
                  <a:pt x="14814578" y="8711621"/>
                  <a:pt x="15195533" y="9092576"/>
                  <a:pt x="15665464" y="9092576"/>
                </a:cubicBezTo>
                <a:cubicBezTo>
                  <a:pt x="16135395" y="9092576"/>
                  <a:pt x="16516350" y="8711621"/>
                  <a:pt x="16516350" y="8241690"/>
                </a:cubicBezTo>
                <a:cubicBezTo>
                  <a:pt x="16516350" y="7771759"/>
                  <a:pt x="16135395" y="7390804"/>
                  <a:pt x="15665464" y="739080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pt-BR" dirty="0"/>
              <a:t>Consulta eletiva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R$ 18,84</a:t>
            </a:r>
          </a:p>
          <a:p>
            <a:pPr fontAlgn="ctr"/>
            <a:r>
              <a:rPr lang="pt-BR" dirty="0"/>
              <a:t>Consulta de Emergência / Urgência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Sessões / Consultas - Fonoaudiologia - Nutrição - Psicologia – Psiquiatria</a:t>
            </a:r>
          </a:p>
          <a:p>
            <a:pPr fontAlgn="ctr"/>
            <a:r>
              <a:rPr lang="pt-BR" dirty="0"/>
              <a:t>21/31</a:t>
            </a:r>
          </a:p>
          <a:p>
            <a:pPr fontAlgn="ctr"/>
            <a:r>
              <a:rPr lang="pt-BR" dirty="0"/>
              <a:t>R$ 26,26</a:t>
            </a:r>
          </a:p>
          <a:p>
            <a:pPr fontAlgn="ctr"/>
            <a:r>
              <a:rPr lang="pt-BR" dirty="0"/>
              <a:t>Exames - 30% do valor do exame ou procedimento com valor máximo de:</a:t>
            </a:r>
          </a:p>
          <a:p>
            <a:pPr fontAlgn="ctr"/>
            <a:r>
              <a:rPr lang="pt-BR" dirty="0"/>
              <a:t>31</a:t>
            </a:r>
          </a:p>
          <a:p>
            <a:pPr fontAlgn="ctr"/>
            <a:r>
              <a:rPr lang="pt-BR" dirty="0"/>
              <a:t>R$ 107,84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44CD6D-CA9F-4E3E-A841-8C54DD420E17}"/>
              </a:ext>
            </a:extLst>
          </p:cNvPr>
          <p:cNvSpPr txBox="1"/>
          <p:nvPr/>
        </p:nvSpPr>
        <p:spPr>
          <a:xfrm>
            <a:off x="177465" y="0"/>
            <a:ext cx="174690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Redutores de Carência</a:t>
            </a:r>
          </a:p>
          <a:p>
            <a:r>
              <a:rPr lang="pt-BR" sz="66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Plano Médico PF e PME</a:t>
            </a:r>
            <a:endParaRPr lang="pt-BR" sz="6000" spc="600" dirty="0">
              <a:solidFill>
                <a:srgbClr val="1B05C1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Imagem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99" y="2965173"/>
            <a:ext cx="1287483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7A77310-86C6-7FEC-5EEA-0F73525C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7236022" y="-88212"/>
            <a:ext cx="313315" cy="9962463"/>
          </a:xfrm>
          <a:prstGeom prst="rect">
            <a:avLst/>
          </a:prstGeom>
          <a:solidFill>
            <a:srgbClr val="E94E1B"/>
          </a:solidFill>
        </p:spPr>
      </p:sp>
      <p:sp>
        <p:nvSpPr>
          <p:cNvPr id="5" name="TextBox 5"/>
          <p:cNvSpPr txBox="1"/>
          <p:nvPr/>
        </p:nvSpPr>
        <p:spPr>
          <a:xfrm>
            <a:off x="1944330" y="852802"/>
            <a:ext cx="13731632" cy="1111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11500" b="1" spc="69" dirty="0">
                <a:solidFill>
                  <a:srgbClr val="EC75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REDUTORES DE CARÊNCIA</a:t>
            </a:r>
            <a:endParaRPr lang="en-US" sz="11500" spc="69" dirty="0">
              <a:solidFill>
                <a:srgbClr val="EC75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F88AE9D-9D72-4127-ABA1-EABAE40DAC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325" y="522096"/>
            <a:ext cx="1453775" cy="1032193"/>
          </a:xfrm>
          <a:prstGeom prst="rect">
            <a:avLst/>
          </a:prstGeom>
        </p:spPr>
      </p:pic>
      <p:sp>
        <p:nvSpPr>
          <p:cNvPr id="18" name="AutoShape 3">
            <a:extLst>
              <a:ext uri="{FF2B5EF4-FFF2-40B4-BE49-F238E27FC236}">
                <a16:creationId xmlns:a16="http://schemas.microsoft.com/office/drawing/2014/main" id="{C2E292C0-0376-4A70-9C91-4514B437A7EB}"/>
              </a:ext>
            </a:extLst>
          </p:cNvPr>
          <p:cNvSpPr/>
          <p:nvPr/>
        </p:nvSpPr>
        <p:spPr>
          <a:xfrm>
            <a:off x="8413" y="0"/>
            <a:ext cx="2482615" cy="2188009"/>
          </a:xfrm>
          <a:prstGeom prst="rect">
            <a:avLst/>
          </a:prstGeom>
          <a:solidFill>
            <a:srgbClr val="1B05C1"/>
          </a:solidFill>
          <a:ln>
            <a:solidFill>
              <a:schemeClr val="accent1"/>
            </a:solidFill>
          </a:ln>
        </p:spPr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CE21589-6848-4F45-806A-7BB3FF4A2D5C}"/>
              </a:ext>
            </a:extLst>
          </p:cNvPr>
          <p:cNvCxnSpPr/>
          <p:nvPr/>
        </p:nvCxnSpPr>
        <p:spPr>
          <a:xfrm>
            <a:off x="5767540" y="2090392"/>
            <a:ext cx="81919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1A8D1E-9CCA-49F7-BDF1-9768CE23651E}"/>
              </a:ext>
            </a:extLst>
          </p:cNvPr>
          <p:cNvSpPr txBox="1"/>
          <p:nvPr/>
        </p:nvSpPr>
        <p:spPr>
          <a:xfrm>
            <a:off x="1265537" y="3969955"/>
            <a:ext cx="1502667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500" dirty="0">
                <a:solidFill>
                  <a:srgbClr val="1B05C1"/>
                </a:solidFill>
                <a:latin typeface="Bahnschrift SemiBold Condensed" panose="020B0502040204020203" pitchFamily="34" charset="0"/>
              </a:rPr>
              <a:t>Use sem moderação, mas com </a:t>
            </a:r>
            <a:r>
              <a:rPr lang="pt-BR" sz="11500" u="sng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MUITA RESPONSABILIDADE </a:t>
            </a:r>
            <a:r>
              <a:rPr lang="pt-BR" sz="11500" dirty="0">
                <a:solidFill>
                  <a:srgbClr val="1B05C1"/>
                </a:solidFill>
                <a:latin typeface="Bahnschrift SemiBold Condensed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02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7032E2C-362F-4A07-AB27-3A0093D1C0A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081B5A1-E660-4BC6-A835-E6F1DAA280FA}"/>
              </a:ext>
            </a:extLst>
          </p:cNvPr>
          <p:cNvCxnSpPr>
            <a:cxnSpLocks/>
          </p:cNvCxnSpPr>
          <p:nvPr/>
        </p:nvCxnSpPr>
        <p:spPr>
          <a:xfrm>
            <a:off x="12987586" y="3034118"/>
            <a:ext cx="4570164" cy="0"/>
          </a:xfrm>
          <a:prstGeom prst="line">
            <a:avLst/>
          </a:prstGeom>
          <a:ln w="3810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72852"/>
            <a:ext cx="17525075" cy="38739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33D80EF-4212-4117-8B94-AD627955E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011" y="7856060"/>
            <a:ext cx="3460471" cy="1535441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A21C12C-A875-423D-8AD1-E492C2757A67}"/>
              </a:ext>
            </a:extLst>
          </p:cNvPr>
          <p:cNvSpPr txBox="1">
            <a:spLocks/>
          </p:cNvSpPr>
          <p:nvPr/>
        </p:nvSpPr>
        <p:spPr>
          <a:xfrm>
            <a:off x="396813" y="650915"/>
            <a:ext cx="14450454" cy="2063099"/>
          </a:xfrm>
          <a:prstGeom prst="rect">
            <a:avLst/>
          </a:prstGeom>
        </p:spPr>
        <p:txBody>
          <a:bodyPr vert="horz" lIns="131657" tIns="65828" rIns="131657" bIns="65828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F7941E"/>
                </a:solidFill>
                <a:latin typeface="Segoe Script" panose="030B0504020000000003" pitchFamily="66" charset="0"/>
                <a:cs typeface="Segoe UI" panose="020B0502040204020203" pitchFamily="34" charset="0"/>
              </a:rPr>
              <a:t> </a:t>
            </a:r>
          </a:p>
          <a:p>
            <a:r>
              <a:rPr lang="pt-BR" sz="8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pt-BR" sz="88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Importância do preenchimento consciente da Declaração de Saúde</a:t>
            </a:r>
            <a:endParaRPr lang="pt-BR" sz="7200" b="1" dirty="0">
              <a:solidFill>
                <a:srgbClr val="1B0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Grupo 28">
            <a:extLst>
              <a:ext uri="{FF2B5EF4-FFF2-40B4-BE49-F238E27FC236}">
                <a16:creationId xmlns:a16="http://schemas.microsoft.com/office/drawing/2014/main" id="{3F19DF26-952D-4551-AA89-3FE2BE7D886A}"/>
              </a:ext>
            </a:extLst>
          </p:cNvPr>
          <p:cNvGrpSpPr>
            <a:grpSpLocks noChangeAspect="1"/>
          </p:cNvGrpSpPr>
          <p:nvPr/>
        </p:nvGrpSpPr>
        <p:grpSpPr>
          <a:xfrm>
            <a:off x="7335520" y="4263955"/>
            <a:ext cx="2245946" cy="2846698"/>
            <a:chOff x="10012571" y="3779461"/>
            <a:chExt cx="360094" cy="456415"/>
          </a:xfrm>
          <a:solidFill>
            <a:srgbClr val="006E96"/>
          </a:solidFill>
        </p:grpSpPr>
        <p:sp>
          <p:nvSpPr>
            <p:cNvPr id="20" name="Freeform 7916">
              <a:extLst>
                <a:ext uri="{FF2B5EF4-FFF2-40B4-BE49-F238E27FC236}">
                  <a16:creationId xmlns:a16="http://schemas.microsoft.com/office/drawing/2014/main" id="{DEC54D2E-115D-4871-B146-B4DB7D71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2571" y="3779461"/>
              <a:ext cx="303783" cy="456415"/>
            </a:xfrm>
            <a:custGeom>
              <a:avLst/>
              <a:gdLst>
                <a:gd name="T0" fmla="*/ 12 w 205"/>
                <a:gd name="T1" fmla="*/ 0 h 308"/>
                <a:gd name="T2" fmla="*/ 192 w 205"/>
                <a:gd name="T3" fmla="*/ 0 h 308"/>
                <a:gd name="T4" fmla="*/ 196 w 205"/>
                <a:gd name="T5" fmla="*/ 0 h 308"/>
                <a:gd name="T6" fmla="*/ 201 w 205"/>
                <a:gd name="T7" fmla="*/ 3 h 308"/>
                <a:gd name="T8" fmla="*/ 204 w 205"/>
                <a:gd name="T9" fmla="*/ 7 h 308"/>
                <a:gd name="T10" fmla="*/ 205 w 205"/>
                <a:gd name="T11" fmla="*/ 12 h 308"/>
                <a:gd name="T12" fmla="*/ 205 w 205"/>
                <a:gd name="T13" fmla="*/ 141 h 308"/>
                <a:gd name="T14" fmla="*/ 178 w 205"/>
                <a:gd name="T15" fmla="*/ 141 h 308"/>
                <a:gd name="T16" fmla="*/ 178 w 205"/>
                <a:gd name="T17" fmla="*/ 25 h 308"/>
                <a:gd name="T18" fmla="*/ 25 w 205"/>
                <a:gd name="T19" fmla="*/ 25 h 308"/>
                <a:gd name="T20" fmla="*/ 25 w 205"/>
                <a:gd name="T21" fmla="*/ 282 h 308"/>
                <a:gd name="T22" fmla="*/ 138 w 205"/>
                <a:gd name="T23" fmla="*/ 282 h 308"/>
                <a:gd name="T24" fmla="*/ 138 w 205"/>
                <a:gd name="T25" fmla="*/ 308 h 308"/>
                <a:gd name="T26" fmla="*/ 12 w 205"/>
                <a:gd name="T27" fmla="*/ 308 h 308"/>
                <a:gd name="T28" fmla="*/ 7 w 205"/>
                <a:gd name="T29" fmla="*/ 306 h 308"/>
                <a:gd name="T30" fmla="*/ 3 w 205"/>
                <a:gd name="T31" fmla="*/ 303 h 308"/>
                <a:gd name="T32" fmla="*/ 0 w 205"/>
                <a:gd name="T33" fmla="*/ 299 h 308"/>
                <a:gd name="T34" fmla="*/ 0 w 205"/>
                <a:gd name="T35" fmla="*/ 294 h 308"/>
                <a:gd name="T36" fmla="*/ 0 w 205"/>
                <a:gd name="T37" fmla="*/ 12 h 308"/>
                <a:gd name="T38" fmla="*/ 0 w 205"/>
                <a:gd name="T39" fmla="*/ 7 h 308"/>
                <a:gd name="T40" fmla="*/ 3 w 205"/>
                <a:gd name="T41" fmla="*/ 3 h 308"/>
                <a:gd name="T42" fmla="*/ 7 w 205"/>
                <a:gd name="T43" fmla="*/ 0 h 308"/>
                <a:gd name="T44" fmla="*/ 12 w 205"/>
                <a:gd name="T4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5" h="308">
                  <a:moveTo>
                    <a:pt x="12" y="0"/>
                  </a:moveTo>
                  <a:lnTo>
                    <a:pt x="192" y="0"/>
                  </a:lnTo>
                  <a:lnTo>
                    <a:pt x="196" y="0"/>
                  </a:lnTo>
                  <a:lnTo>
                    <a:pt x="201" y="3"/>
                  </a:lnTo>
                  <a:lnTo>
                    <a:pt x="204" y="7"/>
                  </a:lnTo>
                  <a:lnTo>
                    <a:pt x="205" y="12"/>
                  </a:lnTo>
                  <a:lnTo>
                    <a:pt x="205" y="141"/>
                  </a:lnTo>
                  <a:lnTo>
                    <a:pt x="178" y="141"/>
                  </a:lnTo>
                  <a:lnTo>
                    <a:pt x="178" y="25"/>
                  </a:lnTo>
                  <a:lnTo>
                    <a:pt x="25" y="25"/>
                  </a:lnTo>
                  <a:lnTo>
                    <a:pt x="25" y="282"/>
                  </a:lnTo>
                  <a:lnTo>
                    <a:pt x="138" y="282"/>
                  </a:lnTo>
                  <a:lnTo>
                    <a:pt x="138" y="308"/>
                  </a:lnTo>
                  <a:lnTo>
                    <a:pt x="12" y="308"/>
                  </a:lnTo>
                  <a:lnTo>
                    <a:pt x="7" y="306"/>
                  </a:lnTo>
                  <a:lnTo>
                    <a:pt x="3" y="303"/>
                  </a:lnTo>
                  <a:lnTo>
                    <a:pt x="0" y="299"/>
                  </a:lnTo>
                  <a:lnTo>
                    <a:pt x="0" y="29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8768" tIns="49384" rIns="98768" bIns="49384" numCol="1" anchor="t" anchorCtr="0" compatLnSpc="1">
              <a:prstTxWarp prst="textNoShape">
                <a:avLst/>
              </a:prstTxWarp>
            </a:bodyPr>
            <a:lstStyle/>
            <a:p>
              <a:pPr algn="r" defTabSz="1316553"/>
              <a:endParaRPr lang="pt-BR" sz="3633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7917">
              <a:extLst>
                <a:ext uri="{FF2B5EF4-FFF2-40B4-BE49-F238E27FC236}">
                  <a16:creationId xmlns:a16="http://schemas.microsoft.com/office/drawing/2014/main" id="{E8500960-56D5-4B2A-9FA7-244C5DE6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8509" y="3850590"/>
              <a:ext cx="208944" cy="260808"/>
            </a:xfrm>
            <a:custGeom>
              <a:avLst/>
              <a:gdLst>
                <a:gd name="T0" fmla="*/ 6 w 141"/>
                <a:gd name="T1" fmla="*/ 0 h 176"/>
                <a:gd name="T2" fmla="*/ 135 w 141"/>
                <a:gd name="T3" fmla="*/ 0 h 176"/>
                <a:gd name="T4" fmla="*/ 138 w 141"/>
                <a:gd name="T5" fmla="*/ 1 h 176"/>
                <a:gd name="T6" fmla="*/ 141 w 141"/>
                <a:gd name="T7" fmla="*/ 3 h 176"/>
                <a:gd name="T8" fmla="*/ 141 w 141"/>
                <a:gd name="T9" fmla="*/ 7 h 176"/>
                <a:gd name="T10" fmla="*/ 141 w 141"/>
                <a:gd name="T11" fmla="*/ 63 h 176"/>
                <a:gd name="T12" fmla="*/ 141 w 141"/>
                <a:gd name="T13" fmla="*/ 66 h 176"/>
                <a:gd name="T14" fmla="*/ 138 w 141"/>
                <a:gd name="T15" fmla="*/ 67 h 176"/>
                <a:gd name="T16" fmla="*/ 135 w 141"/>
                <a:gd name="T17" fmla="*/ 69 h 176"/>
                <a:gd name="T18" fmla="*/ 132 w 141"/>
                <a:gd name="T19" fmla="*/ 67 h 176"/>
                <a:gd name="T20" fmla="*/ 129 w 141"/>
                <a:gd name="T21" fmla="*/ 66 h 176"/>
                <a:gd name="T22" fmla="*/ 129 w 141"/>
                <a:gd name="T23" fmla="*/ 63 h 176"/>
                <a:gd name="T24" fmla="*/ 129 w 141"/>
                <a:gd name="T25" fmla="*/ 13 h 176"/>
                <a:gd name="T26" fmla="*/ 14 w 141"/>
                <a:gd name="T27" fmla="*/ 13 h 176"/>
                <a:gd name="T28" fmla="*/ 14 w 141"/>
                <a:gd name="T29" fmla="*/ 164 h 176"/>
                <a:gd name="T30" fmla="*/ 95 w 141"/>
                <a:gd name="T31" fmla="*/ 164 h 176"/>
                <a:gd name="T32" fmla="*/ 98 w 141"/>
                <a:gd name="T33" fmla="*/ 164 h 176"/>
                <a:gd name="T34" fmla="*/ 101 w 141"/>
                <a:gd name="T35" fmla="*/ 167 h 176"/>
                <a:gd name="T36" fmla="*/ 101 w 141"/>
                <a:gd name="T37" fmla="*/ 170 h 176"/>
                <a:gd name="T38" fmla="*/ 101 w 141"/>
                <a:gd name="T39" fmla="*/ 173 h 176"/>
                <a:gd name="T40" fmla="*/ 98 w 141"/>
                <a:gd name="T41" fmla="*/ 176 h 176"/>
                <a:gd name="T42" fmla="*/ 95 w 141"/>
                <a:gd name="T43" fmla="*/ 176 h 176"/>
                <a:gd name="T44" fmla="*/ 6 w 141"/>
                <a:gd name="T45" fmla="*/ 176 h 176"/>
                <a:gd name="T46" fmla="*/ 3 w 141"/>
                <a:gd name="T47" fmla="*/ 176 h 176"/>
                <a:gd name="T48" fmla="*/ 2 w 141"/>
                <a:gd name="T49" fmla="*/ 173 h 176"/>
                <a:gd name="T50" fmla="*/ 0 w 141"/>
                <a:gd name="T51" fmla="*/ 170 h 176"/>
                <a:gd name="T52" fmla="*/ 0 w 141"/>
                <a:gd name="T53" fmla="*/ 7 h 176"/>
                <a:gd name="T54" fmla="*/ 2 w 141"/>
                <a:gd name="T55" fmla="*/ 3 h 176"/>
                <a:gd name="T56" fmla="*/ 3 w 141"/>
                <a:gd name="T57" fmla="*/ 1 h 176"/>
                <a:gd name="T58" fmla="*/ 6 w 141"/>
                <a:gd name="T5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1" h="176">
                  <a:moveTo>
                    <a:pt x="6" y="0"/>
                  </a:moveTo>
                  <a:lnTo>
                    <a:pt x="135" y="0"/>
                  </a:lnTo>
                  <a:lnTo>
                    <a:pt x="138" y="1"/>
                  </a:lnTo>
                  <a:lnTo>
                    <a:pt x="141" y="3"/>
                  </a:lnTo>
                  <a:lnTo>
                    <a:pt x="141" y="7"/>
                  </a:lnTo>
                  <a:lnTo>
                    <a:pt x="141" y="63"/>
                  </a:lnTo>
                  <a:lnTo>
                    <a:pt x="141" y="66"/>
                  </a:lnTo>
                  <a:lnTo>
                    <a:pt x="138" y="67"/>
                  </a:lnTo>
                  <a:lnTo>
                    <a:pt x="135" y="69"/>
                  </a:lnTo>
                  <a:lnTo>
                    <a:pt x="132" y="67"/>
                  </a:lnTo>
                  <a:lnTo>
                    <a:pt x="129" y="66"/>
                  </a:lnTo>
                  <a:lnTo>
                    <a:pt x="129" y="63"/>
                  </a:lnTo>
                  <a:lnTo>
                    <a:pt x="129" y="13"/>
                  </a:lnTo>
                  <a:lnTo>
                    <a:pt x="14" y="13"/>
                  </a:lnTo>
                  <a:lnTo>
                    <a:pt x="14" y="164"/>
                  </a:lnTo>
                  <a:lnTo>
                    <a:pt x="95" y="164"/>
                  </a:lnTo>
                  <a:lnTo>
                    <a:pt x="98" y="164"/>
                  </a:lnTo>
                  <a:lnTo>
                    <a:pt x="101" y="167"/>
                  </a:lnTo>
                  <a:lnTo>
                    <a:pt x="101" y="170"/>
                  </a:lnTo>
                  <a:lnTo>
                    <a:pt x="101" y="173"/>
                  </a:lnTo>
                  <a:lnTo>
                    <a:pt x="98" y="176"/>
                  </a:lnTo>
                  <a:lnTo>
                    <a:pt x="95" y="176"/>
                  </a:lnTo>
                  <a:lnTo>
                    <a:pt x="6" y="176"/>
                  </a:lnTo>
                  <a:lnTo>
                    <a:pt x="3" y="176"/>
                  </a:lnTo>
                  <a:lnTo>
                    <a:pt x="2" y="173"/>
                  </a:lnTo>
                  <a:lnTo>
                    <a:pt x="0" y="170"/>
                  </a:lnTo>
                  <a:lnTo>
                    <a:pt x="0" y="7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8768" tIns="49384" rIns="98768" bIns="49384" numCol="1" anchor="t" anchorCtr="0" compatLnSpc="1">
              <a:prstTxWarp prst="textNoShape">
                <a:avLst/>
              </a:prstTxWarp>
            </a:bodyPr>
            <a:lstStyle/>
            <a:p>
              <a:pPr algn="r" defTabSz="1316553"/>
              <a:endParaRPr lang="pt-BR" sz="3633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7918">
              <a:extLst>
                <a:ext uri="{FF2B5EF4-FFF2-40B4-BE49-F238E27FC236}">
                  <a16:creationId xmlns:a16="http://schemas.microsoft.com/office/drawing/2014/main" id="{495B38EE-C227-4087-B329-2D9C1CCE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1493" y="4130662"/>
              <a:ext cx="44456" cy="44456"/>
            </a:xfrm>
            <a:custGeom>
              <a:avLst/>
              <a:gdLst>
                <a:gd name="T0" fmla="*/ 15 w 30"/>
                <a:gd name="T1" fmla="*/ 0 h 30"/>
                <a:gd name="T2" fmla="*/ 19 w 30"/>
                <a:gd name="T3" fmla="*/ 2 h 30"/>
                <a:gd name="T4" fmla="*/ 24 w 30"/>
                <a:gd name="T5" fmla="*/ 3 h 30"/>
                <a:gd name="T6" fmla="*/ 27 w 30"/>
                <a:gd name="T7" fmla="*/ 6 h 30"/>
                <a:gd name="T8" fmla="*/ 30 w 30"/>
                <a:gd name="T9" fmla="*/ 11 h 30"/>
                <a:gd name="T10" fmla="*/ 30 w 30"/>
                <a:gd name="T11" fmla="*/ 15 h 30"/>
                <a:gd name="T12" fmla="*/ 30 w 30"/>
                <a:gd name="T13" fmla="*/ 20 h 30"/>
                <a:gd name="T14" fmla="*/ 27 w 30"/>
                <a:gd name="T15" fmla="*/ 24 h 30"/>
                <a:gd name="T16" fmla="*/ 24 w 30"/>
                <a:gd name="T17" fmla="*/ 27 h 30"/>
                <a:gd name="T18" fmla="*/ 19 w 30"/>
                <a:gd name="T19" fmla="*/ 30 h 30"/>
                <a:gd name="T20" fmla="*/ 15 w 30"/>
                <a:gd name="T21" fmla="*/ 30 h 30"/>
                <a:gd name="T22" fmla="*/ 10 w 30"/>
                <a:gd name="T23" fmla="*/ 30 h 30"/>
                <a:gd name="T24" fmla="*/ 6 w 30"/>
                <a:gd name="T25" fmla="*/ 27 h 30"/>
                <a:gd name="T26" fmla="*/ 3 w 30"/>
                <a:gd name="T27" fmla="*/ 24 h 30"/>
                <a:gd name="T28" fmla="*/ 1 w 30"/>
                <a:gd name="T29" fmla="*/ 20 h 30"/>
                <a:gd name="T30" fmla="*/ 0 w 30"/>
                <a:gd name="T31" fmla="*/ 15 h 30"/>
                <a:gd name="T32" fmla="*/ 1 w 30"/>
                <a:gd name="T33" fmla="*/ 11 h 30"/>
                <a:gd name="T34" fmla="*/ 3 w 30"/>
                <a:gd name="T35" fmla="*/ 6 h 30"/>
                <a:gd name="T36" fmla="*/ 6 w 30"/>
                <a:gd name="T37" fmla="*/ 3 h 30"/>
                <a:gd name="T38" fmla="*/ 10 w 30"/>
                <a:gd name="T39" fmla="*/ 2 h 30"/>
                <a:gd name="T40" fmla="*/ 15 w 3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lnTo>
                    <a:pt x="19" y="2"/>
                  </a:lnTo>
                  <a:lnTo>
                    <a:pt x="24" y="3"/>
                  </a:lnTo>
                  <a:lnTo>
                    <a:pt x="27" y="6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4" y="27"/>
                  </a:lnTo>
                  <a:lnTo>
                    <a:pt x="19" y="30"/>
                  </a:lnTo>
                  <a:lnTo>
                    <a:pt x="15" y="30"/>
                  </a:lnTo>
                  <a:lnTo>
                    <a:pt x="10" y="30"/>
                  </a:lnTo>
                  <a:lnTo>
                    <a:pt x="6" y="27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8768" tIns="49384" rIns="98768" bIns="49384" numCol="1" anchor="t" anchorCtr="0" compatLnSpc="1">
              <a:prstTxWarp prst="textNoShape">
                <a:avLst/>
              </a:prstTxWarp>
            </a:bodyPr>
            <a:lstStyle/>
            <a:p>
              <a:pPr algn="r" defTabSz="1316553"/>
              <a:endParaRPr lang="pt-BR" sz="3633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7919">
              <a:extLst>
                <a:ext uri="{FF2B5EF4-FFF2-40B4-BE49-F238E27FC236}">
                  <a16:creationId xmlns:a16="http://schemas.microsoft.com/office/drawing/2014/main" id="{D10591E7-3848-4419-9CAF-567046889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08177" y="4142517"/>
              <a:ext cx="164488" cy="93358"/>
            </a:xfrm>
            <a:custGeom>
              <a:avLst/>
              <a:gdLst>
                <a:gd name="T0" fmla="*/ 97 w 111"/>
                <a:gd name="T1" fmla="*/ 13 h 63"/>
                <a:gd name="T2" fmla="*/ 12 w 111"/>
                <a:gd name="T3" fmla="*/ 13 h 63"/>
                <a:gd name="T4" fmla="*/ 12 w 111"/>
                <a:gd name="T5" fmla="*/ 49 h 63"/>
                <a:gd name="T6" fmla="*/ 97 w 111"/>
                <a:gd name="T7" fmla="*/ 49 h 63"/>
                <a:gd name="T8" fmla="*/ 97 w 111"/>
                <a:gd name="T9" fmla="*/ 13 h 63"/>
                <a:gd name="T10" fmla="*/ 103 w 111"/>
                <a:gd name="T11" fmla="*/ 0 h 63"/>
                <a:gd name="T12" fmla="*/ 108 w 111"/>
                <a:gd name="T13" fmla="*/ 1 h 63"/>
                <a:gd name="T14" fmla="*/ 109 w 111"/>
                <a:gd name="T15" fmla="*/ 4 h 63"/>
                <a:gd name="T16" fmla="*/ 111 w 111"/>
                <a:gd name="T17" fmla="*/ 7 h 63"/>
                <a:gd name="T18" fmla="*/ 111 w 111"/>
                <a:gd name="T19" fmla="*/ 57 h 63"/>
                <a:gd name="T20" fmla="*/ 109 w 111"/>
                <a:gd name="T21" fmla="*/ 60 h 63"/>
                <a:gd name="T22" fmla="*/ 108 w 111"/>
                <a:gd name="T23" fmla="*/ 61 h 63"/>
                <a:gd name="T24" fmla="*/ 105 w 111"/>
                <a:gd name="T25" fmla="*/ 63 h 63"/>
                <a:gd name="T26" fmla="*/ 6 w 111"/>
                <a:gd name="T27" fmla="*/ 63 h 63"/>
                <a:gd name="T28" fmla="*/ 3 w 111"/>
                <a:gd name="T29" fmla="*/ 63 h 63"/>
                <a:gd name="T30" fmla="*/ 1 w 111"/>
                <a:gd name="T31" fmla="*/ 61 h 63"/>
                <a:gd name="T32" fmla="*/ 0 w 111"/>
                <a:gd name="T33" fmla="*/ 58 h 63"/>
                <a:gd name="T34" fmla="*/ 0 w 111"/>
                <a:gd name="T35" fmla="*/ 57 h 63"/>
                <a:gd name="T36" fmla="*/ 0 w 111"/>
                <a:gd name="T37" fmla="*/ 7 h 63"/>
                <a:gd name="T38" fmla="*/ 0 w 111"/>
                <a:gd name="T39" fmla="*/ 4 h 63"/>
                <a:gd name="T40" fmla="*/ 1 w 111"/>
                <a:gd name="T41" fmla="*/ 3 h 63"/>
                <a:gd name="T42" fmla="*/ 3 w 111"/>
                <a:gd name="T43" fmla="*/ 1 h 63"/>
                <a:gd name="T44" fmla="*/ 6 w 111"/>
                <a:gd name="T45" fmla="*/ 1 h 63"/>
                <a:gd name="T46" fmla="*/ 103 w 111"/>
                <a:gd name="T4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1" h="63">
                  <a:moveTo>
                    <a:pt x="97" y="13"/>
                  </a:moveTo>
                  <a:lnTo>
                    <a:pt x="12" y="13"/>
                  </a:lnTo>
                  <a:lnTo>
                    <a:pt x="12" y="49"/>
                  </a:lnTo>
                  <a:lnTo>
                    <a:pt x="97" y="49"/>
                  </a:lnTo>
                  <a:lnTo>
                    <a:pt x="97" y="13"/>
                  </a:lnTo>
                  <a:close/>
                  <a:moveTo>
                    <a:pt x="103" y="0"/>
                  </a:moveTo>
                  <a:lnTo>
                    <a:pt x="108" y="1"/>
                  </a:lnTo>
                  <a:lnTo>
                    <a:pt x="109" y="4"/>
                  </a:lnTo>
                  <a:lnTo>
                    <a:pt x="111" y="7"/>
                  </a:lnTo>
                  <a:lnTo>
                    <a:pt x="111" y="57"/>
                  </a:lnTo>
                  <a:lnTo>
                    <a:pt x="109" y="60"/>
                  </a:lnTo>
                  <a:lnTo>
                    <a:pt x="108" y="61"/>
                  </a:lnTo>
                  <a:lnTo>
                    <a:pt x="105" y="63"/>
                  </a:lnTo>
                  <a:lnTo>
                    <a:pt x="6" y="63"/>
                  </a:lnTo>
                  <a:lnTo>
                    <a:pt x="3" y="63"/>
                  </a:lnTo>
                  <a:lnTo>
                    <a:pt x="1" y="61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8768" tIns="49384" rIns="98768" bIns="49384" numCol="1" anchor="t" anchorCtr="0" compatLnSpc="1">
              <a:prstTxWarp prst="textNoShape">
                <a:avLst/>
              </a:prstTxWarp>
            </a:bodyPr>
            <a:lstStyle/>
            <a:p>
              <a:pPr algn="r" defTabSz="1316553"/>
              <a:endParaRPr lang="pt-BR" sz="3633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7921">
              <a:extLst>
                <a:ext uri="{FF2B5EF4-FFF2-40B4-BE49-F238E27FC236}">
                  <a16:creationId xmlns:a16="http://schemas.microsoft.com/office/drawing/2014/main" id="{729FBC59-9399-469D-AE61-AF5F4D67F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7058" y="3909865"/>
              <a:ext cx="192643" cy="250436"/>
            </a:xfrm>
            <a:custGeom>
              <a:avLst/>
              <a:gdLst>
                <a:gd name="T0" fmla="*/ 37 w 130"/>
                <a:gd name="T1" fmla="*/ 14 h 169"/>
                <a:gd name="T2" fmla="*/ 33 w 130"/>
                <a:gd name="T3" fmla="*/ 20 h 169"/>
                <a:gd name="T4" fmla="*/ 27 w 130"/>
                <a:gd name="T5" fmla="*/ 87 h 169"/>
                <a:gd name="T6" fmla="*/ 25 w 130"/>
                <a:gd name="T7" fmla="*/ 69 h 169"/>
                <a:gd name="T8" fmla="*/ 19 w 130"/>
                <a:gd name="T9" fmla="*/ 65 h 169"/>
                <a:gd name="T10" fmla="*/ 13 w 130"/>
                <a:gd name="T11" fmla="*/ 69 h 169"/>
                <a:gd name="T12" fmla="*/ 12 w 130"/>
                <a:gd name="T13" fmla="*/ 109 h 169"/>
                <a:gd name="T14" fmla="*/ 34 w 130"/>
                <a:gd name="T15" fmla="*/ 151 h 169"/>
                <a:gd name="T16" fmla="*/ 37 w 130"/>
                <a:gd name="T17" fmla="*/ 157 h 169"/>
                <a:gd name="T18" fmla="*/ 117 w 130"/>
                <a:gd name="T19" fmla="*/ 151 h 169"/>
                <a:gd name="T20" fmla="*/ 118 w 130"/>
                <a:gd name="T21" fmla="*/ 72 h 169"/>
                <a:gd name="T22" fmla="*/ 114 w 130"/>
                <a:gd name="T23" fmla="*/ 65 h 169"/>
                <a:gd name="T24" fmla="*/ 106 w 130"/>
                <a:gd name="T25" fmla="*/ 65 h 169"/>
                <a:gd name="T26" fmla="*/ 103 w 130"/>
                <a:gd name="T27" fmla="*/ 69 h 169"/>
                <a:gd name="T28" fmla="*/ 94 w 130"/>
                <a:gd name="T29" fmla="*/ 71 h 169"/>
                <a:gd name="T30" fmla="*/ 94 w 130"/>
                <a:gd name="T31" fmla="*/ 63 h 169"/>
                <a:gd name="T32" fmla="*/ 87 w 130"/>
                <a:gd name="T33" fmla="*/ 59 h 169"/>
                <a:gd name="T34" fmla="*/ 79 w 130"/>
                <a:gd name="T35" fmla="*/ 63 h 169"/>
                <a:gd name="T36" fmla="*/ 79 w 130"/>
                <a:gd name="T37" fmla="*/ 69 h 169"/>
                <a:gd name="T38" fmla="*/ 72 w 130"/>
                <a:gd name="T39" fmla="*/ 65 h 169"/>
                <a:gd name="T40" fmla="*/ 67 w 130"/>
                <a:gd name="T41" fmla="*/ 59 h 169"/>
                <a:gd name="T42" fmla="*/ 60 w 130"/>
                <a:gd name="T43" fmla="*/ 59 h 169"/>
                <a:gd name="T44" fmla="*/ 55 w 130"/>
                <a:gd name="T45" fmla="*/ 65 h 169"/>
                <a:gd name="T46" fmla="*/ 49 w 130"/>
                <a:gd name="T47" fmla="*/ 72 h 169"/>
                <a:gd name="T48" fmla="*/ 48 w 130"/>
                <a:gd name="T49" fmla="*/ 17 h 169"/>
                <a:gd name="T50" fmla="*/ 40 w 130"/>
                <a:gd name="T51" fmla="*/ 12 h 169"/>
                <a:gd name="T52" fmla="*/ 48 w 130"/>
                <a:gd name="T53" fmla="*/ 0 h 169"/>
                <a:gd name="T54" fmla="*/ 57 w 130"/>
                <a:gd name="T55" fmla="*/ 8 h 169"/>
                <a:gd name="T56" fmla="*/ 61 w 130"/>
                <a:gd name="T57" fmla="*/ 20 h 169"/>
                <a:gd name="T58" fmla="*/ 64 w 130"/>
                <a:gd name="T59" fmla="*/ 44 h 169"/>
                <a:gd name="T60" fmla="*/ 73 w 130"/>
                <a:gd name="T61" fmla="*/ 47 h 169"/>
                <a:gd name="T62" fmla="*/ 82 w 130"/>
                <a:gd name="T63" fmla="*/ 47 h 169"/>
                <a:gd name="T64" fmla="*/ 93 w 130"/>
                <a:gd name="T65" fmla="*/ 47 h 169"/>
                <a:gd name="T66" fmla="*/ 102 w 130"/>
                <a:gd name="T67" fmla="*/ 53 h 169"/>
                <a:gd name="T68" fmla="*/ 109 w 130"/>
                <a:gd name="T69" fmla="*/ 51 h 169"/>
                <a:gd name="T70" fmla="*/ 123 w 130"/>
                <a:gd name="T71" fmla="*/ 54 h 169"/>
                <a:gd name="T72" fmla="*/ 129 w 130"/>
                <a:gd name="T73" fmla="*/ 65 h 169"/>
                <a:gd name="T74" fmla="*/ 130 w 130"/>
                <a:gd name="T75" fmla="*/ 145 h 169"/>
                <a:gd name="T76" fmla="*/ 127 w 130"/>
                <a:gd name="T77" fmla="*/ 158 h 169"/>
                <a:gd name="T78" fmla="*/ 121 w 130"/>
                <a:gd name="T79" fmla="*/ 167 h 169"/>
                <a:gd name="T80" fmla="*/ 114 w 130"/>
                <a:gd name="T81" fmla="*/ 169 h 169"/>
                <a:gd name="T82" fmla="*/ 33 w 130"/>
                <a:gd name="T83" fmla="*/ 169 h 169"/>
                <a:gd name="T84" fmla="*/ 27 w 130"/>
                <a:gd name="T85" fmla="*/ 164 h 169"/>
                <a:gd name="T86" fmla="*/ 22 w 130"/>
                <a:gd name="T87" fmla="*/ 157 h 169"/>
                <a:gd name="T88" fmla="*/ 0 w 130"/>
                <a:gd name="T89" fmla="*/ 115 h 169"/>
                <a:gd name="T90" fmla="*/ 0 w 130"/>
                <a:gd name="T91" fmla="*/ 74 h 169"/>
                <a:gd name="T92" fmla="*/ 3 w 130"/>
                <a:gd name="T93" fmla="*/ 62 h 169"/>
                <a:gd name="T94" fmla="*/ 13 w 130"/>
                <a:gd name="T95" fmla="*/ 54 h 169"/>
                <a:gd name="T96" fmla="*/ 21 w 130"/>
                <a:gd name="T97" fmla="*/ 53 h 169"/>
                <a:gd name="T98" fmla="*/ 21 w 130"/>
                <a:gd name="T99" fmla="*/ 14 h 169"/>
                <a:gd name="T100" fmla="*/ 28 w 130"/>
                <a:gd name="T101" fmla="*/ 3 h 169"/>
                <a:gd name="T102" fmla="*/ 40 w 130"/>
                <a:gd name="T103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169">
                  <a:moveTo>
                    <a:pt x="40" y="12"/>
                  </a:moveTo>
                  <a:lnTo>
                    <a:pt x="37" y="14"/>
                  </a:lnTo>
                  <a:lnTo>
                    <a:pt x="34" y="17"/>
                  </a:lnTo>
                  <a:lnTo>
                    <a:pt x="33" y="20"/>
                  </a:lnTo>
                  <a:lnTo>
                    <a:pt x="33" y="97"/>
                  </a:lnTo>
                  <a:lnTo>
                    <a:pt x="27" y="87"/>
                  </a:lnTo>
                  <a:lnTo>
                    <a:pt x="27" y="74"/>
                  </a:lnTo>
                  <a:lnTo>
                    <a:pt x="25" y="69"/>
                  </a:lnTo>
                  <a:lnTo>
                    <a:pt x="24" y="66"/>
                  </a:lnTo>
                  <a:lnTo>
                    <a:pt x="19" y="65"/>
                  </a:lnTo>
                  <a:lnTo>
                    <a:pt x="16" y="66"/>
                  </a:lnTo>
                  <a:lnTo>
                    <a:pt x="13" y="69"/>
                  </a:lnTo>
                  <a:lnTo>
                    <a:pt x="12" y="74"/>
                  </a:lnTo>
                  <a:lnTo>
                    <a:pt x="12" y="109"/>
                  </a:lnTo>
                  <a:lnTo>
                    <a:pt x="13" y="113"/>
                  </a:lnTo>
                  <a:lnTo>
                    <a:pt x="34" y="151"/>
                  </a:lnTo>
                  <a:lnTo>
                    <a:pt x="36" y="154"/>
                  </a:lnTo>
                  <a:lnTo>
                    <a:pt x="37" y="157"/>
                  </a:lnTo>
                  <a:lnTo>
                    <a:pt x="114" y="157"/>
                  </a:lnTo>
                  <a:lnTo>
                    <a:pt x="117" y="151"/>
                  </a:lnTo>
                  <a:lnTo>
                    <a:pt x="118" y="145"/>
                  </a:lnTo>
                  <a:lnTo>
                    <a:pt x="118" y="72"/>
                  </a:lnTo>
                  <a:lnTo>
                    <a:pt x="117" y="68"/>
                  </a:lnTo>
                  <a:lnTo>
                    <a:pt x="114" y="65"/>
                  </a:lnTo>
                  <a:lnTo>
                    <a:pt x="109" y="63"/>
                  </a:lnTo>
                  <a:lnTo>
                    <a:pt x="106" y="65"/>
                  </a:lnTo>
                  <a:lnTo>
                    <a:pt x="105" y="66"/>
                  </a:lnTo>
                  <a:lnTo>
                    <a:pt x="103" y="69"/>
                  </a:lnTo>
                  <a:lnTo>
                    <a:pt x="102" y="72"/>
                  </a:lnTo>
                  <a:lnTo>
                    <a:pt x="94" y="71"/>
                  </a:lnTo>
                  <a:lnTo>
                    <a:pt x="94" y="68"/>
                  </a:lnTo>
                  <a:lnTo>
                    <a:pt x="94" y="63"/>
                  </a:lnTo>
                  <a:lnTo>
                    <a:pt x="91" y="60"/>
                  </a:lnTo>
                  <a:lnTo>
                    <a:pt x="87" y="59"/>
                  </a:lnTo>
                  <a:lnTo>
                    <a:pt x="82" y="60"/>
                  </a:lnTo>
                  <a:lnTo>
                    <a:pt x="79" y="63"/>
                  </a:lnTo>
                  <a:lnTo>
                    <a:pt x="79" y="68"/>
                  </a:lnTo>
                  <a:lnTo>
                    <a:pt x="79" y="69"/>
                  </a:lnTo>
                  <a:lnTo>
                    <a:pt x="72" y="69"/>
                  </a:lnTo>
                  <a:lnTo>
                    <a:pt x="72" y="65"/>
                  </a:lnTo>
                  <a:lnTo>
                    <a:pt x="70" y="60"/>
                  </a:lnTo>
                  <a:lnTo>
                    <a:pt x="67" y="59"/>
                  </a:lnTo>
                  <a:lnTo>
                    <a:pt x="64" y="57"/>
                  </a:lnTo>
                  <a:lnTo>
                    <a:pt x="60" y="59"/>
                  </a:lnTo>
                  <a:lnTo>
                    <a:pt x="57" y="60"/>
                  </a:lnTo>
                  <a:lnTo>
                    <a:pt x="55" y="65"/>
                  </a:lnTo>
                  <a:lnTo>
                    <a:pt x="55" y="71"/>
                  </a:lnTo>
                  <a:lnTo>
                    <a:pt x="49" y="72"/>
                  </a:lnTo>
                  <a:lnTo>
                    <a:pt x="49" y="20"/>
                  </a:lnTo>
                  <a:lnTo>
                    <a:pt x="48" y="17"/>
                  </a:lnTo>
                  <a:lnTo>
                    <a:pt x="45" y="14"/>
                  </a:lnTo>
                  <a:lnTo>
                    <a:pt x="40" y="12"/>
                  </a:lnTo>
                  <a:close/>
                  <a:moveTo>
                    <a:pt x="40" y="0"/>
                  </a:moveTo>
                  <a:lnTo>
                    <a:pt x="48" y="0"/>
                  </a:lnTo>
                  <a:lnTo>
                    <a:pt x="52" y="3"/>
                  </a:lnTo>
                  <a:lnTo>
                    <a:pt x="57" y="8"/>
                  </a:lnTo>
                  <a:lnTo>
                    <a:pt x="60" y="14"/>
                  </a:lnTo>
                  <a:lnTo>
                    <a:pt x="61" y="20"/>
                  </a:lnTo>
                  <a:lnTo>
                    <a:pt x="61" y="44"/>
                  </a:lnTo>
                  <a:lnTo>
                    <a:pt x="64" y="44"/>
                  </a:lnTo>
                  <a:lnTo>
                    <a:pt x="69" y="45"/>
                  </a:lnTo>
                  <a:lnTo>
                    <a:pt x="73" y="47"/>
                  </a:lnTo>
                  <a:lnTo>
                    <a:pt x="76" y="48"/>
                  </a:lnTo>
                  <a:lnTo>
                    <a:pt x="82" y="47"/>
                  </a:lnTo>
                  <a:lnTo>
                    <a:pt x="87" y="47"/>
                  </a:lnTo>
                  <a:lnTo>
                    <a:pt x="93" y="47"/>
                  </a:lnTo>
                  <a:lnTo>
                    <a:pt x="97" y="50"/>
                  </a:lnTo>
                  <a:lnTo>
                    <a:pt x="102" y="53"/>
                  </a:lnTo>
                  <a:lnTo>
                    <a:pt x="106" y="51"/>
                  </a:lnTo>
                  <a:lnTo>
                    <a:pt x="109" y="51"/>
                  </a:lnTo>
                  <a:lnTo>
                    <a:pt x="117" y="53"/>
                  </a:lnTo>
                  <a:lnTo>
                    <a:pt x="123" y="54"/>
                  </a:lnTo>
                  <a:lnTo>
                    <a:pt x="127" y="59"/>
                  </a:lnTo>
                  <a:lnTo>
                    <a:pt x="129" y="65"/>
                  </a:lnTo>
                  <a:lnTo>
                    <a:pt x="130" y="72"/>
                  </a:lnTo>
                  <a:lnTo>
                    <a:pt x="130" y="145"/>
                  </a:lnTo>
                  <a:lnTo>
                    <a:pt x="130" y="151"/>
                  </a:lnTo>
                  <a:lnTo>
                    <a:pt x="127" y="158"/>
                  </a:lnTo>
                  <a:lnTo>
                    <a:pt x="124" y="164"/>
                  </a:lnTo>
                  <a:lnTo>
                    <a:pt x="121" y="167"/>
                  </a:lnTo>
                  <a:lnTo>
                    <a:pt x="117" y="169"/>
                  </a:lnTo>
                  <a:lnTo>
                    <a:pt x="114" y="169"/>
                  </a:lnTo>
                  <a:lnTo>
                    <a:pt x="37" y="169"/>
                  </a:lnTo>
                  <a:lnTo>
                    <a:pt x="33" y="169"/>
                  </a:lnTo>
                  <a:lnTo>
                    <a:pt x="30" y="167"/>
                  </a:lnTo>
                  <a:lnTo>
                    <a:pt x="27" y="164"/>
                  </a:lnTo>
                  <a:lnTo>
                    <a:pt x="24" y="160"/>
                  </a:lnTo>
                  <a:lnTo>
                    <a:pt x="22" y="157"/>
                  </a:lnTo>
                  <a:lnTo>
                    <a:pt x="1" y="119"/>
                  </a:lnTo>
                  <a:lnTo>
                    <a:pt x="0" y="115"/>
                  </a:lnTo>
                  <a:lnTo>
                    <a:pt x="0" y="109"/>
                  </a:lnTo>
                  <a:lnTo>
                    <a:pt x="0" y="74"/>
                  </a:lnTo>
                  <a:lnTo>
                    <a:pt x="0" y="66"/>
                  </a:lnTo>
                  <a:lnTo>
                    <a:pt x="3" y="62"/>
                  </a:lnTo>
                  <a:lnTo>
                    <a:pt x="7" y="57"/>
                  </a:lnTo>
                  <a:lnTo>
                    <a:pt x="13" y="54"/>
                  </a:lnTo>
                  <a:lnTo>
                    <a:pt x="19" y="53"/>
                  </a:lnTo>
                  <a:lnTo>
                    <a:pt x="21" y="53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24" y="8"/>
                  </a:lnTo>
                  <a:lnTo>
                    <a:pt x="28" y="3"/>
                  </a:lnTo>
                  <a:lnTo>
                    <a:pt x="34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8768" tIns="49384" rIns="98768" bIns="49384" numCol="1" anchor="t" anchorCtr="0" compatLnSpc="1">
              <a:prstTxWarp prst="textNoShape">
                <a:avLst/>
              </a:prstTxWarp>
            </a:bodyPr>
            <a:lstStyle/>
            <a:p>
              <a:pPr algn="r" defTabSz="1316553"/>
              <a:endParaRPr lang="pt-BR" sz="3633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98" name="Picture 2" descr="Jurídico em trabalho interno – informe importante -">
            <a:extLst>
              <a:ext uri="{FF2B5EF4-FFF2-40B4-BE49-F238E27FC236}">
                <a16:creationId xmlns:a16="http://schemas.microsoft.com/office/drawing/2014/main" id="{FDFCF662-EA0A-482A-82F6-C48A7DD6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63" y="3942085"/>
            <a:ext cx="5688345" cy="40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883308E7-7A28-4DC2-BF90-9324DC1ECC8F}"/>
              </a:ext>
            </a:extLst>
          </p:cNvPr>
          <p:cNvGrpSpPr/>
          <p:nvPr/>
        </p:nvGrpSpPr>
        <p:grpSpPr>
          <a:xfrm>
            <a:off x="15176031" y="216548"/>
            <a:ext cx="2349044" cy="1504132"/>
            <a:chOff x="0" y="0"/>
            <a:chExt cx="4282795" cy="2946204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FC0CD1AD-4634-41C0-A789-4313C651940C}"/>
                </a:ext>
              </a:extLst>
            </p:cNvPr>
            <p:cNvGrpSpPr/>
            <p:nvPr/>
          </p:nvGrpSpPr>
          <p:grpSpPr>
            <a:xfrm>
              <a:off x="1336591" y="0"/>
              <a:ext cx="2946204" cy="2946204"/>
              <a:chOff x="0" y="0"/>
              <a:chExt cx="6350000" cy="635000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F034E13-BE56-4916-BF89-00CF0E10109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67729"/>
              </a:solidFill>
            </p:spPr>
          </p:sp>
        </p:grpSp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7676A754-90A2-4DEA-BFCE-F9F78594CFCD}"/>
                </a:ext>
              </a:extLst>
            </p:cNvPr>
            <p:cNvSpPr/>
            <p:nvPr/>
          </p:nvSpPr>
          <p:spPr>
            <a:xfrm rot="5400000">
              <a:off x="1212025" y="630075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</p:sp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78B656DC-D92B-4645-B6F0-DFC91F2EAF09}"/>
                </a:ext>
              </a:extLst>
            </p:cNvPr>
            <p:cNvSpPr/>
            <p:nvPr/>
          </p:nvSpPr>
          <p:spPr>
            <a:xfrm rot="5400000">
              <a:off x="1542577" y="905535"/>
              <a:ext cx="55092" cy="2479141"/>
            </a:xfrm>
            <a:prstGeom prst="rect">
              <a:avLst/>
            </a:prstGeom>
            <a:solidFill>
              <a:srgbClr val="050707"/>
            </a:solidFill>
          </p:spPr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E660BFB6-DE41-445F-B475-CD01673C4EFF}"/>
              </a:ext>
            </a:extLst>
          </p:cNvPr>
          <p:cNvSpPr txBox="1"/>
          <p:nvPr/>
        </p:nvSpPr>
        <p:spPr>
          <a:xfrm>
            <a:off x="390317" y="3138967"/>
            <a:ext cx="1628552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spc="-274" dirty="0">
                <a:solidFill>
                  <a:srgbClr val="002060"/>
                </a:solidFill>
                <a:latin typeface="+mj-lt"/>
              </a:rPr>
              <a:t>Diga abertamente ao cliente : Não deixe de mencionar tudo que gerou internação ou cirurgia na sua vida .   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t-BR" sz="6000" spc="-274" dirty="0">
              <a:solidFill>
                <a:srgbClr val="002060"/>
              </a:solidFill>
              <a:latin typeface="+mj-lt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spc="-274" dirty="0">
                <a:solidFill>
                  <a:srgbClr val="002060"/>
                </a:solidFill>
                <a:latin typeface="+mj-lt"/>
              </a:rPr>
              <a:t>A pergunta se ele precisa fazer exames sempre deve ser feita e em caso positivo deve ser mencionada na DGS . </a:t>
            </a:r>
          </a:p>
          <a:p>
            <a:endParaRPr lang="pt-BR" sz="6000" spc="-274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9EDFEFF-1FEE-4FE7-A814-DA83CA5F4572}"/>
              </a:ext>
            </a:extLst>
          </p:cNvPr>
          <p:cNvSpPr/>
          <p:nvPr/>
        </p:nvSpPr>
        <p:spPr>
          <a:xfrm>
            <a:off x="229457" y="216548"/>
            <a:ext cx="17066160" cy="7355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75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Como evitar a retificação de DGS ? </a:t>
            </a:r>
          </a:p>
          <a:p>
            <a:endParaRPr lang="pt-BR" sz="7679" b="1" dirty="0">
              <a:solidFill>
                <a:schemeClr val="accent6"/>
              </a:solidFill>
              <a:latin typeface="Segoe Script" panose="020B0504020000000003" pitchFamily="34" charset="0"/>
            </a:endParaRPr>
          </a:p>
          <a:p>
            <a:endParaRPr lang="pt-BR" sz="7679" b="1" dirty="0">
              <a:solidFill>
                <a:schemeClr val="accent6"/>
              </a:solidFill>
              <a:latin typeface="Segoe Script" panose="020B0504020000000003" pitchFamily="34" charset="0"/>
            </a:endParaRPr>
          </a:p>
          <a:p>
            <a:endParaRPr lang="pt-BR" sz="7679" b="1" dirty="0">
              <a:solidFill>
                <a:schemeClr val="accent6"/>
              </a:solidFill>
              <a:latin typeface="Segoe Script" panose="020B0504020000000003" pitchFamily="34" charset="0"/>
            </a:endParaRPr>
          </a:p>
          <a:p>
            <a:r>
              <a:rPr lang="pt-BR" sz="7679" b="1" dirty="0">
                <a:solidFill>
                  <a:schemeClr val="accent6"/>
                </a:solidFill>
                <a:latin typeface="Segoe Script" panose="020B0504020000000003" pitchFamily="34" charset="0"/>
              </a:rPr>
              <a:t> </a:t>
            </a:r>
          </a:p>
          <a:p>
            <a:endParaRPr lang="pt-BR" sz="7679" b="1" dirty="0">
              <a:solidFill>
                <a:schemeClr val="accent6"/>
              </a:solidFill>
              <a:latin typeface="Segoe Script" panose="020B05040200000000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6B0BC99-E2F2-4839-8022-A58BE5F4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2852"/>
            <a:ext cx="17525075" cy="3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"/>
    </mc:Choice>
    <mc:Fallback xmlns="">
      <p:transition spd="slow" advTm="2643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4D4BFF4-C2F1-4836-81F0-69802BCA1734}"/>
              </a:ext>
            </a:extLst>
          </p:cNvPr>
          <p:cNvSpPr txBox="1"/>
          <p:nvPr/>
        </p:nvSpPr>
        <p:spPr>
          <a:xfrm>
            <a:off x="273891" y="2342465"/>
            <a:ext cx="171874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400" b="1" spc="600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anose="020B0502040204020203" pitchFamily="34" charset="0"/>
              </a:rPr>
              <a:t>PF – Dependentes diretos e indiretos </a:t>
            </a:r>
            <a:r>
              <a:rPr lang="pt-BR" sz="3600" b="1" spc="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anose="020B0502040204020203" pitchFamily="34" charset="0"/>
              </a:rPr>
              <a:t>até 58 </a:t>
            </a:r>
            <a:r>
              <a:rPr lang="pt-BR" sz="3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anose="020B0502040204020203" pitchFamily="34" charset="0"/>
              </a:rPr>
              <a:t>anos</a:t>
            </a:r>
            <a:endParaRPr lang="pt-BR" sz="24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Segoe UI Light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4400" b="1" spc="600" dirty="0">
              <a:latin typeface="+mj-lt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z="4400" spc="600" dirty="0">
              <a:latin typeface="+mj-lt"/>
              <a:cs typeface="Segoe UI Light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4400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17818A0-DAC2-4A4A-A0D0-65C0A49D37D3}"/>
              </a:ext>
            </a:extLst>
          </p:cNvPr>
          <p:cNvSpPr txBox="1"/>
          <p:nvPr/>
        </p:nvSpPr>
        <p:spPr>
          <a:xfrm>
            <a:off x="4530269" y="3003672"/>
            <a:ext cx="555426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Genro/Nora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Netos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Sobrinhos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Sogro (a)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Enteado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pc="600" dirty="0">
              <a:latin typeface="+mj-lt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1DEAFD-7107-485C-BAD1-47D10BC9537F}"/>
              </a:ext>
            </a:extLst>
          </p:cNvPr>
          <p:cNvSpPr txBox="1"/>
          <p:nvPr/>
        </p:nvSpPr>
        <p:spPr>
          <a:xfrm>
            <a:off x="269876" y="5743115"/>
            <a:ext cx="17557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400" b="1" spc="600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anose="020B0502040204020203" pitchFamily="34" charset="0"/>
              </a:rPr>
              <a:t>PME – Dependentes diretos e indiretos </a:t>
            </a:r>
            <a:r>
              <a:rPr lang="pt-BR" sz="3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anose="020B0502040204020203" pitchFamily="34" charset="0"/>
              </a:rPr>
              <a:t>até 70 anos</a:t>
            </a:r>
            <a:endParaRPr lang="pt-BR" sz="24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Segoe UI Light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z="2000" spc="6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12" name="Picture 14" descr="SER LEAL A SUA FAMÍLIA, PODE SER UMA GRANDE FURADA!">
            <a:extLst>
              <a:ext uri="{FF2B5EF4-FFF2-40B4-BE49-F238E27FC236}">
                <a16:creationId xmlns:a16="http://schemas.microsoft.com/office/drawing/2014/main" id="{9D62A43F-01DA-4859-A223-4C04A4AE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322" y="6406950"/>
            <a:ext cx="6296426" cy="330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34264" y="-79792"/>
            <a:ext cx="1454627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Quem é considerado dependente direto e indireto e quais são as regras ? </a:t>
            </a:r>
          </a:p>
          <a:p>
            <a:r>
              <a:rPr lang="pt-BR" sz="3600" b="1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(Vida Leve PF)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248153A-EFD0-47F5-9BFA-968132A1EB2C}"/>
              </a:ext>
            </a:extLst>
          </p:cNvPr>
          <p:cNvSpPr txBox="1"/>
          <p:nvPr/>
        </p:nvSpPr>
        <p:spPr>
          <a:xfrm>
            <a:off x="900968" y="2997914"/>
            <a:ext cx="3359425" cy="350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Filhos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Cônjuge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Pai/Mae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Irmão (a)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Tios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Cunhados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596887-568C-4792-9A76-751EB73E7C1A}"/>
              </a:ext>
            </a:extLst>
          </p:cNvPr>
          <p:cNvSpPr txBox="1"/>
          <p:nvPr/>
        </p:nvSpPr>
        <p:spPr>
          <a:xfrm>
            <a:off x="4530269" y="6426886"/>
            <a:ext cx="555426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Genro/Nora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Netos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Sobrinhos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Sogro (a)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Enteado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t-BR" spc="600" dirty="0">
              <a:latin typeface="+mj-lt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9060EBB-8A73-4BAA-8BCE-558EE664E7AA}"/>
              </a:ext>
            </a:extLst>
          </p:cNvPr>
          <p:cNvSpPr txBox="1"/>
          <p:nvPr/>
        </p:nvSpPr>
        <p:spPr>
          <a:xfrm>
            <a:off x="900968" y="6421128"/>
            <a:ext cx="3359425" cy="350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Filhos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Cônjuge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Pai/Mae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Irmão (a)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Tios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t-BR" sz="22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Cunhados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pt-BR" spc="600" dirty="0"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30C91F-A724-89F4-A80C-BCFF20A9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32F259D-90A2-462F-AC15-AE93BBA0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20" y="1859005"/>
            <a:ext cx="14582345" cy="719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627B2B8-6C40-47C9-8701-A6BF40C299C8}"/>
              </a:ext>
            </a:extLst>
          </p:cNvPr>
          <p:cNvSpPr txBox="1"/>
          <p:nvPr/>
        </p:nvSpPr>
        <p:spPr>
          <a:xfrm>
            <a:off x="914684" y="360552"/>
            <a:ext cx="10418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9540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3261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005039-0051-4E46-8707-0F3B227FE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33519" r="62792" b="20685"/>
          <a:stretch/>
        </p:blipFill>
        <p:spPr>
          <a:xfrm>
            <a:off x="-108105" y="7775106"/>
            <a:ext cx="2508430" cy="20991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927079D-0AD4-4666-B11C-83E44DF71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8" t="36481" r="5096" b="20685"/>
          <a:stretch/>
        </p:blipFill>
        <p:spPr>
          <a:xfrm>
            <a:off x="15111746" y="8029719"/>
            <a:ext cx="2772831" cy="185333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A9B438-52DA-457E-9D59-4945CBF64B08}"/>
              </a:ext>
            </a:extLst>
          </p:cNvPr>
          <p:cNvSpPr txBox="1"/>
          <p:nvPr/>
        </p:nvSpPr>
        <p:spPr>
          <a:xfrm>
            <a:off x="247144" y="207138"/>
            <a:ext cx="1529942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b="1" dirty="0">
                <a:solidFill>
                  <a:srgbClr val="F79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" panose="020B0502040204020203" pitchFamily="34" charset="0"/>
              </a:rPr>
              <a:t>Descontos em farmácias</a:t>
            </a:r>
          </a:p>
          <a:p>
            <a:pPr lvl="0"/>
            <a:r>
              <a:rPr lang="pt-BR" sz="8000" b="1" dirty="0">
                <a:solidFill>
                  <a:srgbClr val="1B0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Descontos de 10% a 42%</a:t>
            </a:r>
          </a:p>
          <a:p>
            <a:endParaRPr lang="pt-BR" sz="9600" b="1" dirty="0">
              <a:solidFill>
                <a:srgbClr val="F7941E"/>
              </a:solidFill>
              <a:latin typeface="Bahnschrift SemiBold Condensed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196" name="Picture 4" descr="Convênio - Farmácia Morifarma - Funcel Vantagens - Fundação CELEPAR">
            <a:extLst>
              <a:ext uri="{FF2B5EF4-FFF2-40B4-BE49-F238E27FC236}">
                <a16:creationId xmlns:a16="http://schemas.microsoft.com/office/drawing/2014/main" id="{05D25A59-16A8-4BB3-937E-E1338353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32" y="2927050"/>
            <a:ext cx="3424223" cy="256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WB Farma – A melhor rede de farmácias de Curitiba">
            <a:extLst>
              <a:ext uri="{FF2B5EF4-FFF2-40B4-BE49-F238E27FC236}">
                <a16:creationId xmlns:a16="http://schemas.microsoft.com/office/drawing/2014/main" id="{DF502FF3-C40C-4780-B0AB-D885F7ED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04" y="5701025"/>
            <a:ext cx="4598320" cy="14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Farmácia Mais Popular, Av. Anita Garibaldi, 2860 - Barreirinha ...">
            <a:extLst>
              <a:ext uri="{FF2B5EF4-FFF2-40B4-BE49-F238E27FC236}">
                <a16:creationId xmlns:a16="http://schemas.microsoft.com/office/drawing/2014/main" id="{FF99F6F6-AB54-41E1-AD2D-51D6A154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808" y="5360108"/>
            <a:ext cx="2639142" cy="19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Farmácias Unipreço | Encontra Pinhais">
            <a:extLst>
              <a:ext uri="{FF2B5EF4-FFF2-40B4-BE49-F238E27FC236}">
                <a16:creationId xmlns:a16="http://schemas.microsoft.com/office/drawing/2014/main" id="{15B02F49-DFCA-4270-8A9E-9B7782F4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338" y="3147542"/>
            <a:ext cx="32099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Droga Raia Logo - PNG e Vetor - Download de Logo">
            <a:extLst>
              <a:ext uri="{FF2B5EF4-FFF2-40B4-BE49-F238E27FC236}">
                <a16:creationId xmlns:a16="http://schemas.microsoft.com/office/drawing/2014/main" id="{B70B1E19-B65B-4AA6-896E-12A5209D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28" y="6007663"/>
            <a:ext cx="2573962" cy="95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Jockey Plaza Shopping">
            <a:extLst>
              <a:ext uri="{FF2B5EF4-FFF2-40B4-BE49-F238E27FC236}">
                <a16:creationId xmlns:a16="http://schemas.microsoft.com/office/drawing/2014/main" id="{48E46021-14E3-44CA-AA86-163F8B29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2" y="3011417"/>
            <a:ext cx="4000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9F8E6F-727D-4CED-8A85-6954A10F4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7809" y="3795499"/>
            <a:ext cx="3514725" cy="8526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5704CF-CA57-45E6-AC47-9726852062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2632" y="7774568"/>
            <a:ext cx="2639143" cy="10306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749519-7626-436F-AD99-DE2602CE0B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2651" y="7506707"/>
            <a:ext cx="4048548" cy="14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" y="438150"/>
            <a:ext cx="5284788" cy="859366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174" y="5801503"/>
            <a:ext cx="11325979" cy="34496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CD33A3-BBD8-F5D6-C249-8FDAA8981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0"/>
            <a:ext cx="9575916" cy="94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642AEFB-10DF-21D9-F585-6B132E3EC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18110"/>
            <a:ext cx="9557627" cy="94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F5DD87-C677-B304-4BB0-DCF87D73F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0"/>
            <a:ext cx="9585325" cy="94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0361924-8E94-CD40-079E-B51046ED5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18110"/>
            <a:ext cx="9557627" cy="94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A2CA86-8834-882F-9206-DFCC89F95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171" y="0"/>
            <a:ext cx="9343408" cy="94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CC2361-55DC-5BBB-580D-A49AA036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966" y="0"/>
            <a:ext cx="9497818" cy="9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B48283-9785-7874-0C7B-E8103262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96" y="0"/>
            <a:ext cx="9653957" cy="94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D82CAD-973A-D2F9-681C-94F1374E4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181" y="0"/>
            <a:ext cx="9445388" cy="95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DA7C05-520A-4F34-8034-E145ACA6EF91}"/>
              </a:ext>
            </a:extLst>
          </p:cNvPr>
          <p:cNvSpPr txBox="1"/>
          <p:nvPr/>
        </p:nvSpPr>
        <p:spPr>
          <a:xfrm>
            <a:off x="0" y="-107081"/>
            <a:ext cx="8629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Diferenciais Nossa Saúde</a:t>
            </a:r>
            <a:endParaRPr lang="pt-BR" sz="8000" spc="600" dirty="0">
              <a:solidFill>
                <a:srgbClr val="F7941E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-1" y="974851"/>
            <a:ext cx="1412712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5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NAI - Núcleo de Atenção Integrada</a:t>
            </a:r>
          </a:p>
          <a:p>
            <a:endParaRPr lang="pt-BR" sz="6000" spc="600" dirty="0">
              <a:solidFill>
                <a:schemeClr val="accent2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165690" y="2757405"/>
            <a:ext cx="102330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4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QUAL A FINALIDADE DO NAI?</a:t>
            </a:r>
          </a:p>
          <a:p>
            <a:endParaRPr lang="pt-BR" sz="3400" b="1" dirty="0">
              <a:solidFill>
                <a:srgbClr val="F7941E"/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o beneficiário estará vinculado à equipe de Atenção Integral, sendo monitorado pelo Concierge.</a:t>
            </a:r>
          </a:p>
          <a:p>
            <a:endParaRPr lang="pt-BR" sz="3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A finalidade principal é que o beneficiário seja acompanhado por uma equipe que realmente o conheça.</a:t>
            </a:r>
          </a:p>
          <a:p>
            <a:endParaRPr lang="pt-BR" sz="3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Composta por: /Médico de Família/Enfermeira/Técnico de Enfermagem/ Apoio Administrativo e Serviço Social.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FF3C256-DC18-44C5-88E3-85E6C0AAB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375853"/>
            <a:ext cx="6836399" cy="70946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5F76E8F-268F-486F-8ED9-8BAD1365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123" y="356397"/>
            <a:ext cx="3430627" cy="21626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1D78BC4-51DE-3E9F-70FC-C5564702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021B2E1-6B6A-4D3A-40F4-4C6539A53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25" y="0"/>
            <a:ext cx="9512300" cy="951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9071A55-127D-6411-A12D-829F7DB27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74" y="0"/>
            <a:ext cx="9482401" cy="94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25C47B-27C7-8238-77DD-3A742F54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C563F99-9DE7-16EE-3059-57FDF90E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0"/>
            <a:ext cx="9753600" cy="94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plique Tips #1 – O poder do background no visual do seu e-Learning:  escolha o fundo certo para seus cursos no Applique - Mobili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64099" cy="987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192492" y="2582634"/>
            <a:ext cx="17942732" cy="470898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0000" b="1" dirty="0">
                <a:ln w="22225">
                  <a:solidFill>
                    <a:schemeClr val="accent2"/>
                  </a:solidFill>
                  <a:prstDash val="solid"/>
                </a:ln>
              </a:rPr>
              <a:t>OBRIGADO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2159E8-E84D-4898-9A35-84F05AE2BB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70" y="7037970"/>
            <a:ext cx="2388608" cy="16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28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0471"/>
            <a:ext cx="18097500" cy="4000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308C7D-6B72-4A21-A1C6-B572D802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7123" y="356397"/>
            <a:ext cx="3430627" cy="21626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78C0C46-0E41-415C-BBDE-54D74D8BB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2375853"/>
            <a:ext cx="6836399" cy="709461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324716" y="3006176"/>
            <a:ext cx="102330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pt-BR" sz="3600" b="1" dirty="0">
                <a:solidFill>
                  <a:srgbClr val="F7941E"/>
                </a:solidFill>
                <a:latin typeface="+mj-lt"/>
                <a:cs typeface="Segoe UI Light" panose="020B0502040204020203" pitchFamily="34" charset="0"/>
              </a:rPr>
              <a:t>QUAL A DIFERENÇA DE NAI E UNIDADE?</a:t>
            </a:r>
          </a:p>
          <a:p>
            <a:endParaRPr lang="pt-BR" sz="3600" b="1" dirty="0">
              <a:solidFill>
                <a:srgbClr val="F7941E"/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R: NAI - 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Equipe Interdisciplinar que fará todo o acompanhamento do beneficiário</a:t>
            </a:r>
          </a:p>
          <a:p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  <a:p>
            <a:r>
              <a:rPr lang="pt-BR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UNIDADE- 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Local físico onde disponibilizamos atendimento através da equipe do NAI e também outras especialidades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E00150-B178-4629-B815-7D890E117DE5}"/>
              </a:ext>
            </a:extLst>
          </p:cNvPr>
          <p:cNvSpPr txBox="1"/>
          <p:nvPr/>
        </p:nvSpPr>
        <p:spPr>
          <a:xfrm>
            <a:off x="0" y="-107081"/>
            <a:ext cx="8629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rgbClr val="F7941E"/>
                </a:solidFill>
                <a:latin typeface="Bahnschrift SemiBold Condensed" panose="020B0502040204020203" pitchFamily="34" charset="0"/>
                <a:cs typeface="Segoe UI" panose="020B0502040204020203" pitchFamily="34" charset="0"/>
              </a:rPr>
              <a:t>Diferenciais Nossa Saúde</a:t>
            </a:r>
            <a:endParaRPr lang="pt-BR" sz="8000" spc="600" dirty="0">
              <a:solidFill>
                <a:srgbClr val="F7941E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3C599A6-CE07-4563-A8C3-A0BC060EB0FA}"/>
              </a:ext>
            </a:extLst>
          </p:cNvPr>
          <p:cNvSpPr/>
          <p:nvPr/>
        </p:nvSpPr>
        <p:spPr>
          <a:xfrm>
            <a:off x="-1" y="974851"/>
            <a:ext cx="1412712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500" b="1" spc="600" dirty="0">
                <a:solidFill>
                  <a:srgbClr val="1B05C1"/>
                </a:solidFill>
                <a:latin typeface="Bahnschrift SemiBold Condensed" panose="020B0502040204020203" pitchFamily="34" charset="0"/>
                <a:cs typeface="Segoe UI Light" panose="020B0502040204020203" pitchFamily="34" charset="0"/>
              </a:rPr>
              <a:t>NAI - Núcleo de Atenção Integrada</a:t>
            </a:r>
          </a:p>
          <a:p>
            <a:endParaRPr lang="pt-BR" sz="6000" spc="600" dirty="0">
              <a:solidFill>
                <a:schemeClr val="accent2"/>
              </a:solidFill>
              <a:latin typeface="Bahnschrift SemiBold Condensed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9CDFDC-6ED8-454D-A60F-BF5E5BE3A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401"/>
            <a:ext cx="17557750" cy="3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14921</TotalTime>
  <Words>3236</Words>
  <Application>Microsoft Office PowerPoint</Application>
  <PresentationFormat>Personalizar</PresentationFormat>
  <Paragraphs>572</Paragraphs>
  <Slides>83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83</vt:i4>
      </vt:variant>
    </vt:vector>
  </HeadingPairs>
  <TitlesOfParts>
    <vt:vector size="103" baseType="lpstr">
      <vt:lpstr>Arial</vt:lpstr>
      <vt:lpstr>Avenir</vt:lpstr>
      <vt:lpstr>Bahnschrift SemiBold Condensed</vt:lpstr>
      <vt:lpstr>Berlin Sans FB Demi</vt:lpstr>
      <vt:lpstr>Calibri</vt:lpstr>
      <vt:lpstr>Calibri Light</vt:lpstr>
      <vt:lpstr>Corbel</vt:lpstr>
      <vt:lpstr>Franklin Gothic Medium</vt:lpstr>
      <vt:lpstr>Open Sans</vt:lpstr>
      <vt:lpstr>Ranchers</vt:lpstr>
      <vt:lpstr>Roboto</vt:lpstr>
      <vt:lpstr>Segoe Print</vt:lpstr>
      <vt:lpstr>Segoe Script</vt:lpstr>
      <vt:lpstr>Segoe UI</vt:lpstr>
      <vt:lpstr>Segoe UI Light</vt:lpstr>
      <vt:lpstr>Tahoma</vt:lpstr>
      <vt:lpstr>Wingdings</vt:lpstr>
      <vt:lpstr>Office Theme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Boletos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SOAP</dc:title>
  <dc:subject>Template SOAP</dc:subject>
  <dc:creator>SOAP Apresentações no estado da arte</dc:creator>
  <cp:keywords>contato@soap.com.br</cp:keywords>
  <cp:lastModifiedBy>Nossa Saude</cp:lastModifiedBy>
  <cp:revision>852</cp:revision>
  <cp:lastPrinted>2020-05-19T17:08:57Z</cp:lastPrinted>
  <dcterms:created xsi:type="dcterms:W3CDTF">2018-03-05T14:12:30Z</dcterms:created>
  <dcterms:modified xsi:type="dcterms:W3CDTF">2023-01-11T13:58:57Z</dcterms:modified>
</cp:coreProperties>
</file>